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E88C9-1659-4EA5-94BE-93BDE2F96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C76382-B34D-43FE-BA0E-C99B0F253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33574-F084-45E2-A1E1-B72B7AFB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5D6F6-5A27-4977-B4CD-A424B8A4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C190B-D797-439E-B280-4140D0B84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7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770D-877D-4ACF-B993-2EB98DD42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BE25B-E441-42FD-BD7B-B626A1235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0CF7E-5F53-4BAA-B4F4-09FB32B0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DBCB3-8AFE-43CF-8F2C-8027B0F55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8A56A-753A-4432-9012-11DE407FC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1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ED9D98-0C5A-41FE-BAD8-954753C942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E38BF-F15B-48C6-97E5-7EC6B199D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9C96E-883A-4065-9C70-DC3EA7712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44C68-04EB-42CC-8F5C-7869616E9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18200-B3A6-4E29-A1B1-C6E7250FD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D0FAD-FA95-458B-8DB7-074CB5605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09BAD-EB1D-4354-B6D7-A1A0BDD4C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BDABD-921D-4F92-A107-BF3BF58BC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EFDF8-42E1-4A5B-8F32-6BA91BCB8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F21F2-FE13-43E2-88E1-4BBABEC40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7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CC08A-B51E-4A45-B036-1E4CFB4F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4C512-80D3-4371-AEEC-6BAC5A222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F9C8B-7E9F-4970-B1EA-E5E0B140D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BFEFB-5482-4A7B-BB1E-097025608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C48E6-C76E-485B-AC96-F8440E73D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7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89ACF-863E-41DF-B78F-B8D1E85AC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B0DFA-E40D-4179-A692-A3A581148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A122A-BAE4-4AA1-9AF4-01F0D69AC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C54E1-2457-4AFE-8C29-E224F934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7E411-8C0A-44A1-945E-9676E41C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E0F51-46A0-4B40-8400-8F1803F5A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3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61C46-E971-40DD-B0B9-0289FDC3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FDF71-6C18-4103-9B1F-E90AACD83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89FA3C-6FE1-4C00-BE92-D67229C76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137FF-8405-4331-B086-4316BB4F1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12B34A-4EC0-456A-8ED1-96B372380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8A0905-99BB-4694-843A-96F31B4C0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D7B3D0-9933-4D90-923C-30D0DBCA4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3453FE-C1AB-41B4-9FF8-2D58AD99C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2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CED8E-17B3-4B1D-8523-DD8831605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3153BB-B8F7-4B42-9EAA-E50F2353E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1B0F8-061C-4E93-90C3-61B72FAF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DA3A2-8B6A-4317-9BEB-336276C78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6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13AAE-B50B-4020-A8B8-E8517D4E0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61156A-45F1-43DD-B8B4-8840FDA0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7506A-9E8D-4727-9100-A5DDB359B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5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BB71-C14B-4002-9BF4-24A8C4DD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84FFA-A514-48DC-95B9-775CF029A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DD1FB4-5DDE-49E2-AD46-A7BD536C4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E69A4-9032-4D05-9113-3B6016B0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C557E-7D92-4E6C-BEF0-261B9BC1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3EDFFE-D114-4B02-AC00-97FDE5BE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0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8EF6A-9464-43E0-8A4F-AEBF54C3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F2E31-1394-4C14-A297-9E07DA43B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DB47B-E85E-4BE0-9829-EF2C6EC09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EA41D6-51B1-4520-818B-FFF199664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4A3D8-E670-4F70-BE01-D8F3C8ECC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08EDB-3C63-4D9D-BC3B-1F1C45E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6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4F49A-585F-4408-B866-5DDCD1146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14982-1CAA-4B4D-A28B-C4DA0309B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8D1E2-625C-48AB-AE84-A9168D5FD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51D9-0839-4CEE-A77A-D1A05EAA3CD8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1162B-07DD-41B8-8B8E-F626643D1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BA88F-7CAC-4C6D-8F86-3D829E387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72B2-B056-4507-840E-1F4ED47AC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3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A08D2-BF63-4EEE-A4F0-561D9BE24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657" y="140677"/>
            <a:ext cx="10515599" cy="1462929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Arial Rounded MT Bold" panose="020F0704030504030204" pitchFamily="34" charset="0"/>
              </a:rPr>
              <a:t>Module 7: Interpersonal Communication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38B34A-2C82-4B8C-9369-9B656708F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054" y="1863801"/>
            <a:ext cx="7013890" cy="44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4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A406D-127D-4A18-9443-D57428FF0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Arial Black" panose="020B0A04020102020204" pitchFamily="34" charset="0"/>
              </a:rPr>
              <a:t>Robert Norton’s Nine Specific Communicator Styles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FE64C3-01A9-453A-8E6D-3FB2D455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" y="1855827"/>
            <a:ext cx="6702552" cy="4243626"/>
          </a:xfrm>
          <a:prstGeom prst="rect">
            <a:avLst/>
          </a:prstGeom>
          <a:solidFill>
            <a:srgbClr val="FFCC66"/>
          </a:solidFill>
        </p:spPr>
      </p:pic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FEFEF"/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F3B4FDE-70D8-4B88-9335-9A2A7A4DCD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310990"/>
              </p:ext>
            </p:extLst>
          </p:nvPr>
        </p:nvGraphicFramePr>
        <p:xfrm>
          <a:off x="7441809" y="1855827"/>
          <a:ext cx="4320423" cy="4386653"/>
        </p:xfrm>
        <a:graphic>
          <a:graphicData uri="http://schemas.openxmlformats.org/drawingml/2006/table">
            <a:tbl>
              <a:tblPr firstRow="1" firstCol="1" bandRow="1"/>
              <a:tblGrid>
                <a:gridCol w="4320423">
                  <a:extLst>
                    <a:ext uri="{9D8B030D-6E8A-4147-A177-3AD203B41FA5}">
                      <a16:colId xmlns:a16="http://schemas.microsoft.com/office/drawing/2014/main" val="2644655705"/>
                    </a:ext>
                  </a:extLst>
                </a:gridCol>
              </a:tblGrid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Dominant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167983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Dramatic Communication Style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355239"/>
                  </a:ext>
                </a:extLst>
              </a:tr>
              <a:tr h="809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Contentious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40768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Animated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728082"/>
                  </a:ext>
                </a:extLst>
              </a:tr>
              <a:tr h="809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Impression-leaving Communication Style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905594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Relaxed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841674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Attentive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988206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Open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31982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Friendly Communication Style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3195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32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C5DB6B0-BA93-4E77-AB18-BA080D229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50618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/>
              <a:tblGrid>
                <a:gridCol w="6096000">
                  <a:extLst>
                    <a:ext uri="{9D8B030D-6E8A-4147-A177-3AD203B41FA5}">
                      <a16:colId xmlns:a16="http://schemas.microsoft.com/office/drawing/2014/main" val="310939758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842661521"/>
                    </a:ext>
                  </a:extLst>
                </a:gridCol>
              </a:tblGrid>
              <a:tr h="12423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Bauhaus 93" panose="04030905020B02020C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 Three Communication Strengths for Females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Bauhaus 93" panose="04030905020B02020C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 Three Communication Weaknesses for Females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32904"/>
                  </a:ext>
                </a:extLst>
              </a:tr>
              <a:tr h="110593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Ability to read body language and pick up nonverbal cues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Overly emotional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456908"/>
                  </a:ext>
                </a:extLst>
              </a:tr>
              <a:tr h="5403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 Good listening skills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Meandering – won’t get to the point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387421"/>
                  </a:ext>
                </a:extLst>
              </a:tr>
              <a:tr h="11059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 Effective display of empathy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Not authoritative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459047"/>
                  </a:ext>
                </a:extLst>
              </a:tr>
              <a:tr h="12423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Bauhaus 93" panose="04030905020B02020C02" pitchFamily="8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Top Three Communication Strengths for Males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Bauhaus 93" panose="04030905020B02020C02" pitchFamily="8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Top Three Communication Weaknesses for Males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167123"/>
                  </a:ext>
                </a:extLst>
              </a:tr>
              <a:tr h="54037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Commanding physical presence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Overly blunt and direct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153928"/>
                  </a:ext>
                </a:extLst>
              </a:tr>
              <a:tr h="54037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 and to-the-point interactions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Insensitive to audience reactions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395560"/>
                  </a:ext>
                </a:extLst>
              </a:tr>
              <a:tr h="54037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Effective display of power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Too confident in own opinion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264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7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A406D-127D-4A18-9443-D57428FF0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rial Black" panose="020B0A04020102020204" pitchFamily="34" charset="0"/>
              </a:rPr>
              <a:t>Transactional Analysis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FE64C3-01A9-453A-8E6D-3FB2D455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" y="1855827"/>
            <a:ext cx="6702552" cy="4243626"/>
          </a:xfrm>
          <a:prstGeom prst="rect">
            <a:avLst/>
          </a:prstGeom>
          <a:solidFill>
            <a:srgbClr val="FFCC66"/>
          </a:solidFill>
        </p:spPr>
      </p:pic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FEFEF"/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F3B4FDE-70D8-4B88-9335-9A2A7A4DCD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232309"/>
              </p:ext>
            </p:extLst>
          </p:nvPr>
        </p:nvGraphicFramePr>
        <p:xfrm>
          <a:off x="7441809" y="1517905"/>
          <a:ext cx="4320423" cy="5100783"/>
        </p:xfrm>
        <a:graphic>
          <a:graphicData uri="http://schemas.openxmlformats.org/drawingml/2006/table">
            <a:tbl>
              <a:tblPr firstRow="1" firstCol="1" bandRow="1"/>
              <a:tblGrid>
                <a:gridCol w="4320423">
                  <a:extLst>
                    <a:ext uri="{9D8B030D-6E8A-4147-A177-3AD203B41FA5}">
                      <a16:colId xmlns:a16="http://schemas.microsoft.com/office/drawing/2014/main" val="2644655705"/>
                    </a:ext>
                  </a:extLst>
                </a:gridCol>
              </a:tblGrid>
              <a:tr h="474612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Eric Berne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167983"/>
                  </a:ext>
                </a:extLst>
              </a:tr>
              <a:tr h="474612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Transaction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355239"/>
                  </a:ext>
                </a:extLst>
              </a:tr>
              <a:tr h="770169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Stroke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40768"/>
                  </a:ext>
                </a:extLst>
              </a:tr>
              <a:tr h="474612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Berne’s Ego States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728082"/>
                  </a:ext>
                </a:extLst>
              </a:tr>
              <a:tr h="770169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Simplest Transactions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905594"/>
                  </a:ext>
                </a:extLst>
              </a:tr>
              <a:tr h="1964439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Structural Diagrams</a:t>
                      </a:r>
                    </a:p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Complimentary Transaction</a:t>
                      </a:r>
                    </a:p>
                    <a:p>
                      <a:pPr marL="457200" marR="0" indent="-4572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Crossed Transaction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841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50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A406D-127D-4A18-9443-D57428FF0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rial Black" panose="020B0A04020102020204" pitchFamily="34" charset="0"/>
              </a:rPr>
              <a:t>Family System’s Theory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FE64C3-01A9-453A-8E6D-3FB2D455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" y="1855827"/>
            <a:ext cx="6702552" cy="4243626"/>
          </a:xfrm>
          <a:prstGeom prst="rect">
            <a:avLst/>
          </a:prstGeom>
          <a:solidFill>
            <a:srgbClr val="FFCC66"/>
          </a:solidFill>
        </p:spPr>
      </p:pic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FEFEF"/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F3B4FDE-70D8-4B88-9335-9A2A7A4DCD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926844"/>
              </p:ext>
            </p:extLst>
          </p:nvPr>
        </p:nvGraphicFramePr>
        <p:xfrm>
          <a:off x="7413674" y="2463325"/>
          <a:ext cx="4348558" cy="1931350"/>
        </p:xfrm>
        <a:graphic>
          <a:graphicData uri="http://schemas.openxmlformats.org/drawingml/2006/table">
            <a:tbl>
              <a:tblPr firstRow="1" firstCol="1" bandRow="1"/>
              <a:tblGrid>
                <a:gridCol w="4348558">
                  <a:extLst>
                    <a:ext uri="{9D8B030D-6E8A-4147-A177-3AD203B41FA5}">
                      <a16:colId xmlns:a16="http://schemas.microsoft.com/office/drawing/2014/main" val="2644655705"/>
                    </a:ext>
                  </a:extLst>
                </a:gridCol>
              </a:tblGrid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 Cutoff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167983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Differentiation of Self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355239"/>
                  </a:ext>
                </a:extLst>
              </a:tr>
              <a:tr h="809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Triangle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40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40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A406D-127D-4A18-9443-D57428FF0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Arial Black" panose="020B0A04020102020204" pitchFamily="34" charset="0"/>
              </a:rPr>
              <a:t>Robert Norton’s Nine Specific Communicator Styles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FE64C3-01A9-453A-8E6D-3FB2D455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" y="1855827"/>
            <a:ext cx="6702552" cy="4243626"/>
          </a:xfrm>
          <a:prstGeom prst="rect">
            <a:avLst/>
          </a:prstGeom>
          <a:solidFill>
            <a:srgbClr val="FFCC66"/>
          </a:solidFill>
        </p:spPr>
      </p:pic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FEFEF"/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F3B4FDE-70D8-4B88-9335-9A2A7A4DCD7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41809" y="1855827"/>
          <a:ext cx="4320423" cy="4386653"/>
        </p:xfrm>
        <a:graphic>
          <a:graphicData uri="http://schemas.openxmlformats.org/drawingml/2006/table">
            <a:tbl>
              <a:tblPr firstRow="1" firstCol="1" bandRow="1"/>
              <a:tblGrid>
                <a:gridCol w="4320423">
                  <a:extLst>
                    <a:ext uri="{9D8B030D-6E8A-4147-A177-3AD203B41FA5}">
                      <a16:colId xmlns:a16="http://schemas.microsoft.com/office/drawing/2014/main" val="2644655705"/>
                    </a:ext>
                  </a:extLst>
                </a:gridCol>
              </a:tblGrid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Dominant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167983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Dramatic Communication Style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355239"/>
                  </a:ext>
                </a:extLst>
              </a:tr>
              <a:tr h="809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Contentious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40768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Animated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728082"/>
                  </a:ext>
                </a:extLst>
              </a:tr>
              <a:tr h="809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Impression-leaving Communication Style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905594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Relaxed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841674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Attentive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988206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Open Communication Style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31982"/>
                  </a:ext>
                </a:extLst>
              </a:tr>
              <a:tr h="3954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Friendly Communication Style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3195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80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0248AD-2A9F-47B0-B2E6-93EB75BAA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01701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/>
              <a:tblGrid>
                <a:gridCol w="6096000">
                  <a:extLst>
                    <a:ext uri="{9D8B030D-6E8A-4147-A177-3AD203B41FA5}">
                      <a16:colId xmlns:a16="http://schemas.microsoft.com/office/drawing/2014/main" val="424719329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31114248"/>
                    </a:ext>
                  </a:extLst>
                </a:gridCol>
              </a:tblGrid>
              <a:tr h="108977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200" b="1" dirty="0">
                          <a:effectLst/>
                          <a:latin typeface="Bauhaus 93" panose="04030905020B02020C02" pitchFamily="8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Laray </a:t>
                      </a:r>
                      <a:r>
                        <a:rPr lang="en-US" sz="3200" b="1" dirty="0" err="1">
                          <a:effectLst/>
                          <a:latin typeface="Bauhaus 93" panose="04030905020B02020C02" pitchFamily="8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Barna’s</a:t>
                      </a:r>
                      <a:r>
                        <a:rPr lang="en-US" sz="3200" b="1" dirty="0">
                          <a:effectLst/>
                          <a:latin typeface="Bauhaus 93" panose="04030905020B02020C02" pitchFamily="8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Sources of Miscommunication in Cross-Cultural Exchanges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281745"/>
                  </a:ext>
                </a:extLst>
              </a:tr>
              <a:tr h="13579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Assumption of Similarities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 naturally believe everyone is just like us. When someone deviates from our “standard,” we have a negative view of them.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505747"/>
                  </a:ext>
                </a:extLst>
              </a:tr>
              <a:tr h="6794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Language Differences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Communication can be difficult if a common language is not shared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412139"/>
                  </a:ext>
                </a:extLst>
              </a:tr>
              <a:tr h="6794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Nonverbal Misinterpretation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Our gestures are not universal. A nod may not have the same meaning across cultures.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781424"/>
                  </a:ext>
                </a:extLst>
              </a:tr>
              <a:tr h="6794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Preconceptions and Stereotypes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 implicitly assign people to groups, which can fuel bias and discrimination.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452794"/>
                  </a:ext>
                </a:extLst>
              </a:tr>
              <a:tr h="17019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Tendency to Evaluate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 tend to evaluate behavior from our own perspective, which may lead us astray when trying to understand the behavior for someone originating from a different culture.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577766"/>
                  </a:ext>
                </a:extLst>
              </a:tr>
              <a:tr h="6700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 Anxiety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Fear of offending someone due to cultural ignorance.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77" marR="42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52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034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317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Arial Rounded MT Bold</vt:lpstr>
      <vt:lpstr>Bauhaus 93</vt:lpstr>
      <vt:lpstr>Berlin Sans FB Demi</vt:lpstr>
      <vt:lpstr>Calibri</vt:lpstr>
      <vt:lpstr>Calibri Light</vt:lpstr>
      <vt:lpstr>Office Theme</vt:lpstr>
      <vt:lpstr>Module 7: Interpersonal Communication</vt:lpstr>
      <vt:lpstr>Robert Norton’s Nine Specific Communicator Styles</vt:lpstr>
      <vt:lpstr>PowerPoint Presentation</vt:lpstr>
      <vt:lpstr>Transactional Analysis</vt:lpstr>
      <vt:lpstr>Family System’s Theory</vt:lpstr>
      <vt:lpstr>Robert Norton’s Nine Specific Communicator Styles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7: Interpersonal Communication</dc:title>
  <dc:creator>Deborah Lee</dc:creator>
  <cp:lastModifiedBy>Deborah Lee</cp:lastModifiedBy>
  <cp:revision>3</cp:revision>
  <dcterms:created xsi:type="dcterms:W3CDTF">2019-12-17T13:45:59Z</dcterms:created>
  <dcterms:modified xsi:type="dcterms:W3CDTF">2019-12-17T14:10:07Z</dcterms:modified>
</cp:coreProperties>
</file>