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8FFDB-C640-4B75-B4F3-A0971ADEC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09D333-9CB8-40EA-BBE0-B2E555DE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7D87E-681E-457F-9C71-3826BBC88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1EAA7-A4AD-4013-B8F8-FE41CC448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8260C-3CE9-4FDA-BC6B-333BEFD9D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7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69DC2-9B9C-4093-B91C-5C136056D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BD9760-343C-4E58-82C1-0DFAC2C704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F582B-33A7-4FD0-BFE9-571E510A4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AA52-D122-4243-B9CB-AB7774DFB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AABB7-2233-49DF-9AE1-4FF6186C0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33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B820E5-BA8D-48D6-A19F-CE2B80E59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4A0831-4DE8-4D46-A201-82BEAE46C4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11094-233B-443A-B067-E90AADEA7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6F321-8986-4CC4-8E98-3256BF165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21417-3BA1-459D-94C3-0C7F30300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60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F6031-1ACF-4A45-BD42-D8C9F70DA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882BE-0CF2-42AD-93B1-625D5D2D8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D3B3A-03FF-41A0-A195-1C272197C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0C540-9945-404D-A262-41F000AF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6BC87-A5C5-40F9-B64A-83D2B2FE4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90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487F1-855F-48D9-B148-42DA0454F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766361-2361-44A7-B845-63D953DA2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612FD-3E4B-4FEB-B83D-F2A5CE6BD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0566C-A3F4-404E-A873-4CBBAE075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EF678-7320-4AF8-BA3A-5D49D935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01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EDA4E-850F-45E1-845C-5CB5DE3F2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6F852-B2F3-4B5B-A423-D398FD26E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4FB16A-A9DF-49F3-98CF-049747F07A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BDF009-61AC-4FB7-884A-BA3318B46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DBDF88-0C91-425B-AAA1-8B6F226B9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3DE8A5-D8A0-4F4C-AAE7-892271DEB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08B3-B5A6-4A05-BAC9-830AF55E6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0400E4-DBF1-4710-8A59-CA28D8147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279BD7-D9A8-4F6A-9C2C-D6EB95F6DB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35C27C-0CC3-4D64-BD9A-2AF4A38801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68EE72-03CD-4083-803A-AC4CC22387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4DE6DA-CE21-4259-B862-43C0340E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A9CD5-66A2-42FC-89DA-2FCA7601A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7EDB5D-E707-460A-930D-5644038FA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99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8D34C-37F1-4259-8E17-6D20B935C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386B3-34D4-4E27-ABA1-25BA0C94E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9E5764-F6E8-46DE-996E-DCEC3C227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B40413-6B6C-4F68-9F22-E9413FDE8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47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CBCBC2-AF4A-4AC7-BB02-38CC75F89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941ECF-F0B1-4F94-AB34-A1A712684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E116FB-8CCE-4900-A3E4-2B4DD81AC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2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FD3E5-492C-4278-8E5D-9D3624647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1D185-66F3-4F36-8FB1-421A38EC4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FBBEA8-6E37-45F6-AD97-02B36FFFD5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38F5B8-7249-4F76-8F9E-95C89A6DA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B9EE8C-9F1E-4FDC-91B8-6CED6CC3B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53FB43-1669-424C-BAAB-F21BE4908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1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64D2D-148E-4A95-924E-770C473CC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EAA9D2-FA53-4018-BF94-42D8F9FC3F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AAE6D5-215D-4723-83B5-84BB62D49C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76A4FC-6DF4-44A1-A2F1-68B4AC6E6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EBA1A-5020-4B5B-82A5-7B8E87879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D243CE-F92E-48A9-A63D-45B53DB40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575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DC8E6E-AE0F-4B91-916F-91D36BE09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7E994-C6B7-4420-A471-A080DA0BA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A08A7-BB6A-4689-B00A-C6CC5ECA1E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81EAE-B9A6-4D24-9336-8732E57FF01B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404E0-F49A-4F16-BD93-0327880353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2BC39-3B07-4563-9EF7-9AD0F56057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0923-5509-4A56-B7EB-D0F7929E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>
            <a:extLst>
              <a:ext uri="{FF2B5EF4-FFF2-40B4-BE49-F238E27FC236}">
                <a16:creationId xmlns:a16="http://schemas.microsoft.com/office/drawing/2014/main" id="{07322A9E-F1EC-405E-8971-BA906EFFC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5704422-1118-4FD1-95AD-29A064EB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A88B2AAA-B805-498E-A9E6-98B88585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9B8051E0-19D7-43E1-BFD9-E6DBFEB3A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4EDB2B02-86A2-46F5-A4BE-B7D9B1041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43954639-FB5D-41F4-9560-6F6DFE778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2">
            <a:extLst>
              <a:ext uri="{FF2B5EF4-FFF2-40B4-BE49-F238E27FC236}">
                <a16:creationId xmlns:a16="http://schemas.microsoft.com/office/drawing/2014/main" id="{E898931C-0323-41FA-A036-20F818B1F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4">
            <a:extLst>
              <a:ext uri="{FF2B5EF4-FFF2-40B4-BE49-F238E27FC236}">
                <a16:creationId xmlns:a16="http://schemas.microsoft.com/office/drawing/2014/main" id="{89AFE9DD-0792-4B98-B4EB-97ACA17E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id="{3981F5C4-9AE1-404E-AF44-A4E6DB374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1">
            <a:extLst>
              <a:ext uri="{FF2B5EF4-FFF2-40B4-BE49-F238E27FC236}">
                <a16:creationId xmlns:a16="http://schemas.microsoft.com/office/drawing/2014/main" id="{763C1781-8726-4FAC-8C45-FF40376BE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1">
            <a:extLst>
              <a:ext uri="{FF2B5EF4-FFF2-40B4-BE49-F238E27FC236}">
                <a16:creationId xmlns:a16="http://schemas.microsoft.com/office/drawing/2014/main" id="{301491B5-56C7-43DC-A3D9-861EECCA0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87D0DF-7DBD-4FD1-82E5-FF23B49ED5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42248" y="1481328"/>
            <a:ext cx="2926080" cy="246888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latin typeface="Bernard MT Condensed" panose="02050806060905020404" pitchFamily="18" charset="0"/>
              </a:rPr>
              <a:t>Coping &amp; Mental Illness</a:t>
            </a:r>
          </a:p>
        </p:txBody>
      </p:sp>
      <p:sp>
        <p:nvSpPr>
          <p:cNvPr id="31" name="Freeform 22">
            <a:extLst>
              <a:ext uri="{FF2B5EF4-FFF2-40B4-BE49-F238E27FC236}">
                <a16:creationId xmlns:a16="http://schemas.microsoft.com/office/drawing/2014/main" id="{237E2353-22DF-46E0-A200-FB30F8F39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3">
            <a:extLst>
              <a:ext uri="{FF2B5EF4-FFF2-40B4-BE49-F238E27FC236}">
                <a16:creationId xmlns:a16="http://schemas.microsoft.com/office/drawing/2014/main" id="{DD6138DB-057B-45F7-A5F4-E7BFDA20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9A54AB1-B64F-4843-BFAB-81CB74E6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5D6865-1A9B-4149-ABC8-DD42323B96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12" r="1" b="13766"/>
          <a:stretch/>
        </p:blipFill>
        <p:spPr>
          <a:xfrm>
            <a:off x="921910" y="465243"/>
            <a:ext cx="7761924" cy="5343065"/>
          </a:xfrm>
          <a:custGeom>
            <a:avLst/>
            <a:gdLst>
              <a:gd name="connsiteX0" fmla="*/ 3025687 w 7761924"/>
              <a:gd name="connsiteY0" fmla="*/ 76 h 5343065"/>
              <a:gd name="connsiteX1" fmla="*/ 3372722 w 7761924"/>
              <a:gd name="connsiteY1" fmla="*/ 16088 h 5343065"/>
              <a:gd name="connsiteX2" fmla="*/ 7761924 w 7761924"/>
              <a:gd name="connsiteY2" fmla="*/ 3316816 h 5343065"/>
              <a:gd name="connsiteX3" fmla="*/ 3701109 w 7761924"/>
              <a:gd name="connsiteY3" fmla="*/ 5320611 h 5343065"/>
              <a:gd name="connsiteX4" fmla="*/ 36290 w 7761924"/>
              <a:gd name="connsiteY4" fmla="*/ 2696959 h 5343065"/>
              <a:gd name="connsiteX5" fmla="*/ 3025687 w 7761924"/>
              <a:gd name="connsiteY5" fmla="*/ 76 h 534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2378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16C18-9E6D-4EAA-95EF-D3D2E1CF3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0"/>
            <a:ext cx="3651467" cy="16766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Algerian" panose="04020705040A02060702" pitchFamily="82" charset="0"/>
              </a:rPr>
              <a:t>10 Ways to Build Resilience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449AC0B-E2CA-42F2-890B-D0B420B10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1676603"/>
            <a:ext cx="3651466" cy="4548328"/>
          </a:xfrm>
        </p:spPr>
        <p:txBody>
          <a:bodyPr>
            <a:noAutofit/>
          </a:bodyPr>
          <a:lstStyle/>
          <a:p>
            <a:r>
              <a:rPr lang="en-US" sz="2000" b="1" dirty="0"/>
              <a:t>Make Connections</a:t>
            </a:r>
          </a:p>
          <a:p>
            <a:r>
              <a:rPr lang="en-US" sz="2000" b="1" dirty="0"/>
              <a:t>Avoid seeing problems as insurmountable crises</a:t>
            </a:r>
          </a:p>
          <a:p>
            <a:r>
              <a:rPr lang="en-US" sz="2000" b="1" dirty="0"/>
              <a:t>Accept that change is part of living</a:t>
            </a:r>
          </a:p>
          <a:p>
            <a:r>
              <a:rPr lang="en-US" sz="2000" b="1" dirty="0"/>
              <a:t>Move toward your goals</a:t>
            </a:r>
          </a:p>
          <a:p>
            <a:r>
              <a:rPr lang="en-US" sz="2000" b="1" dirty="0"/>
              <a:t>Take decisive actions</a:t>
            </a:r>
          </a:p>
          <a:p>
            <a:r>
              <a:rPr lang="en-US" sz="2000" b="1" dirty="0"/>
              <a:t>Look for opportunities for self-discovery</a:t>
            </a:r>
          </a:p>
          <a:p>
            <a:r>
              <a:rPr lang="en-US" sz="2000" b="1" dirty="0"/>
              <a:t>Nurture a positive view of yourself</a:t>
            </a:r>
          </a:p>
          <a:p>
            <a:r>
              <a:rPr lang="en-US" sz="2000" b="1" dirty="0"/>
              <a:t>Keep things in perspective</a:t>
            </a:r>
          </a:p>
          <a:p>
            <a:r>
              <a:rPr lang="en-US" sz="2000" b="1" dirty="0"/>
              <a:t>Maintain a hopeful outlook</a:t>
            </a:r>
          </a:p>
          <a:p>
            <a:r>
              <a:rPr lang="en-US" sz="2000" b="1" dirty="0"/>
              <a:t>Take care of yourself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506178-3BE2-4A7A-802E-054B23B8E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85" b="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solidFill>
            <a:srgbClr val="00FFCC"/>
          </a:solidFill>
          <a:effectLst/>
        </p:spPr>
      </p:pic>
    </p:spTree>
    <p:extLst>
      <p:ext uri="{BB962C8B-B14F-4D97-AF65-F5344CB8AC3E}">
        <p14:creationId xmlns:p14="http://schemas.microsoft.com/office/powerpoint/2010/main" val="3305416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16C18-9E6D-4EAA-95EF-D3D2E1CF3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0"/>
            <a:ext cx="3651467" cy="167660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Algerian" panose="04020705040A02060702" pitchFamily="82" charset="0"/>
              </a:rPr>
              <a:t>Learned Optimism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449AC0B-E2CA-42F2-890B-D0B420B10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1676603"/>
            <a:ext cx="3651466" cy="4548328"/>
          </a:xfrm>
        </p:spPr>
        <p:txBody>
          <a:bodyPr>
            <a:noAutofit/>
          </a:bodyPr>
          <a:lstStyle/>
          <a:p>
            <a:r>
              <a:rPr lang="en-US" sz="3200" b="1" dirty="0"/>
              <a:t>Martin Seligman</a:t>
            </a:r>
          </a:p>
          <a:p>
            <a:r>
              <a:rPr lang="en-US" sz="3200" b="1" dirty="0"/>
              <a:t>Learned Optimism</a:t>
            </a:r>
          </a:p>
          <a:p>
            <a:r>
              <a:rPr lang="en-US" sz="3200" b="1" dirty="0"/>
              <a:t>Learned Helplessness</a:t>
            </a:r>
          </a:p>
          <a:p>
            <a:r>
              <a:rPr lang="en-US" sz="3200" b="1" dirty="0"/>
              <a:t>Albert Ellis’ ABCs</a:t>
            </a:r>
          </a:p>
          <a:p>
            <a:r>
              <a:rPr lang="en-US" sz="3200" b="1" dirty="0"/>
              <a:t>ABCDE</a:t>
            </a:r>
          </a:p>
          <a:p>
            <a:r>
              <a:rPr lang="en-US" sz="3200" b="1" dirty="0"/>
              <a:t>Disputation</a:t>
            </a:r>
          </a:p>
          <a:p>
            <a:r>
              <a:rPr lang="en-US" sz="3200" b="1" dirty="0"/>
              <a:t>Energizing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506178-3BE2-4A7A-802E-054B23B8E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85" b="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solidFill>
            <a:srgbClr val="00FFCC"/>
          </a:solidFill>
          <a:effectLst/>
        </p:spPr>
      </p:pic>
    </p:spTree>
    <p:extLst>
      <p:ext uri="{BB962C8B-B14F-4D97-AF65-F5344CB8AC3E}">
        <p14:creationId xmlns:p14="http://schemas.microsoft.com/office/powerpoint/2010/main" val="257938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16C18-9E6D-4EAA-95EF-D3D2E1CF3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0"/>
            <a:ext cx="3651467" cy="167660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Algerian" panose="04020705040A02060702" pitchFamily="82" charset="0"/>
              </a:rPr>
              <a:t>Benefits of Meditation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449AC0B-E2CA-42F2-890B-D0B420B10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1676603"/>
            <a:ext cx="3651466" cy="4548328"/>
          </a:xfrm>
        </p:spPr>
        <p:txBody>
          <a:bodyPr>
            <a:noAutofit/>
          </a:bodyPr>
          <a:lstStyle/>
          <a:p>
            <a:r>
              <a:rPr lang="en-US" sz="3200" b="1" dirty="0"/>
              <a:t>Understand Your Pain</a:t>
            </a:r>
          </a:p>
          <a:p>
            <a:r>
              <a:rPr lang="en-US" sz="3200" b="1" dirty="0"/>
              <a:t>Connect Better</a:t>
            </a:r>
          </a:p>
          <a:p>
            <a:r>
              <a:rPr lang="en-US" sz="3200" b="1" dirty="0"/>
              <a:t>Lower Stress</a:t>
            </a:r>
          </a:p>
          <a:p>
            <a:r>
              <a:rPr lang="en-US" sz="3200" b="1" dirty="0"/>
              <a:t>Focus Your Mind</a:t>
            </a:r>
          </a:p>
          <a:p>
            <a:r>
              <a:rPr lang="en-US" sz="3200" b="1" dirty="0"/>
              <a:t>Reduce Brain Chatter</a:t>
            </a:r>
          </a:p>
          <a:p>
            <a:pPr marL="0" indent="0">
              <a:buNone/>
            </a:pPr>
            <a:endParaRPr lang="en-US" sz="2000" b="1" dirty="0"/>
          </a:p>
          <a:p>
            <a:endParaRPr lang="en-US" sz="2000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506178-3BE2-4A7A-802E-054B23B8E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85" b="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solidFill>
            <a:srgbClr val="00FFCC"/>
          </a:solidFill>
          <a:effectLst/>
        </p:spPr>
      </p:pic>
    </p:spTree>
    <p:extLst>
      <p:ext uri="{BB962C8B-B14F-4D97-AF65-F5344CB8AC3E}">
        <p14:creationId xmlns:p14="http://schemas.microsoft.com/office/powerpoint/2010/main" val="4079011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16C18-9E6D-4EAA-95EF-D3D2E1CF3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0"/>
            <a:ext cx="3651467" cy="167660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Algerian" panose="04020705040A02060702" pitchFamily="82" charset="0"/>
              </a:rPr>
              <a:t>Dream Analysis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506178-3BE2-4A7A-802E-054B23B8E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85" b="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solidFill>
            <a:srgbClr val="00FFCC"/>
          </a:solidFill>
          <a:effectLst/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B46450C-3287-42C4-B478-D19C971E79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863413"/>
              </p:ext>
            </p:extLst>
          </p:nvPr>
        </p:nvGraphicFramePr>
        <p:xfrm>
          <a:off x="239152" y="1477108"/>
          <a:ext cx="4164036" cy="5642068"/>
        </p:xfrm>
        <a:graphic>
          <a:graphicData uri="http://schemas.openxmlformats.org/drawingml/2006/table">
            <a:tbl>
              <a:tblPr firstRow="1" firstCol="1" bandRow="1"/>
              <a:tblGrid>
                <a:gridCol w="4164036">
                  <a:extLst>
                    <a:ext uri="{9D8B030D-6E8A-4147-A177-3AD203B41FA5}">
                      <a16:colId xmlns:a16="http://schemas.microsoft.com/office/drawing/2014/main" val="2921822537"/>
                    </a:ext>
                  </a:extLst>
                </a:gridCol>
              </a:tblGrid>
              <a:tr h="3741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Record your dreams.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9921467"/>
                  </a:ext>
                </a:extLst>
              </a:tr>
              <a:tr h="7686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Identify how you were feeling in the dream.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108179"/>
                  </a:ext>
                </a:extLst>
              </a:tr>
              <a:tr h="7686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Identify recurring thoughts in your dreams and daily life.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059521"/>
                  </a:ext>
                </a:extLst>
              </a:tr>
              <a:tr h="7686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Consider all the elements of a dream.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399620"/>
                  </a:ext>
                </a:extLst>
              </a:tr>
              <a:tr h="116325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Put down the dream dictionaries. Symbols have different meanings for different people.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6735033"/>
                  </a:ext>
                </a:extLst>
              </a:tr>
              <a:tr h="3741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Remember that you are the expert.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118839"/>
                  </a:ext>
                </a:extLst>
              </a:tr>
              <a:tr h="116325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Even the most mundane of dreams can teach you something about yourself.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386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0586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16C18-9E6D-4EAA-95EF-D3D2E1CF3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639055" cy="192845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Algerian" panose="04020705040A02060702" pitchFamily="82" charset="0"/>
              </a:rPr>
              <a:t>Psychotherapy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506178-3BE2-4A7A-802E-054B23B8E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85" b="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solidFill>
            <a:srgbClr val="00FFCC"/>
          </a:solidFill>
          <a:effectLst/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398280C-4500-46AF-894A-734CF22214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970468"/>
              </p:ext>
            </p:extLst>
          </p:nvPr>
        </p:nvGraphicFramePr>
        <p:xfrm>
          <a:off x="0" y="1252024"/>
          <a:ext cx="4639056" cy="5605976"/>
        </p:xfrm>
        <a:graphic>
          <a:graphicData uri="http://schemas.openxmlformats.org/drawingml/2006/table">
            <a:tbl>
              <a:tblPr firstRow="1" firstCol="1" bandRow="1"/>
              <a:tblGrid>
                <a:gridCol w="4639056">
                  <a:extLst>
                    <a:ext uri="{9D8B030D-6E8A-4147-A177-3AD203B41FA5}">
                      <a16:colId xmlns:a16="http://schemas.microsoft.com/office/drawing/2014/main" val="23241216"/>
                    </a:ext>
                  </a:extLst>
                </a:gridCol>
              </a:tblGrid>
              <a:tr h="2714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Psychotherapy: What to Know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0599204"/>
                  </a:ext>
                </a:extLst>
              </a:tr>
              <a:tr h="2714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Psychotherapy is another name for talk therapy.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4195315"/>
                  </a:ext>
                </a:extLst>
              </a:tr>
              <a:tr h="8438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 is recommended when someone is struggling with a life issue such as: relationship problems, work issues, mental health issues.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1497198"/>
                  </a:ext>
                </a:extLst>
              </a:tr>
              <a:tr h="11300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Millions of people meet with a psychotherapist every year, and research shows that most benefit from the interaction.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9537207"/>
                  </a:ext>
                </a:extLst>
              </a:tr>
              <a:tr h="8438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Most psychotherapy focuses on problem-solving and is goal-oriented. The therapist and the client co-create the list of achievable goals.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003591"/>
                  </a:ext>
                </a:extLst>
              </a:tr>
              <a:tr h="5576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Psychotherapy is usually short-term, lasting less than one year.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59697"/>
                  </a:ext>
                </a:extLst>
              </a:tr>
              <a:tr h="5576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Psychotherapy is most effective when the client enters treatment with a strong desire to change.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981879"/>
                  </a:ext>
                </a:extLst>
              </a:tr>
              <a:tr h="11300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Types of psychotherapy: behavior therapy, cognitive therapy, dialectical behavior therapy, interpersonal therapy, psychodynamic therapy, family therapy, group therapy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7002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759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16C18-9E6D-4EAA-95EF-D3D2E1CF3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0"/>
            <a:ext cx="3651467" cy="16766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Algerian" panose="04020705040A02060702" pitchFamily="82" charset="0"/>
              </a:rPr>
              <a:t>Post-Traumatic Growth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506178-3BE2-4A7A-802E-054B23B8E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85" b="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solidFill>
            <a:srgbClr val="00FFCC"/>
          </a:solidFill>
          <a:effectLst/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4AC280F-61C0-4AB5-8779-A7164B6752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255095"/>
              </p:ext>
            </p:extLst>
          </p:nvPr>
        </p:nvGraphicFramePr>
        <p:xfrm>
          <a:off x="0" y="1676603"/>
          <a:ext cx="4639056" cy="5350664"/>
        </p:xfrm>
        <a:graphic>
          <a:graphicData uri="http://schemas.openxmlformats.org/drawingml/2006/table">
            <a:tbl>
              <a:tblPr firstRow="1" firstCol="1" bandRow="1"/>
              <a:tblGrid>
                <a:gridCol w="4639056">
                  <a:extLst>
                    <a:ext uri="{9D8B030D-6E8A-4147-A177-3AD203B41FA5}">
                      <a16:colId xmlns:a16="http://schemas.microsoft.com/office/drawing/2014/main" val="331951005"/>
                    </a:ext>
                  </a:extLst>
                </a:gridCol>
              </a:tblGrid>
              <a:tr h="4993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Five Areas of PTG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9781946"/>
                  </a:ext>
                </a:extLst>
              </a:tr>
              <a:tr h="10258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A newly developed sense that new opportunities have emerged from the struggle, opening up new possibilities.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148385"/>
                  </a:ext>
                </a:extLst>
              </a:tr>
              <a:tr h="10258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Relationships may become stronger. May experience an intense connection with fellow sufferers. 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2454427"/>
                  </a:ext>
                </a:extLst>
              </a:tr>
              <a:tr h="49930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Increased sense of one’s own strength.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3707356"/>
                  </a:ext>
                </a:extLst>
              </a:tr>
              <a:tr h="49930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A greater appreciation for life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769087"/>
                  </a:ext>
                </a:extLst>
              </a:tr>
              <a:tr h="49930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Berlin Sans FB Demi" panose="020E08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Spiritual growth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2213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5206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359</Words>
  <Application>Microsoft Office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Algerian</vt:lpstr>
      <vt:lpstr>Arial</vt:lpstr>
      <vt:lpstr>Berlin Sans FB Demi</vt:lpstr>
      <vt:lpstr>Bernard MT Condensed</vt:lpstr>
      <vt:lpstr>Calibri</vt:lpstr>
      <vt:lpstr>Calibri Light</vt:lpstr>
      <vt:lpstr>Rockwell</vt:lpstr>
      <vt:lpstr>Office Theme</vt:lpstr>
      <vt:lpstr>Coping &amp; Mental Illness</vt:lpstr>
      <vt:lpstr>10 Ways to Build Resilience</vt:lpstr>
      <vt:lpstr>Learned Optimism</vt:lpstr>
      <vt:lpstr>Benefits of Meditation</vt:lpstr>
      <vt:lpstr>Dream Analysis</vt:lpstr>
      <vt:lpstr>Psychotherapy</vt:lpstr>
      <vt:lpstr>Post-Traumatic Growth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Coping &amp; Mental Illness</dc:title>
  <dc:creator>Deborah Lee</dc:creator>
  <cp:lastModifiedBy>Deborah Lee</cp:lastModifiedBy>
  <cp:revision>3</cp:revision>
  <dcterms:created xsi:type="dcterms:W3CDTF">2019-12-17T13:02:37Z</dcterms:created>
  <dcterms:modified xsi:type="dcterms:W3CDTF">2019-12-17T13:21:55Z</dcterms:modified>
</cp:coreProperties>
</file>