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1" r:id="rId3"/>
    <p:sldId id="257" r:id="rId4"/>
    <p:sldId id="280" r:id="rId5"/>
    <p:sldId id="259" r:id="rId6"/>
    <p:sldId id="281" r:id="rId7"/>
    <p:sldId id="282" r:id="rId8"/>
    <p:sldId id="283" r:id="rId9"/>
    <p:sldId id="273" r:id="rId10"/>
    <p:sldId id="284" r:id="rId11"/>
    <p:sldId id="27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A87FAD-4285-4D93-A6F6-37A6AE2A61C8}" type="datetimeFigureOut">
              <a:rPr lang="en-US" smtClean="0"/>
              <a:t>9/24/2019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B6A7C2-4794-4D4F-A1D4-EFFC77C4B6E1}" type="slidenum">
              <a:rPr lang="en-US" smtClean="0"/>
              <a:t>‹#›</a:t>
            </a:fld>
            <a:endParaRPr lang="en-US" dirty="0"/>
          </a:p>
        </p:txBody>
      </p:sp>
    </p:spTree>
    <p:extLst>
      <p:ext uri="{BB962C8B-B14F-4D97-AF65-F5344CB8AC3E}">
        <p14:creationId xmlns:p14="http://schemas.microsoft.com/office/powerpoint/2010/main" val="120944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6A7C2-4794-4D4F-A1D4-EFFC77C4B6E1}" type="slidenum">
              <a:rPr lang="en-US" smtClean="0"/>
              <a:t>5</a:t>
            </a:fld>
            <a:endParaRPr lang="en-US" dirty="0"/>
          </a:p>
        </p:txBody>
      </p:sp>
    </p:spTree>
    <p:extLst>
      <p:ext uri="{BB962C8B-B14F-4D97-AF65-F5344CB8AC3E}">
        <p14:creationId xmlns:p14="http://schemas.microsoft.com/office/powerpoint/2010/main" val="1028710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92005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3234668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3127723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3286222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2010731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2892230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692161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2287917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3692190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142138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B4F33E-B9F3-499B-887E-C07A078F32F2}" type="datetimeFigureOut">
              <a:rPr lang="en-US" smtClean="0"/>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CDC023-E302-4C62-BC83-72E8E0AA8FA6}" type="slidenum">
              <a:rPr lang="en-US" smtClean="0"/>
              <a:t>‹#›</a:t>
            </a:fld>
            <a:endParaRPr lang="en-US" dirty="0"/>
          </a:p>
        </p:txBody>
      </p:sp>
    </p:spTree>
    <p:extLst>
      <p:ext uri="{BB962C8B-B14F-4D97-AF65-F5344CB8AC3E}">
        <p14:creationId xmlns:p14="http://schemas.microsoft.com/office/powerpoint/2010/main" val="691429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B4F33E-B9F3-499B-887E-C07A078F32F2}" type="datetimeFigureOut">
              <a:rPr lang="en-US" smtClean="0"/>
              <a:t>9/24/2019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DC023-E302-4C62-BC83-72E8E0AA8FA6}" type="slidenum">
              <a:rPr lang="en-US" smtClean="0"/>
              <a:t>‹#›</a:t>
            </a:fld>
            <a:endParaRPr lang="en-US" dirty="0"/>
          </a:p>
        </p:txBody>
      </p:sp>
    </p:spTree>
    <p:extLst>
      <p:ext uri="{BB962C8B-B14F-4D97-AF65-F5344CB8AC3E}">
        <p14:creationId xmlns:p14="http://schemas.microsoft.com/office/powerpoint/2010/main" val="1281630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D9BCEE-DA80-48FD-BC9E-406FAA1AE4EC}"/>
              </a:ext>
            </a:extLst>
          </p:cNvPr>
          <p:cNvPicPr>
            <a:picLocks noChangeAspect="1"/>
          </p:cNvPicPr>
          <p:nvPr/>
        </p:nvPicPr>
        <p:blipFill>
          <a:blip r:embed="rId2"/>
          <a:stretch>
            <a:fillRect/>
          </a:stretch>
        </p:blipFill>
        <p:spPr>
          <a:xfrm>
            <a:off x="3429000" y="1295400"/>
            <a:ext cx="5334462" cy="5243014"/>
          </a:xfrm>
          <a:prstGeom prst="rect">
            <a:avLst/>
          </a:prstGeom>
        </p:spPr>
      </p:pic>
      <p:sp>
        <p:nvSpPr>
          <p:cNvPr id="2" name="Title 1"/>
          <p:cNvSpPr>
            <a:spLocks noGrp="1"/>
          </p:cNvSpPr>
          <p:nvPr>
            <p:ph type="ctrTitle"/>
          </p:nvPr>
        </p:nvSpPr>
        <p:spPr>
          <a:xfrm>
            <a:off x="685800" y="2362200"/>
            <a:ext cx="7772400" cy="1470025"/>
          </a:xfrm>
        </p:spPr>
        <p:txBody>
          <a:bodyPr>
            <a:normAutofit/>
          </a:bodyPr>
          <a:lstStyle/>
          <a:p>
            <a:r>
              <a:rPr lang="en-US" sz="6000" b="1">
                <a:latin typeface="Curlz MT" panose="04040404050702020202" pitchFamily="82" charset="0"/>
              </a:rPr>
              <a:t>Module 3: The Self</a:t>
            </a:r>
            <a:endParaRPr lang="en-US" sz="6000" b="1" dirty="0">
              <a:latin typeface="Curlz MT" panose="04040404050702020202" pitchFamily="82" charset="0"/>
            </a:endParaRPr>
          </a:p>
        </p:txBody>
      </p:sp>
    </p:spTree>
    <p:extLst>
      <p:ext uri="{BB962C8B-B14F-4D97-AF65-F5344CB8AC3E}">
        <p14:creationId xmlns:p14="http://schemas.microsoft.com/office/powerpoint/2010/main" val="247041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F541EE-726E-46B1-B83C-461935946C8A}"/>
              </a:ext>
            </a:extLst>
          </p:cNvPr>
          <p:cNvPicPr>
            <a:picLocks noChangeAspect="1"/>
          </p:cNvPicPr>
          <p:nvPr/>
        </p:nvPicPr>
        <p:blipFill>
          <a:blip r:embed="rId2"/>
          <a:stretch>
            <a:fillRect/>
          </a:stretch>
        </p:blipFill>
        <p:spPr>
          <a:xfrm>
            <a:off x="3962400" y="1676400"/>
            <a:ext cx="5334462" cy="5243014"/>
          </a:xfrm>
          <a:prstGeom prst="rect">
            <a:avLst/>
          </a:prstGeom>
        </p:spPr>
      </p:pic>
      <p:sp>
        <p:nvSpPr>
          <p:cNvPr id="2" name="Title 1"/>
          <p:cNvSpPr>
            <a:spLocks noGrp="1"/>
          </p:cNvSpPr>
          <p:nvPr>
            <p:ph type="title"/>
          </p:nvPr>
        </p:nvSpPr>
        <p:spPr/>
        <p:txBody>
          <a:bodyPr/>
          <a:lstStyle/>
          <a:p>
            <a:r>
              <a:rPr lang="en-US" b="1" dirty="0">
                <a:latin typeface="Curlz MT" panose="04040404050702020202" pitchFamily="82" charset="0"/>
              </a:rPr>
              <a:t>Self- Love</a:t>
            </a:r>
          </a:p>
        </p:txBody>
      </p:sp>
      <p:sp>
        <p:nvSpPr>
          <p:cNvPr id="3" name="Content Placeholder 2"/>
          <p:cNvSpPr>
            <a:spLocks noGrp="1"/>
          </p:cNvSpPr>
          <p:nvPr>
            <p:ph idx="1"/>
          </p:nvPr>
        </p:nvSpPr>
        <p:spPr/>
        <p:txBody>
          <a:bodyPr>
            <a:normAutofit/>
          </a:bodyPr>
          <a:lstStyle/>
          <a:p>
            <a:pPr marL="0" indent="0">
              <a:buNone/>
            </a:pPr>
            <a:r>
              <a:rPr lang="en-US" b="1" dirty="0"/>
              <a:t>The Four capacities in Which Self-Love is Grounded</a:t>
            </a:r>
          </a:p>
          <a:p>
            <a:r>
              <a:rPr lang="en-US" dirty="0"/>
              <a:t>Care</a:t>
            </a:r>
          </a:p>
          <a:p>
            <a:r>
              <a:rPr lang="en-US" dirty="0"/>
              <a:t>Responsibility</a:t>
            </a:r>
          </a:p>
          <a:p>
            <a:r>
              <a:rPr lang="en-US" dirty="0"/>
              <a:t>Respect</a:t>
            </a:r>
          </a:p>
          <a:p>
            <a:r>
              <a:rPr lang="en-US" dirty="0"/>
              <a:t>Knowledge</a:t>
            </a:r>
          </a:p>
          <a:p>
            <a:endParaRPr lang="en-US" b="1" dirty="0"/>
          </a:p>
        </p:txBody>
      </p:sp>
    </p:spTree>
    <p:extLst>
      <p:ext uri="{BB962C8B-B14F-4D97-AF65-F5344CB8AC3E}">
        <p14:creationId xmlns:p14="http://schemas.microsoft.com/office/powerpoint/2010/main" val="3777744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117DD8-6A2F-4AE5-B391-7AF5507B7E4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810001" y="1600201"/>
            <a:ext cx="5334000" cy="5248422"/>
          </a:xfrm>
          <a:prstGeom prst="ellipse">
            <a:avLst/>
          </a:prstGeom>
          <a:ln>
            <a:noFill/>
          </a:ln>
          <a:effectLst>
            <a:softEdge rad="112500"/>
          </a:effectLst>
        </p:spPr>
      </p:pic>
      <p:sp>
        <p:nvSpPr>
          <p:cNvPr id="2" name="Title 1"/>
          <p:cNvSpPr>
            <a:spLocks noGrp="1"/>
          </p:cNvSpPr>
          <p:nvPr>
            <p:ph type="title"/>
          </p:nvPr>
        </p:nvSpPr>
        <p:spPr>
          <a:xfrm>
            <a:off x="457200" y="9378"/>
            <a:ext cx="8229600" cy="1143000"/>
          </a:xfrm>
        </p:spPr>
        <p:txBody>
          <a:bodyPr/>
          <a:lstStyle/>
          <a:p>
            <a:r>
              <a:rPr lang="en-US" b="1" dirty="0">
                <a:latin typeface="Curlz MT" panose="04040404050702020202" pitchFamily="82" charset="0"/>
              </a:rPr>
              <a:t>Jung: The Shadow</a:t>
            </a:r>
          </a:p>
        </p:txBody>
      </p:sp>
      <p:sp>
        <p:nvSpPr>
          <p:cNvPr id="3" name="Content Placeholder 2"/>
          <p:cNvSpPr>
            <a:spLocks noGrp="1"/>
          </p:cNvSpPr>
          <p:nvPr>
            <p:ph idx="1"/>
          </p:nvPr>
        </p:nvSpPr>
        <p:spPr>
          <a:xfrm>
            <a:off x="457200" y="1143000"/>
            <a:ext cx="4495800" cy="5715000"/>
          </a:xfrm>
        </p:spPr>
        <p:txBody>
          <a:bodyPr>
            <a:normAutofit/>
          </a:bodyPr>
          <a:lstStyle/>
          <a:p>
            <a:r>
              <a:rPr lang="en-US" dirty="0"/>
              <a:t>The </a:t>
            </a:r>
            <a:r>
              <a:rPr lang="en-US" b="1" dirty="0"/>
              <a:t>“Dark Side”</a:t>
            </a:r>
          </a:p>
          <a:p>
            <a:r>
              <a:rPr lang="en-US" dirty="0"/>
              <a:t>sexual lust, power strivings, selfishness, greed, envy, anger or rage</a:t>
            </a:r>
          </a:p>
          <a:p>
            <a:r>
              <a:rPr lang="en-US" sz="2400" b="1" u="sng" dirty="0"/>
              <a:t>Jung</a:t>
            </a:r>
            <a:r>
              <a:rPr lang="en-US" sz="2400" dirty="0"/>
              <a:t> contends that knowing the self entails coming to terms with </a:t>
            </a:r>
            <a:r>
              <a:rPr lang="en-US" sz="2400" u="sng" dirty="0"/>
              <a:t>both our positive instincts as well as the destructive forces. </a:t>
            </a:r>
          </a:p>
          <a:p>
            <a:r>
              <a:rPr lang="en-US" sz="2400" dirty="0"/>
              <a:t>projection</a:t>
            </a:r>
          </a:p>
          <a:p>
            <a:endParaRPr lang="en-US" sz="2400" u="sng" dirty="0"/>
          </a:p>
        </p:txBody>
      </p:sp>
    </p:spTree>
    <p:extLst>
      <p:ext uri="{BB962C8B-B14F-4D97-AF65-F5344CB8AC3E}">
        <p14:creationId xmlns:p14="http://schemas.microsoft.com/office/powerpoint/2010/main" val="4003666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71412D1-5F1C-412E-A423-22D47DD40967}"/>
              </a:ext>
            </a:extLst>
          </p:cNvPr>
          <p:cNvPicPr>
            <a:picLocks noChangeAspect="1"/>
          </p:cNvPicPr>
          <p:nvPr/>
        </p:nvPicPr>
        <p:blipFill>
          <a:blip r:embed="rId2"/>
          <a:stretch>
            <a:fillRect/>
          </a:stretch>
        </p:blipFill>
        <p:spPr>
          <a:xfrm>
            <a:off x="3834938" y="1614986"/>
            <a:ext cx="5334462" cy="5243014"/>
          </a:xfrm>
          <a:prstGeom prst="rect">
            <a:avLst/>
          </a:prstGeom>
        </p:spPr>
      </p:pic>
      <p:sp>
        <p:nvSpPr>
          <p:cNvPr id="2" name="Title 1"/>
          <p:cNvSpPr>
            <a:spLocks noGrp="1"/>
          </p:cNvSpPr>
          <p:nvPr>
            <p:ph type="title"/>
          </p:nvPr>
        </p:nvSpPr>
        <p:spPr/>
        <p:txBody>
          <a:bodyPr/>
          <a:lstStyle/>
          <a:p>
            <a:r>
              <a:rPr lang="en-US" b="1" dirty="0">
                <a:latin typeface="Curlz MT" panose="04040404050702020202" pitchFamily="82" charset="0"/>
              </a:rPr>
              <a:t>Alfred Adler</a:t>
            </a:r>
          </a:p>
        </p:txBody>
      </p:sp>
      <p:sp>
        <p:nvSpPr>
          <p:cNvPr id="3" name="Content Placeholder 2"/>
          <p:cNvSpPr>
            <a:spLocks noGrp="1"/>
          </p:cNvSpPr>
          <p:nvPr>
            <p:ph idx="1"/>
          </p:nvPr>
        </p:nvSpPr>
        <p:spPr>
          <a:xfrm>
            <a:off x="304800" y="1237016"/>
            <a:ext cx="8229600" cy="5364162"/>
          </a:xfrm>
        </p:spPr>
        <p:txBody>
          <a:bodyPr>
            <a:normAutofit fontScale="92500" lnSpcReduction="10000"/>
          </a:bodyPr>
          <a:lstStyle/>
          <a:p>
            <a:r>
              <a:rPr lang="en-US" b="1" dirty="0"/>
              <a:t>Social Interest</a:t>
            </a:r>
          </a:p>
          <a:p>
            <a:r>
              <a:rPr lang="en-US" b="1" dirty="0"/>
              <a:t>Goal Orientation</a:t>
            </a:r>
          </a:p>
          <a:p>
            <a:r>
              <a:rPr lang="en-US" b="1" u="sng" dirty="0"/>
              <a:t>Inferiority Complex</a:t>
            </a:r>
            <a:r>
              <a:rPr lang="en-US" dirty="0"/>
              <a:t>:</a:t>
            </a:r>
          </a:p>
          <a:p>
            <a:pPr marL="0" indent="0">
              <a:buNone/>
            </a:pPr>
            <a:r>
              <a:rPr lang="en-US" dirty="0"/>
              <a:t>Deeply seated feeling of </a:t>
            </a:r>
          </a:p>
          <a:p>
            <a:pPr marL="0" indent="0">
              <a:buNone/>
            </a:pPr>
            <a:r>
              <a:rPr lang="en-US" dirty="0"/>
              <a:t>being inferior to others. </a:t>
            </a:r>
          </a:p>
          <a:p>
            <a:r>
              <a:rPr lang="en-US" dirty="0"/>
              <a:t>Compensation: doing something really well  to hide a perceived weakness. </a:t>
            </a:r>
          </a:p>
          <a:p>
            <a:pPr marL="0" indent="0">
              <a:buNone/>
            </a:pPr>
            <a:r>
              <a:rPr lang="en-US" b="1" dirty="0"/>
              <a:t>Positive</a:t>
            </a:r>
          </a:p>
          <a:p>
            <a:pPr marL="0" indent="0">
              <a:buNone/>
            </a:pPr>
            <a:r>
              <a:rPr lang="en-US" b="1" dirty="0"/>
              <a:t>Negative</a:t>
            </a:r>
            <a:r>
              <a:rPr lang="en-US" dirty="0"/>
              <a:t>: over-compensation</a:t>
            </a:r>
            <a:r>
              <a:rPr lang="en-US" dirty="0">
                <a:sym typeface="Wingdings" panose="05000000000000000000" pitchFamily="2" charset="2"/>
              </a:rPr>
              <a:t> superiority complex</a:t>
            </a:r>
            <a:endParaRPr lang="en-US" dirty="0"/>
          </a:p>
          <a:p>
            <a:pPr marL="0" indent="0">
              <a:buNone/>
            </a:pPr>
            <a:r>
              <a:rPr lang="en-US" dirty="0"/>
              <a:t>Under-compensation</a:t>
            </a:r>
          </a:p>
        </p:txBody>
      </p:sp>
    </p:spTree>
    <p:extLst>
      <p:ext uri="{BB962C8B-B14F-4D97-AF65-F5344CB8AC3E}">
        <p14:creationId xmlns:p14="http://schemas.microsoft.com/office/powerpoint/2010/main" val="57358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urlz MT" panose="04040404050702020202" pitchFamily="82" charset="0"/>
              </a:rPr>
              <a:t>Development of Identity</a:t>
            </a:r>
          </a:p>
        </p:txBody>
      </p:sp>
      <p:pic>
        <p:nvPicPr>
          <p:cNvPr id="4" name="Picture 3">
            <a:extLst>
              <a:ext uri="{FF2B5EF4-FFF2-40B4-BE49-F238E27FC236}">
                <a16:creationId xmlns:a16="http://schemas.microsoft.com/office/drawing/2014/main" id="{3336386F-DA1D-49E3-A946-94BA36F889C8}"/>
              </a:ext>
            </a:extLst>
          </p:cNvPr>
          <p:cNvPicPr>
            <a:picLocks noChangeAspect="1"/>
          </p:cNvPicPr>
          <p:nvPr/>
        </p:nvPicPr>
        <p:blipFill>
          <a:blip r:embed="rId2"/>
          <a:stretch>
            <a:fillRect/>
          </a:stretch>
        </p:blipFill>
        <p:spPr>
          <a:xfrm>
            <a:off x="3809538" y="1614986"/>
            <a:ext cx="5334462" cy="5243014"/>
          </a:xfrm>
          <a:prstGeom prst="rect">
            <a:avLst/>
          </a:prstGeom>
        </p:spPr>
      </p:pic>
      <p:sp>
        <p:nvSpPr>
          <p:cNvPr id="3" name="Content Placeholder 2"/>
          <p:cNvSpPr>
            <a:spLocks noGrp="1"/>
          </p:cNvSpPr>
          <p:nvPr>
            <p:ph idx="1"/>
          </p:nvPr>
        </p:nvSpPr>
        <p:spPr/>
        <p:txBody>
          <a:bodyPr>
            <a:normAutofit fontScale="85000" lnSpcReduction="20000"/>
          </a:bodyPr>
          <a:lstStyle/>
          <a:p>
            <a:r>
              <a:rPr lang="en-US" dirty="0"/>
              <a:t>“</a:t>
            </a:r>
            <a:r>
              <a:rPr lang="en-US" i="1" dirty="0"/>
              <a:t>Those who do not grow up in a healthy environment—perhaps one scarred by emotional or physical abuse, neglect, or over-parenting—may not develop a sense of self in the same way. Their identities may have been minimally acknowledged, if at all. When feelings and thoughts are ignored in childhood, children may grow up not recognizing that they have their own ideas and sets of behaviors. If children are forced to yield to others’ thoughts, wants, and needs continually over time, the development of their identity may suffer. As they grow into adults, they may question, “Who am I?”</a:t>
            </a:r>
          </a:p>
          <a:p>
            <a:pPr marL="0" indent="0">
              <a:buNone/>
            </a:pPr>
            <a:r>
              <a:rPr lang="en-US" i="1" dirty="0"/>
              <a:t>-</a:t>
            </a:r>
            <a:r>
              <a:rPr lang="en-US" b="1" dirty="0"/>
              <a:t>Denise </a:t>
            </a:r>
            <a:r>
              <a:rPr lang="en-US" b="1" dirty="0" err="1"/>
              <a:t>Olesky</a:t>
            </a:r>
            <a:endParaRPr lang="en-US" b="1" dirty="0"/>
          </a:p>
        </p:txBody>
      </p:sp>
    </p:spTree>
    <p:extLst>
      <p:ext uri="{BB962C8B-B14F-4D97-AF65-F5344CB8AC3E}">
        <p14:creationId xmlns:p14="http://schemas.microsoft.com/office/powerpoint/2010/main" val="2123542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urlz MT" panose="04040404050702020202" pitchFamily="82" charset="0"/>
              </a:rPr>
              <a:t>Erik Erikson and Self Identity</a:t>
            </a:r>
          </a:p>
        </p:txBody>
      </p:sp>
      <p:pic>
        <p:nvPicPr>
          <p:cNvPr id="4" name="Picture 3">
            <a:extLst>
              <a:ext uri="{FF2B5EF4-FFF2-40B4-BE49-F238E27FC236}">
                <a16:creationId xmlns:a16="http://schemas.microsoft.com/office/drawing/2014/main" id="{6C17E8CF-75BF-4F55-942C-78D8973E416C}"/>
              </a:ext>
            </a:extLst>
          </p:cNvPr>
          <p:cNvPicPr>
            <a:picLocks noChangeAspect="1"/>
          </p:cNvPicPr>
          <p:nvPr/>
        </p:nvPicPr>
        <p:blipFill>
          <a:blip r:embed="rId2"/>
          <a:stretch>
            <a:fillRect/>
          </a:stretch>
        </p:blipFill>
        <p:spPr>
          <a:xfrm>
            <a:off x="3809538" y="1614986"/>
            <a:ext cx="5334462" cy="5243014"/>
          </a:xfrm>
          <a:prstGeom prst="rect">
            <a:avLst/>
          </a:prstGeom>
        </p:spPr>
      </p:pic>
      <p:sp>
        <p:nvSpPr>
          <p:cNvPr id="3" name="Content Placeholder 2"/>
          <p:cNvSpPr>
            <a:spLocks noGrp="1"/>
          </p:cNvSpPr>
          <p:nvPr>
            <p:ph idx="1"/>
          </p:nvPr>
        </p:nvSpPr>
        <p:spPr/>
        <p:txBody>
          <a:bodyPr/>
          <a:lstStyle/>
          <a:p>
            <a:r>
              <a:rPr lang="en-US" b="1" i="1" u="sng" dirty="0"/>
              <a:t>crisis</a:t>
            </a:r>
            <a:r>
              <a:rPr lang="en-US" dirty="0"/>
              <a:t>: Erikson used this term to describe a series of internal conflicts that are linked to developmental stages.</a:t>
            </a:r>
          </a:p>
          <a:p>
            <a:pPr marL="0" indent="0">
              <a:buNone/>
            </a:pPr>
            <a:endParaRPr lang="en-US" dirty="0"/>
          </a:p>
        </p:txBody>
      </p:sp>
    </p:spTree>
    <p:extLst>
      <p:ext uri="{BB962C8B-B14F-4D97-AF65-F5344CB8AC3E}">
        <p14:creationId xmlns:p14="http://schemas.microsoft.com/office/powerpoint/2010/main" val="4180148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E39CAA-13F8-4AF2-B855-BD8DE23FA408}"/>
              </a:ext>
            </a:extLst>
          </p:cNvPr>
          <p:cNvPicPr>
            <a:picLocks noChangeAspect="1"/>
          </p:cNvPicPr>
          <p:nvPr/>
        </p:nvPicPr>
        <p:blipFill>
          <a:blip r:embed="rId2"/>
          <a:stretch>
            <a:fillRect/>
          </a:stretch>
        </p:blipFill>
        <p:spPr>
          <a:xfrm>
            <a:off x="3809538" y="1524000"/>
            <a:ext cx="5334462" cy="5243014"/>
          </a:xfrm>
          <a:prstGeom prst="rect">
            <a:avLst/>
          </a:prstGeom>
        </p:spPr>
      </p:pic>
      <p:sp>
        <p:nvSpPr>
          <p:cNvPr id="2" name="Title 1">
            <a:extLst>
              <a:ext uri="{FF2B5EF4-FFF2-40B4-BE49-F238E27FC236}">
                <a16:creationId xmlns:a16="http://schemas.microsoft.com/office/drawing/2014/main" id="{7E3F8672-E4FA-4444-A1EC-62CFFC379D63}"/>
              </a:ext>
            </a:extLst>
          </p:cNvPr>
          <p:cNvSpPr>
            <a:spLocks noGrp="1"/>
          </p:cNvSpPr>
          <p:nvPr>
            <p:ph type="title"/>
          </p:nvPr>
        </p:nvSpPr>
        <p:spPr/>
        <p:txBody>
          <a:bodyPr/>
          <a:lstStyle/>
          <a:p>
            <a:r>
              <a:rPr lang="en-US" b="1" dirty="0">
                <a:latin typeface="Curlz MT" panose="04040404050702020202" pitchFamily="82" charset="0"/>
              </a:rPr>
              <a:t>Erik Erikson and Self Identity</a:t>
            </a:r>
            <a:endParaRPr lang="en-US" dirty="0"/>
          </a:p>
        </p:txBody>
      </p:sp>
      <p:sp>
        <p:nvSpPr>
          <p:cNvPr id="3" name="Content Placeholder 2">
            <a:extLst>
              <a:ext uri="{FF2B5EF4-FFF2-40B4-BE49-F238E27FC236}">
                <a16:creationId xmlns:a16="http://schemas.microsoft.com/office/drawing/2014/main" id="{2F227075-16B9-40C1-98C6-511817645557}"/>
              </a:ext>
            </a:extLst>
          </p:cNvPr>
          <p:cNvSpPr>
            <a:spLocks noGrp="1"/>
          </p:cNvSpPr>
          <p:nvPr>
            <p:ph idx="1"/>
          </p:nvPr>
        </p:nvSpPr>
        <p:spPr>
          <a:xfrm>
            <a:off x="457200" y="1219200"/>
            <a:ext cx="8229600" cy="5364162"/>
          </a:xfrm>
        </p:spPr>
        <p:txBody>
          <a:bodyPr>
            <a:normAutofit fontScale="92500" lnSpcReduction="10000"/>
          </a:bodyPr>
          <a:lstStyle/>
          <a:p>
            <a:pPr marL="0" indent="0">
              <a:buNone/>
            </a:pPr>
            <a:r>
              <a:rPr lang="en-US" b="1" u="sng" dirty="0">
                <a:latin typeface="Arial Black" panose="020B0A04020102020204" pitchFamily="34" charset="0"/>
              </a:rPr>
              <a:t>Eight distinct </a:t>
            </a:r>
            <a:r>
              <a:rPr lang="en-US" dirty="0">
                <a:latin typeface="Arial Black" panose="020B0A04020102020204" pitchFamily="34" charset="0"/>
              </a:rPr>
              <a:t>stages that present unique challenges:</a:t>
            </a:r>
          </a:p>
          <a:p>
            <a:r>
              <a:rPr lang="en-US" b="1" dirty="0"/>
              <a:t>Trust vs mistrust</a:t>
            </a:r>
          </a:p>
          <a:p>
            <a:r>
              <a:rPr lang="en-US" b="1" dirty="0"/>
              <a:t>Autonomy vs Shame &amp; Doubt</a:t>
            </a:r>
          </a:p>
          <a:p>
            <a:r>
              <a:rPr lang="en-US" b="1" dirty="0"/>
              <a:t>Initiative vs Guilt</a:t>
            </a:r>
          </a:p>
          <a:p>
            <a:r>
              <a:rPr lang="en-US" b="1" dirty="0"/>
              <a:t>Industry vs Inferiority</a:t>
            </a:r>
          </a:p>
          <a:p>
            <a:r>
              <a:rPr lang="en-US" b="1" dirty="0"/>
              <a:t>Identity vs Role Confusion</a:t>
            </a:r>
          </a:p>
          <a:p>
            <a:r>
              <a:rPr lang="en-US" b="1" dirty="0"/>
              <a:t>Intimacy vs Isolation</a:t>
            </a:r>
          </a:p>
          <a:p>
            <a:r>
              <a:rPr lang="en-US" b="1" dirty="0"/>
              <a:t>Generativity vs Stagnation</a:t>
            </a:r>
          </a:p>
          <a:p>
            <a:r>
              <a:rPr lang="en-US" b="1" dirty="0"/>
              <a:t>Ego Integrity vs Despair</a:t>
            </a:r>
          </a:p>
          <a:p>
            <a:endParaRPr lang="en-US" dirty="0"/>
          </a:p>
        </p:txBody>
      </p:sp>
    </p:spTree>
    <p:extLst>
      <p:ext uri="{BB962C8B-B14F-4D97-AF65-F5344CB8AC3E}">
        <p14:creationId xmlns:p14="http://schemas.microsoft.com/office/powerpoint/2010/main" val="1360641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B49069-6BC0-4BEC-B315-05750500D8FA}"/>
              </a:ext>
            </a:extLst>
          </p:cNvPr>
          <p:cNvPicPr>
            <a:picLocks noChangeAspect="1"/>
          </p:cNvPicPr>
          <p:nvPr/>
        </p:nvPicPr>
        <p:blipFill>
          <a:blip r:embed="rId3"/>
          <a:stretch>
            <a:fillRect/>
          </a:stretch>
        </p:blipFill>
        <p:spPr>
          <a:xfrm>
            <a:off x="3809538" y="1614986"/>
            <a:ext cx="5334462" cy="5243014"/>
          </a:xfrm>
          <a:prstGeom prst="rect">
            <a:avLst/>
          </a:prstGeom>
        </p:spPr>
      </p:pic>
      <p:sp>
        <p:nvSpPr>
          <p:cNvPr id="2" name="Title 1"/>
          <p:cNvSpPr>
            <a:spLocks noGrp="1"/>
          </p:cNvSpPr>
          <p:nvPr>
            <p:ph type="title"/>
          </p:nvPr>
        </p:nvSpPr>
        <p:spPr/>
        <p:txBody>
          <a:bodyPr/>
          <a:lstStyle/>
          <a:p>
            <a:r>
              <a:rPr lang="en-US" b="1" dirty="0">
                <a:latin typeface="Curlz MT" panose="04040404050702020202" pitchFamily="82" charset="0"/>
              </a:rPr>
              <a:t>Parenting styles and Adolescents</a:t>
            </a:r>
          </a:p>
        </p:txBody>
      </p:sp>
      <p:sp>
        <p:nvSpPr>
          <p:cNvPr id="4" name="Content Placeholder 3"/>
          <p:cNvSpPr>
            <a:spLocks noGrp="1"/>
          </p:cNvSpPr>
          <p:nvPr>
            <p:ph idx="1"/>
          </p:nvPr>
        </p:nvSpPr>
        <p:spPr/>
        <p:txBody>
          <a:bodyPr>
            <a:normAutofit fontScale="92500" lnSpcReduction="10000"/>
          </a:bodyPr>
          <a:lstStyle/>
          <a:p>
            <a:r>
              <a:rPr lang="en-US" b="1" u="sng" dirty="0"/>
              <a:t>Authoritative</a:t>
            </a:r>
            <a:r>
              <a:rPr lang="en-US" dirty="0"/>
              <a:t>: sets limits, but responds to the child’s needs. (securely attached child)</a:t>
            </a:r>
          </a:p>
          <a:p>
            <a:r>
              <a:rPr lang="en-US" b="1" u="sng" dirty="0"/>
              <a:t>Authoritarian</a:t>
            </a:r>
            <a:r>
              <a:rPr lang="en-US" dirty="0"/>
              <a:t>: demanding, unresponsive, &amp; tends to use physical punishment. (insecurely attached child)</a:t>
            </a:r>
          </a:p>
          <a:p>
            <a:r>
              <a:rPr lang="en-US" b="1" u="sng" dirty="0"/>
              <a:t>Uninvolved: </a:t>
            </a:r>
            <a:r>
              <a:rPr lang="en-US" dirty="0"/>
              <a:t>exert too little control, failing to set limits on their children’s behavior. They are also neglectful and inattentive. (insecurely attached)</a:t>
            </a:r>
          </a:p>
          <a:p>
            <a:r>
              <a:rPr lang="en-US" b="1" u="sng" dirty="0"/>
              <a:t>Permissive </a:t>
            </a:r>
            <a:r>
              <a:rPr lang="en-US" dirty="0"/>
              <a:t>: are very supportive of their children, but fail to set appropriate limits on their behavior.</a:t>
            </a:r>
          </a:p>
          <a:p>
            <a:endParaRPr lang="en-US" dirty="0"/>
          </a:p>
        </p:txBody>
      </p:sp>
    </p:spTree>
    <p:extLst>
      <p:ext uri="{BB962C8B-B14F-4D97-AF65-F5344CB8AC3E}">
        <p14:creationId xmlns:p14="http://schemas.microsoft.com/office/powerpoint/2010/main" val="3522864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71E585-6CF6-4D5F-B197-61182BDD21DF}"/>
              </a:ext>
            </a:extLst>
          </p:cNvPr>
          <p:cNvPicPr>
            <a:picLocks noChangeAspect="1"/>
          </p:cNvPicPr>
          <p:nvPr/>
        </p:nvPicPr>
        <p:blipFill>
          <a:blip r:embed="rId2"/>
          <a:stretch>
            <a:fillRect/>
          </a:stretch>
        </p:blipFill>
        <p:spPr>
          <a:xfrm>
            <a:off x="3809538" y="1600200"/>
            <a:ext cx="5334462" cy="5243014"/>
          </a:xfrm>
          <a:prstGeom prst="rect">
            <a:avLst/>
          </a:prstGeom>
        </p:spPr>
      </p:pic>
      <p:sp>
        <p:nvSpPr>
          <p:cNvPr id="2" name="Title 1">
            <a:extLst>
              <a:ext uri="{FF2B5EF4-FFF2-40B4-BE49-F238E27FC236}">
                <a16:creationId xmlns:a16="http://schemas.microsoft.com/office/drawing/2014/main" id="{01ACD011-E3E7-42EC-A3B1-D50542969D7B}"/>
              </a:ext>
            </a:extLst>
          </p:cNvPr>
          <p:cNvSpPr>
            <a:spLocks noGrp="1"/>
          </p:cNvSpPr>
          <p:nvPr>
            <p:ph type="title"/>
          </p:nvPr>
        </p:nvSpPr>
        <p:spPr/>
        <p:txBody>
          <a:bodyPr/>
          <a:lstStyle/>
          <a:p>
            <a:r>
              <a:rPr lang="en-US" b="1" dirty="0">
                <a:latin typeface="Curlz MT" panose="04040404050702020202" pitchFamily="82" charset="0"/>
              </a:rPr>
              <a:t>Ethnic Identity </a:t>
            </a:r>
          </a:p>
        </p:txBody>
      </p:sp>
      <p:sp>
        <p:nvSpPr>
          <p:cNvPr id="3" name="Content Placeholder 2">
            <a:extLst>
              <a:ext uri="{FF2B5EF4-FFF2-40B4-BE49-F238E27FC236}">
                <a16:creationId xmlns:a16="http://schemas.microsoft.com/office/drawing/2014/main" id="{D9C50CA9-48B8-445D-A49C-090A96677933}"/>
              </a:ext>
            </a:extLst>
          </p:cNvPr>
          <p:cNvSpPr>
            <a:spLocks noGrp="1"/>
          </p:cNvSpPr>
          <p:nvPr>
            <p:ph idx="1"/>
          </p:nvPr>
        </p:nvSpPr>
        <p:spPr/>
        <p:txBody>
          <a:bodyPr/>
          <a:lstStyle/>
          <a:p>
            <a:r>
              <a:rPr lang="en-US" b="1" u="sng" dirty="0"/>
              <a:t>Race:</a:t>
            </a:r>
            <a:r>
              <a:rPr lang="en-US" dirty="0"/>
              <a:t> A social construction that refers to characteristics possessed by individuals and groups.</a:t>
            </a:r>
          </a:p>
          <a:p>
            <a:r>
              <a:rPr lang="en-US" b="1" u="sng" dirty="0"/>
              <a:t>Ethnicity: </a:t>
            </a:r>
            <a:r>
              <a:rPr lang="en-US" dirty="0"/>
              <a:t>Refers to the idea that one is a member of a particular cultural, national, or racial group that may share some of the following elements: culture, religion, race, language, or place of origin. </a:t>
            </a:r>
            <a:endParaRPr lang="en-US" b="1" u="sng" dirty="0"/>
          </a:p>
        </p:txBody>
      </p:sp>
    </p:spTree>
    <p:extLst>
      <p:ext uri="{BB962C8B-B14F-4D97-AF65-F5344CB8AC3E}">
        <p14:creationId xmlns:p14="http://schemas.microsoft.com/office/powerpoint/2010/main" val="3497986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82C2E6-A70E-4368-8293-99C19F8ADB19}"/>
              </a:ext>
            </a:extLst>
          </p:cNvPr>
          <p:cNvPicPr>
            <a:picLocks noChangeAspect="1"/>
          </p:cNvPicPr>
          <p:nvPr/>
        </p:nvPicPr>
        <p:blipFill>
          <a:blip r:embed="rId2"/>
          <a:stretch>
            <a:fillRect/>
          </a:stretch>
        </p:blipFill>
        <p:spPr>
          <a:xfrm>
            <a:off x="3803894" y="1752600"/>
            <a:ext cx="5334462" cy="5243014"/>
          </a:xfrm>
          <a:prstGeom prst="rect">
            <a:avLst/>
          </a:prstGeom>
        </p:spPr>
      </p:pic>
      <p:sp>
        <p:nvSpPr>
          <p:cNvPr id="2" name="Title 1">
            <a:extLst>
              <a:ext uri="{FF2B5EF4-FFF2-40B4-BE49-F238E27FC236}">
                <a16:creationId xmlns:a16="http://schemas.microsoft.com/office/drawing/2014/main" id="{75DB1593-6264-45DC-8338-A99BBC806441}"/>
              </a:ext>
            </a:extLst>
          </p:cNvPr>
          <p:cNvSpPr>
            <a:spLocks noGrp="1"/>
          </p:cNvSpPr>
          <p:nvPr>
            <p:ph type="title"/>
          </p:nvPr>
        </p:nvSpPr>
        <p:spPr/>
        <p:txBody>
          <a:bodyPr/>
          <a:lstStyle/>
          <a:p>
            <a:r>
              <a:rPr lang="en-US" b="1" dirty="0">
                <a:latin typeface="Curlz MT" panose="04040404050702020202" pitchFamily="82" charset="0"/>
              </a:rPr>
              <a:t>Ethnic Identity</a:t>
            </a:r>
          </a:p>
        </p:txBody>
      </p:sp>
      <p:sp>
        <p:nvSpPr>
          <p:cNvPr id="3" name="Content Placeholder 2">
            <a:extLst>
              <a:ext uri="{FF2B5EF4-FFF2-40B4-BE49-F238E27FC236}">
                <a16:creationId xmlns:a16="http://schemas.microsoft.com/office/drawing/2014/main" id="{58C077EF-1BDC-478A-A619-EADF2890B77C}"/>
              </a:ext>
            </a:extLst>
          </p:cNvPr>
          <p:cNvSpPr>
            <a:spLocks noGrp="1"/>
          </p:cNvSpPr>
          <p:nvPr>
            <p:ph idx="1"/>
          </p:nvPr>
        </p:nvSpPr>
        <p:spPr/>
        <p:txBody>
          <a:bodyPr/>
          <a:lstStyle/>
          <a:p>
            <a:pPr marL="0" indent="0">
              <a:buNone/>
            </a:pPr>
            <a:r>
              <a:rPr lang="en-US" b="1" dirty="0"/>
              <a:t>Jean S. Phinney’s 3-Stage Model of Ethnic Identity Development:</a:t>
            </a:r>
          </a:p>
          <a:p>
            <a:r>
              <a:rPr lang="en-US" dirty="0"/>
              <a:t>Unexamined</a:t>
            </a:r>
          </a:p>
          <a:p>
            <a:r>
              <a:rPr lang="en-US" dirty="0"/>
              <a:t>Moratorium</a:t>
            </a:r>
          </a:p>
          <a:p>
            <a:r>
              <a:rPr lang="en-US" dirty="0"/>
              <a:t>Achieved</a:t>
            </a:r>
          </a:p>
        </p:txBody>
      </p:sp>
    </p:spTree>
    <p:extLst>
      <p:ext uri="{BB962C8B-B14F-4D97-AF65-F5344CB8AC3E}">
        <p14:creationId xmlns:p14="http://schemas.microsoft.com/office/powerpoint/2010/main" val="294087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82C2E6-A70E-4368-8293-99C19F8ADB19}"/>
              </a:ext>
            </a:extLst>
          </p:cNvPr>
          <p:cNvPicPr>
            <a:picLocks noChangeAspect="1"/>
          </p:cNvPicPr>
          <p:nvPr/>
        </p:nvPicPr>
        <p:blipFill>
          <a:blip r:embed="rId2"/>
          <a:stretch>
            <a:fillRect/>
          </a:stretch>
        </p:blipFill>
        <p:spPr>
          <a:xfrm>
            <a:off x="3803894" y="1752600"/>
            <a:ext cx="5334462" cy="5243014"/>
          </a:xfrm>
          <a:prstGeom prst="rect">
            <a:avLst/>
          </a:prstGeom>
        </p:spPr>
      </p:pic>
      <p:sp>
        <p:nvSpPr>
          <p:cNvPr id="2" name="Title 1">
            <a:extLst>
              <a:ext uri="{FF2B5EF4-FFF2-40B4-BE49-F238E27FC236}">
                <a16:creationId xmlns:a16="http://schemas.microsoft.com/office/drawing/2014/main" id="{75DB1593-6264-45DC-8338-A99BBC806441}"/>
              </a:ext>
            </a:extLst>
          </p:cNvPr>
          <p:cNvSpPr>
            <a:spLocks noGrp="1"/>
          </p:cNvSpPr>
          <p:nvPr>
            <p:ph type="title"/>
          </p:nvPr>
        </p:nvSpPr>
        <p:spPr/>
        <p:txBody>
          <a:bodyPr/>
          <a:lstStyle/>
          <a:p>
            <a:r>
              <a:rPr lang="en-US" b="1" dirty="0">
                <a:latin typeface="Curlz MT" panose="04040404050702020202" pitchFamily="82" charset="0"/>
              </a:rPr>
              <a:t>Ethnic Identity</a:t>
            </a:r>
          </a:p>
        </p:txBody>
      </p:sp>
      <p:sp>
        <p:nvSpPr>
          <p:cNvPr id="3" name="Content Placeholder 2">
            <a:extLst>
              <a:ext uri="{FF2B5EF4-FFF2-40B4-BE49-F238E27FC236}">
                <a16:creationId xmlns:a16="http://schemas.microsoft.com/office/drawing/2014/main" id="{58C077EF-1BDC-478A-A619-EADF2890B77C}"/>
              </a:ext>
            </a:extLst>
          </p:cNvPr>
          <p:cNvSpPr>
            <a:spLocks noGrp="1"/>
          </p:cNvSpPr>
          <p:nvPr>
            <p:ph idx="1"/>
          </p:nvPr>
        </p:nvSpPr>
        <p:spPr/>
        <p:txBody>
          <a:bodyPr/>
          <a:lstStyle/>
          <a:p>
            <a:pPr marL="0" indent="0">
              <a:buNone/>
            </a:pPr>
            <a:r>
              <a:rPr lang="en-US" b="1" dirty="0"/>
              <a:t>William Cross’ model of racial identity statuses:</a:t>
            </a:r>
          </a:p>
          <a:p>
            <a:pPr lvl="0"/>
            <a:r>
              <a:rPr lang="en-US" dirty="0"/>
              <a:t>Pre-encounter</a:t>
            </a:r>
          </a:p>
          <a:p>
            <a:pPr lvl="0"/>
            <a:r>
              <a:rPr lang="en-US" dirty="0"/>
              <a:t>Encounter</a:t>
            </a:r>
          </a:p>
          <a:p>
            <a:pPr lvl="0"/>
            <a:r>
              <a:rPr lang="en-US" dirty="0"/>
              <a:t>Immersion</a:t>
            </a:r>
          </a:p>
          <a:p>
            <a:r>
              <a:rPr lang="en-US" dirty="0"/>
              <a:t>Internalization and Commitment </a:t>
            </a:r>
            <a:endParaRPr lang="en-US" b="1" dirty="0"/>
          </a:p>
        </p:txBody>
      </p:sp>
    </p:spTree>
    <p:extLst>
      <p:ext uri="{BB962C8B-B14F-4D97-AF65-F5344CB8AC3E}">
        <p14:creationId xmlns:p14="http://schemas.microsoft.com/office/powerpoint/2010/main" val="3332831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F541EE-726E-46B1-B83C-461935946C8A}"/>
              </a:ext>
            </a:extLst>
          </p:cNvPr>
          <p:cNvPicPr>
            <a:picLocks noChangeAspect="1"/>
          </p:cNvPicPr>
          <p:nvPr/>
        </p:nvPicPr>
        <p:blipFill>
          <a:blip r:embed="rId2"/>
          <a:stretch>
            <a:fillRect/>
          </a:stretch>
        </p:blipFill>
        <p:spPr>
          <a:xfrm>
            <a:off x="3962400" y="1676400"/>
            <a:ext cx="5334462" cy="5243014"/>
          </a:xfrm>
          <a:prstGeom prst="rect">
            <a:avLst/>
          </a:prstGeom>
        </p:spPr>
      </p:pic>
      <p:sp>
        <p:nvSpPr>
          <p:cNvPr id="2" name="Title 1"/>
          <p:cNvSpPr>
            <a:spLocks noGrp="1"/>
          </p:cNvSpPr>
          <p:nvPr>
            <p:ph type="title"/>
          </p:nvPr>
        </p:nvSpPr>
        <p:spPr/>
        <p:txBody>
          <a:bodyPr/>
          <a:lstStyle/>
          <a:p>
            <a:r>
              <a:rPr lang="en-US" b="1" dirty="0">
                <a:latin typeface="Curlz MT" panose="04040404050702020202" pitchFamily="82" charset="0"/>
              </a:rPr>
              <a:t>Self- Love</a:t>
            </a:r>
          </a:p>
        </p:txBody>
      </p:sp>
      <p:sp>
        <p:nvSpPr>
          <p:cNvPr id="3" name="Content Placeholder 2"/>
          <p:cNvSpPr>
            <a:spLocks noGrp="1"/>
          </p:cNvSpPr>
          <p:nvPr>
            <p:ph idx="1"/>
          </p:nvPr>
        </p:nvSpPr>
        <p:spPr/>
        <p:txBody>
          <a:bodyPr>
            <a:normAutofit fontScale="92500" lnSpcReduction="10000"/>
          </a:bodyPr>
          <a:lstStyle/>
          <a:p>
            <a:r>
              <a:rPr lang="en-US" b="1" u="sng" dirty="0"/>
              <a:t>self-esteem</a:t>
            </a:r>
            <a:r>
              <a:rPr lang="en-US" dirty="0"/>
              <a:t>: “basically what you think of yourself.” </a:t>
            </a:r>
            <a:r>
              <a:rPr lang="en-US" i="1" dirty="0"/>
              <a:t>Evaluation</a:t>
            </a:r>
          </a:p>
          <a:p>
            <a:r>
              <a:rPr lang="en-US" b="1" u="sng" dirty="0"/>
              <a:t>self-acceptance:</a:t>
            </a:r>
            <a:r>
              <a:rPr lang="en-US" dirty="0"/>
              <a:t> Self-esteem varies. “Self-acceptance is steady and unconditional. You accept yourself despite your flaws, failures, and limitations.” </a:t>
            </a:r>
            <a:r>
              <a:rPr lang="en-US" i="1" dirty="0"/>
              <a:t>Attitude</a:t>
            </a:r>
          </a:p>
          <a:p>
            <a:r>
              <a:rPr lang="en-US" b="1" u="sng" dirty="0"/>
              <a:t>self-love: “</a:t>
            </a:r>
            <a:r>
              <a:rPr lang="en-US" dirty="0"/>
              <a:t>Whereas self-esteem is an evaluation and acceptance is an attitude, love combines both feeling and action.”</a:t>
            </a:r>
          </a:p>
          <a:p>
            <a:r>
              <a:rPr lang="en-US" b="1" u="sng" dirty="0"/>
              <a:t>-Darlene Lancer</a:t>
            </a:r>
          </a:p>
          <a:p>
            <a:endParaRPr lang="en-US" dirty="0"/>
          </a:p>
        </p:txBody>
      </p:sp>
    </p:spTree>
    <p:extLst>
      <p:ext uri="{BB962C8B-B14F-4D97-AF65-F5344CB8AC3E}">
        <p14:creationId xmlns:p14="http://schemas.microsoft.com/office/powerpoint/2010/main" val="5624502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897</TotalTime>
  <Words>515</Words>
  <Application>Microsoft Office PowerPoint</Application>
  <PresentationFormat>On-screen Show (4:3)</PresentationFormat>
  <Paragraphs>62</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Calibri</vt:lpstr>
      <vt:lpstr>Curlz MT</vt:lpstr>
      <vt:lpstr>Office Theme</vt:lpstr>
      <vt:lpstr>Module 3: The Self</vt:lpstr>
      <vt:lpstr>Development of Identity</vt:lpstr>
      <vt:lpstr>Erik Erikson and Self Identity</vt:lpstr>
      <vt:lpstr>Erik Erikson and Self Identity</vt:lpstr>
      <vt:lpstr>Parenting styles and Adolescents</vt:lpstr>
      <vt:lpstr>Ethnic Identity </vt:lpstr>
      <vt:lpstr>Ethnic Identity</vt:lpstr>
      <vt:lpstr>Ethnic Identity</vt:lpstr>
      <vt:lpstr>Self- Love</vt:lpstr>
      <vt:lpstr>Self- Love</vt:lpstr>
      <vt:lpstr>Jung: The Shadow</vt:lpstr>
      <vt:lpstr>Alfred Adler</vt:lpstr>
    </vt:vector>
  </TitlesOfParts>
  <Company>East Georgia State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3: The Self</dc:title>
  <dc:creator>Deborah Lee</dc:creator>
  <cp:lastModifiedBy>Deborah Lee</cp:lastModifiedBy>
  <cp:revision>36</cp:revision>
  <dcterms:created xsi:type="dcterms:W3CDTF">2017-08-31T13:28:33Z</dcterms:created>
  <dcterms:modified xsi:type="dcterms:W3CDTF">2019-09-24T17:39:53Z</dcterms:modified>
</cp:coreProperties>
</file>