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132" y="1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6E1FFA-DC1D-409C-8A47-910683B0613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852DC44-C4E6-42E2-8511-42BB79DB501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75F4E43-C7C5-4BFE-922B-318FA03978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B2FE03-E765-46FE-90EE-D7C2783E0D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4720B5C-E4BD-4368-8C0D-39A254A390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5322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F1E962-9369-442E-8F6F-FEBD3FBE4D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47916E3-0975-4A0F-8428-4052EDAB01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29229C-6A2E-4E5E-A49E-71E32E8171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0AE67F4-8F50-4682-81CF-AC9B3DCF03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03C07B-8D5D-4D89-A7BE-D2C8340EC7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13649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1F03585-A4CF-4F45-BBE9-35249C2C6E6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BE4E78-D3E3-4286-84A6-A6CC78A07D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DB66F2-8708-43AA-A452-FD8F2B814B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44B6189-0974-4534-8448-9829B1D540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A970CB9-DDF9-436F-9D3A-614D48CA9E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20882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D667B5-B23A-468B-B480-8030FF1B1F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D0925C4-5291-4BB5-A52C-E174A49A15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7EB8B6-5AC2-43E8-9B10-7865275A56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28D078-5219-4137-93F8-B3FF071B4B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893442-D84E-4FC2-9F33-94A3E0B093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53862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EF7E1B-2F95-45B7-8164-5DCAB8E30B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9C90BB2-AE2A-4853-AF0E-E190C548B1A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65FE1D-2023-4F4E-8E51-92D7FD7CFD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9269A6-AE80-4875-AAC3-F31ED25857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2271D8B-21CA-45E9-B915-18B732E14E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60732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9F4E7C-3210-4F9F-9F40-651F29AD2E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1C31EBA-358A-41EF-9E32-72FF9D91C3D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56982B8-CA72-4235-8868-650A82B58AF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08A8C64-519D-4F29-A332-BEA9E70C68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CC31213-B5EC-4C2D-B522-936B81F66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90ED25A-3906-4698-91E1-69129DC39C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41367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C40FAF-8E39-4B27-806C-31EFCC084E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BBA9083-4185-4FD3-B978-81652FCF86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9BC8930-9D04-4E74-9745-60068C1EF7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732AD29-D8C0-4FA9-9A04-CE00C1B2647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C3E6D79-5FD6-41E7-83F1-1884E47C4E5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9300463-56C8-405B-B8D4-B4C7DE4976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43367C0-1821-4663-A787-E90A3EFF89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F0D80C7-952E-4037-AB9C-FF386B873F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89842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E657F05-2DBD-4D6C-97BA-49CB8ECFFD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A111767-03DA-42B9-B358-8F331719F0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6C8533D-77CE-4BE0-8553-75BC99510D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9C81295-8F6D-416F-891B-71935900E9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33687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D88B134-3416-4DFF-BACD-28B97AD31E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B8F90F1-4719-4AD0-A429-F63CF9B166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FB26EF4-C627-4328-8D1E-F483AE83C4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19543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22A26D-1789-4A09-A0DB-BE6422D35E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F63423F-6B09-44F3-80FB-ED727B0E12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101CC30-B22D-42A2-AA52-6FB1D927881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02446FC-C3CB-4557-BA53-E8756ECE23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827073B-0920-418F-9CA6-FEC4EF9343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0F4BB3E-DCF5-414D-8ED9-EF3D9D7A49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15224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2AA0B8-6497-4701-BE7B-38781ABA74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C6FD654-F631-4521-AE5D-9BB4E616B00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D8E5B15-B400-4D37-836E-35A911709F6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CEEB546-A6D0-445E-A6A6-30C9E1CE8A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464F176-54C8-4571-87AB-D4FED946A8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008C330-A4B5-4F35-88DC-8539FA8FBC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82045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9EBB919-B048-4F57-9087-134A999292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125C72-EA7B-4BEE-94CD-D02E8EE550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E47A529-8741-4FCB-9884-F419D429B4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B80481-EF1C-4F4D-A6D2-E01DFA22E3C2}" type="datetimeFigureOut">
              <a:rPr lang="en-US" smtClean="0"/>
              <a:t>12/17/2019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76D9954-079D-47D9-8306-CDCD06FC8A7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16701A-A487-4CAF-927D-417105F0A82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28879E-3AB3-408F-8582-A94AD99915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25355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0671A8AE-40A1-4631-A6B8-581AFF06548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62ECF13A-9F1F-4026-AE5F-ED67265B206F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9091" r="13818"/>
          <a:stretch/>
        </p:blipFill>
        <p:spPr>
          <a:xfrm>
            <a:off x="3523488" y="10"/>
            <a:ext cx="8668512" cy="6857990"/>
          </a:xfrm>
          <a:prstGeom prst="rect">
            <a:avLst/>
          </a:prstGeom>
        </p:spPr>
      </p:pic>
      <p:sp>
        <p:nvSpPr>
          <p:cNvPr id="11" name="Rectangle 10">
            <a:extLst>
              <a:ext uri="{FF2B5EF4-FFF2-40B4-BE49-F238E27FC236}">
                <a16:creationId xmlns:a16="http://schemas.microsoft.com/office/drawing/2014/main" id="{AB58EF07-17C2-48CF-ABB0-EEF1F17CB8F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" y="0"/>
            <a:ext cx="9339206" cy="6858000"/>
          </a:xfrm>
          <a:prstGeom prst="rect">
            <a:avLst/>
          </a:prstGeom>
          <a:gradFill>
            <a:gsLst>
              <a:gs pos="58000">
                <a:schemeClr val="bg1"/>
              </a:gs>
              <a:gs pos="33000">
                <a:schemeClr val="bg1">
                  <a:alpha val="64000"/>
                </a:schemeClr>
              </a:gs>
              <a:gs pos="0">
                <a:schemeClr val="bg1">
                  <a:alpha val="0"/>
                </a:schemeClr>
              </a:gs>
              <a:gs pos="100000">
                <a:schemeClr val="bg1"/>
              </a:gs>
            </a:gsLst>
            <a:lin ang="10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E00E1D4E-BEA7-4D87-92A0-4CB29FDDE11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77981" y="1122363"/>
            <a:ext cx="4023360" cy="3204134"/>
          </a:xfrm>
        </p:spPr>
        <p:txBody>
          <a:bodyPr anchor="b">
            <a:normAutofit/>
          </a:bodyPr>
          <a:lstStyle/>
          <a:p>
            <a:pPr algn="l"/>
            <a:r>
              <a:rPr lang="en-US" sz="4800" b="1" dirty="0">
                <a:solidFill>
                  <a:srgbClr val="FF6699"/>
                </a:solidFill>
                <a:latin typeface="Blackadder ITC" panose="04020505051007020D02" pitchFamily="82" charset="0"/>
              </a:rPr>
              <a:t>Module 8: Romantic Relationships &amp; Love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AF2F604E-43BE-4DC3-B983-E071523364F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>
            <a:off x="759921" y="346791"/>
            <a:ext cx="146304" cy="70408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08C9B587-E65E-4B52-B37C-ABEBB6E8792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81029" y="4546920"/>
            <a:ext cx="3977640" cy="18288"/>
          </a:xfrm>
          <a:prstGeom prst="rect">
            <a:avLst/>
          </a:prstGeom>
          <a:solidFill>
            <a:schemeClr val="tx1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57995990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66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50E4C519-FBE9-4ABE-A8F9-C2CBE32693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681FA124-55C3-422E-A0FA-F018600FE2D1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161"/>
          <a:stretch/>
        </p:blipFill>
        <p:spPr>
          <a:xfrm>
            <a:off x="3245637" y="-1"/>
            <a:ext cx="8946363" cy="6858000"/>
          </a:xfrm>
          <a:custGeom>
            <a:avLst/>
            <a:gdLst>
              <a:gd name="connsiteX0" fmla="*/ 0 w 8946363"/>
              <a:gd name="connsiteY0" fmla="*/ 0 h 6858000"/>
              <a:gd name="connsiteX1" fmla="*/ 8946363 w 8946363"/>
              <a:gd name="connsiteY1" fmla="*/ 0 h 6858000"/>
              <a:gd name="connsiteX2" fmla="*/ 8946363 w 8946363"/>
              <a:gd name="connsiteY2" fmla="*/ 6858000 h 6858000"/>
              <a:gd name="connsiteX3" fmla="*/ 1 w 8946363"/>
              <a:gd name="connsiteY3" fmla="*/ 6858000 h 6858000"/>
              <a:gd name="connsiteX4" fmla="*/ 60040 w 8946363"/>
              <a:gd name="connsiteY4" fmla="*/ 6788731 h 6858000"/>
              <a:gd name="connsiteX5" fmla="*/ 1210035 w 8946363"/>
              <a:gd name="connsiteY5" fmla="*/ 3429001 h 6858000"/>
              <a:gd name="connsiteX6" fmla="*/ 60040 w 8946363"/>
              <a:gd name="connsiteY6" fmla="*/ 69272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8946363" h="6858000">
                <a:moveTo>
                  <a:pt x="0" y="0"/>
                </a:moveTo>
                <a:lnTo>
                  <a:pt x="8946363" y="0"/>
                </a:lnTo>
                <a:lnTo>
                  <a:pt x="8946363" y="6858000"/>
                </a:lnTo>
                <a:lnTo>
                  <a:pt x="1" y="6858000"/>
                </a:lnTo>
                <a:lnTo>
                  <a:pt x="60040" y="6788731"/>
                </a:lnTo>
                <a:cubicBezTo>
                  <a:pt x="770566" y="5928901"/>
                  <a:pt x="1210035" y="4741057"/>
                  <a:pt x="1210035" y="3429001"/>
                </a:cubicBezTo>
                <a:cubicBezTo>
                  <a:pt x="1210035" y="2116945"/>
                  <a:pt x="770566" y="929101"/>
                  <a:pt x="60040" y="69272"/>
                </a:cubicBezTo>
                <a:close/>
              </a:path>
            </a:pathLst>
          </a:custGeom>
        </p:spPr>
      </p:pic>
      <p:sp useBgFill="1">
        <p:nvSpPr>
          <p:cNvPr id="13" name="Freeform: Shape 12">
            <a:extLst>
              <a:ext uri="{FF2B5EF4-FFF2-40B4-BE49-F238E27FC236}">
                <a16:creationId xmlns:a16="http://schemas.microsoft.com/office/drawing/2014/main" id="{80EC29FB-299E-49F3-8C7B-01199632A30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4455672" cy="6858000"/>
          </a:xfrm>
          <a:custGeom>
            <a:avLst/>
            <a:gdLst>
              <a:gd name="connsiteX0" fmla="*/ 0 w 4455672"/>
              <a:gd name="connsiteY0" fmla="*/ 0 h 6858000"/>
              <a:gd name="connsiteX1" fmla="*/ 3245636 w 4455672"/>
              <a:gd name="connsiteY1" fmla="*/ 0 h 6858000"/>
              <a:gd name="connsiteX2" fmla="*/ 3305677 w 4455672"/>
              <a:gd name="connsiteY2" fmla="*/ 69272 h 6858000"/>
              <a:gd name="connsiteX3" fmla="*/ 4455672 w 4455672"/>
              <a:gd name="connsiteY3" fmla="*/ 3429001 h 6858000"/>
              <a:gd name="connsiteX4" fmla="*/ 3305677 w 4455672"/>
              <a:gd name="connsiteY4" fmla="*/ 6788731 h 6858000"/>
              <a:gd name="connsiteX5" fmla="*/ 3245638 w 4455672"/>
              <a:gd name="connsiteY5" fmla="*/ 6858000 h 6858000"/>
              <a:gd name="connsiteX6" fmla="*/ 0 w 4455672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55672" h="6858000">
                <a:moveTo>
                  <a:pt x="0" y="0"/>
                </a:moveTo>
                <a:lnTo>
                  <a:pt x="3245636" y="0"/>
                </a:lnTo>
                <a:lnTo>
                  <a:pt x="3305677" y="69272"/>
                </a:lnTo>
                <a:cubicBezTo>
                  <a:pt x="4016203" y="929101"/>
                  <a:pt x="4455672" y="2116945"/>
                  <a:pt x="4455672" y="3429001"/>
                </a:cubicBezTo>
                <a:cubicBezTo>
                  <a:pt x="4455672" y="4741057"/>
                  <a:pt x="4016203" y="5928901"/>
                  <a:pt x="3305677" y="6788731"/>
                </a:cubicBezTo>
                <a:lnTo>
                  <a:pt x="3245638" y="6858000"/>
                </a:lnTo>
                <a:lnTo>
                  <a:pt x="0" y="6858000"/>
                </a:lnTo>
                <a:close/>
              </a:path>
            </a:pathLst>
          </a:custGeom>
          <a:ln w="9525">
            <a:solidFill>
              <a:srgbClr val="EFEFEF"/>
            </a:solidFill>
          </a:ln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5" name="Freeform: Shape 14">
            <a:extLst>
              <a:ext uri="{FF2B5EF4-FFF2-40B4-BE49-F238E27FC236}">
                <a16:creationId xmlns:a16="http://schemas.microsoft.com/office/drawing/2014/main" id="{C29A2522-B27A-45C5-897B-79A1407D159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446528" cy="6858000"/>
          </a:xfrm>
          <a:custGeom>
            <a:avLst/>
            <a:gdLst>
              <a:gd name="connsiteX0" fmla="*/ 0 w 4446528"/>
              <a:gd name="connsiteY0" fmla="*/ 0 h 6858000"/>
              <a:gd name="connsiteX1" fmla="*/ 3236492 w 4446528"/>
              <a:gd name="connsiteY1" fmla="*/ 0 h 6858000"/>
              <a:gd name="connsiteX2" fmla="*/ 3296533 w 4446528"/>
              <a:gd name="connsiteY2" fmla="*/ 69272 h 6858000"/>
              <a:gd name="connsiteX3" fmla="*/ 4446528 w 4446528"/>
              <a:gd name="connsiteY3" fmla="*/ 3429001 h 6858000"/>
              <a:gd name="connsiteX4" fmla="*/ 3296533 w 4446528"/>
              <a:gd name="connsiteY4" fmla="*/ 6788731 h 6858000"/>
              <a:gd name="connsiteX5" fmla="*/ 3236494 w 4446528"/>
              <a:gd name="connsiteY5" fmla="*/ 6858000 h 6858000"/>
              <a:gd name="connsiteX6" fmla="*/ 0 w 4446528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46528" h="6858000">
                <a:moveTo>
                  <a:pt x="0" y="0"/>
                </a:moveTo>
                <a:lnTo>
                  <a:pt x="3236492" y="0"/>
                </a:lnTo>
                <a:lnTo>
                  <a:pt x="3296533" y="69272"/>
                </a:lnTo>
                <a:cubicBezTo>
                  <a:pt x="4007059" y="929101"/>
                  <a:pt x="4446528" y="2116945"/>
                  <a:pt x="4446528" y="3429001"/>
                </a:cubicBezTo>
                <a:cubicBezTo>
                  <a:pt x="4446528" y="4741057"/>
                  <a:pt x="4007059" y="5928901"/>
                  <a:pt x="3296533" y="6788731"/>
                </a:cubicBezTo>
                <a:lnTo>
                  <a:pt x="3236494" y="6858000"/>
                </a:lnTo>
                <a:lnTo>
                  <a:pt x="0" y="6858000"/>
                </a:lnTo>
                <a:close/>
              </a:path>
            </a:pathLst>
          </a:cu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5927B95-8426-4E31-8125-B1AA8A5D2E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1094" y="1161288"/>
            <a:ext cx="3438144" cy="1239012"/>
          </a:xfrm>
        </p:spPr>
        <p:txBody>
          <a:bodyPr anchor="ctr">
            <a:no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Domestic Abuse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98E79BE4-34FE-485A-98A5-92CE8F7C47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420961"/>
            <a:ext cx="128016" cy="6539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14181" y="2443480"/>
            <a:ext cx="3383280" cy="18288"/>
          </a:xfrm>
          <a:prstGeom prst="rect">
            <a:avLst/>
          </a:prstGeom>
          <a:solidFill>
            <a:srgbClr val="D5D5D5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EA3CB6BE-06DC-4685-A8C8-683A928337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2718054"/>
            <a:ext cx="4586068" cy="3207258"/>
          </a:xfrm>
        </p:spPr>
        <p:txBody>
          <a:bodyPr anchor="t">
            <a:normAutofit/>
          </a:bodyPr>
          <a:lstStyle/>
          <a:p>
            <a:r>
              <a:rPr lang="en-US" sz="4000" b="1" dirty="0"/>
              <a:t>Lenore Walker</a:t>
            </a:r>
          </a:p>
          <a:p>
            <a:r>
              <a:rPr lang="en-US" sz="4000" b="1" dirty="0"/>
              <a:t>Cycle of Abuse</a:t>
            </a:r>
          </a:p>
          <a:p>
            <a:pPr marL="0" indent="0">
              <a:buNone/>
            </a:pPr>
            <a:endParaRPr lang="en-US" sz="4000" b="1" dirty="0"/>
          </a:p>
          <a:p>
            <a:pPr>
              <a:buFont typeface="Wingdings" panose="05000000000000000000" pitchFamily="2" charset="2"/>
              <a:buChar char="Ø"/>
            </a:pPr>
            <a:endParaRPr lang="en-US" sz="4000" b="1" dirty="0"/>
          </a:p>
        </p:txBody>
      </p:sp>
    </p:spTree>
    <p:extLst>
      <p:ext uri="{BB962C8B-B14F-4D97-AF65-F5344CB8AC3E}">
        <p14:creationId xmlns:p14="http://schemas.microsoft.com/office/powerpoint/2010/main" val="2240446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66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50E4C519-FBE9-4ABE-A8F9-C2CBE32693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681FA124-55C3-422E-A0FA-F018600FE2D1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161"/>
          <a:stretch/>
        </p:blipFill>
        <p:spPr>
          <a:xfrm>
            <a:off x="3245637" y="-1"/>
            <a:ext cx="8946363" cy="6858000"/>
          </a:xfrm>
          <a:custGeom>
            <a:avLst/>
            <a:gdLst>
              <a:gd name="connsiteX0" fmla="*/ 0 w 8946363"/>
              <a:gd name="connsiteY0" fmla="*/ 0 h 6858000"/>
              <a:gd name="connsiteX1" fmla="*/ 8946363 w 8946363"/>
              <a:gd name="connsiteY1" fmla="*/ 0 h 6858000"/>
              <a:gd name="connsiteX2" fmla="*/ 8946363 w 8946363"/>
              <a:gd name="connsiteY2" fmla="*/ 6858000 h 6858000"/>
              <a:gd name="connsiteX3" fmla="*/ 1 w 8946363"/>
              <a:gd name="connsiteY3" fmla="*/ 6858000 h 6858000"/>
              <a:gd name="connsiteX4" fmla="*/ 60040 w 8946363"/>
              <a:gd name="connsiteY4" fmla="*/ 6788731 h 6858000"/>
              <a:gd name="connsiteX5" fmla="*/ 1210035 w 8946363"/>
              <a:gd name="connsiteY5" fmla="*/ 3429001 h 6858000"/>
              <a:gd name="connsiteX6" fmla="*/ 60040 w 8946363"/>
              <a:gd name="connsiteY6" fmla="*/ 69272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8946363" h="6858000">
                <a:moveTo>
                  <a:pt x="0" y="0"/>
                </a:moveTo>
                <a:lnTo>
                  <a:pt x="8946363" y="0"/>
                </a:lnTo>
                <a:lnTo>
                  <a:pt x="8946363" y="6858000"/>
                </a:lnTo>
                <a:lnTo>
                  <a:pt x="1" y="6858000"/>
                </a:lnTo>
                <a:lnTo>
                  <a:pt x="60040" y="6788731"/>
                </a:lnTo>
                <a:cubicBezTo>
                  <a:pt x="770566" y="5928901"/>
                  <a:pt x="1210035" y="4741057"/>
                  <a:pt x="1210035" y="3429001"/>
                </a:cubicBezTo>
                <a:cubicBezTo>
                  <a:pt x="1210035" y="2116945"/>
                  <a:pt x="770566" y="929101"/>
                  <a:pt x="60040" y="69272"/>
                </a:cubicBezTo>
                <a:close/>
              </a:path>
            </a:pathLst>
          </a:custGeom>
        </p:spPr>
      </p:pic>
      <p:sp useBgFill="1">
        <p:nvSpPr>
          <p:cNvPr id="13" name="Freeform: Shape 12">
            <a:extLst>
              <a:ext uri="{FF2B5EF4-FFF2-40B4-BE49-F238E27FC236}">
                <a16:creationId xmlns:a16="http://schemas.microsoft.com/office/drawing/2014/main" id="{80EC29FB-299E-49F3-8C7B-01199632A30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4455672" cy="6858000"/>
          </a:xfrm>
          <a:custGeom>
            <a:avLst/>
            <a:gdLst>
              <a:gd name="connsiteX0" fmla="*/ 0 w 4455672"/>
              <a:gd name="connsiteY0" fmla="*/ 0 h 6858000"/>
              <a:gd name="connsiteX1" fmla="*/ 3245636 w 4455672"/>
              <a:gd name="connsiteY1" fmla="*/ 0 h 6858000"/>
              <a:gd name="connsiteX2" fmla="*/ 3305677 w 4455672"/>
              <a:gd name="connsiteY2" fmla="*/ 69272 h 6858000"/>
              <a:gd name="connsiteX3" fmla="*/ 4455672 w 4455672"/>
              <a:gd name="connsiteY3" fmla="*/ 3429001 h 6858000"/>
              <a:gd name="connsiteX4" fmla="*/ 3305677 w 4455672"/>
              <a:gd name="connsiteY4" fmla="*/ 6788731 h 6858000"/>
              <a:gd name="connsiteX5" fmla="*/ 3245638 w 4455672"/>
              <a:gd name="connsiteY5" fmla="*/ 6858000 h 6858000"/>
              <a:gd name="connsiteX6" fmla="*/ 0 w 4455672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55672" h="6858000">
                <a:moveTo>
                  <a:pt x="0" y="0"/>
                </a:moveTo>
                <a:lnTo>
                  <a:pt x="3245636" y="0"/>
                </a:lnTo>
                <a:lnTo>
                  <a:pt x="3305677" y="69272"/>
                </a:lnTo>
                <a:cubicBezTo>
                  <a:pt x="4016203" y="929101"/>
                  <a:pt x="4455672" y="2116945"/>
                  <a:pt x="4455672" y="3429001"/>
                </a:cubicBezTo>
                <a:cubicBezTo>
                  <a:pt x="4455672" y="4741057"/>
                  <a:pt x="4016203" y="5928901"/>
                  <a:pt x="3305677" y="6788731"/>
                </a:cubicBezTo>
                <a:lnTo>
                  <a:pt x="3245638" y="6858000"/>
                </a:lnTo>
                <a:lnTo>
                  <a:pt x="0" y="6858000"/>
                </a:lnTo>
                <a:close/>
              </a:path>
            </a:pathLst>
          </a:custGeom>
          <a:ln w="9525">
            <a:solidFill>
              <a:srgbClr val="EFEFEF"/>
            </a:solidFill>
          </a:ln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5" name="Freeform: Shape 14">
            <a:extLst>
              <a:ext uri="{FF2B5EF4-FFF2-40B4-BE49-F238E27FC236}">
                <a16:creationId xmlns:a16="http://schemas.microsoft.com/office/drawing/2014/main" id="{C29A2522-B27A-45C5-897B-79A1407D159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446528" cy="6858000"/>
          </a:xfrm>
          <a:custGeom>
            <a:avLst/>
            <a:gdLst>
              <a:gd name="connsiteX0" fmla="*/ 0 w 4446528"/>
              <a:gd name="connsiteY0" fmla="*/ 0 h 6858000"/>
              <a:gd name="connsiteX1" fmla="*/ 3236492 w 4446528"/>
              <a:gd name="connsiteY1" fmla="*/ 0 h 6858000"/>
              <a:gd name="connsiteX2" fmla="*/ 3296533 w 4446528"/>
              <a:gd name="connsiteY2" fmla="*/ 69272 h 6858000"/>
              <a:gd name="connsiteX3" fmla="*/ 4446528 w 4446528"/>
              <a:gd name="connsiteY3" fmla="*/ 3429001 h 6858000"/>
              <a:gd name="connsiteX4" fmla="*/ 3296533 w 4446528"/>
              <a:gd name="connsiteY4" fmla="*/ 6788731 h 6858000"/>
              <a:gd name="connsiteX5" fmla="*/ 3236494 w 4446528"/>
              <a:gd name="connsiteY5" fmla="*/ 6858000 h 6858000"/>
              <a:gd name="connsiteX6" fmla="*/ 0 w 4446528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46528" h="6858000">
                <a:moveTo>
                  <a:pt x="0" y="0"/>
                </a:moveTo>
                <a:lnTo>
                  <a:pt x="3236492" y="0"/>
                </a:lnTo>
                <a:lnTo>
                  <a:pt x="3296533" y="69272"/>
                </a:lnTo>
                <a:cubicBezTo>
                  <a:pt x="4007059" y="929101"/>
                  <a:pt x="4446528" y="2116945"/>
                  <a:pt x="4446528" y="3429001"/>
                </a:cubicBezTo>
                <a:cubicBezTo>
                  <a:pt x="4446528" y="4741057"/>
                  <a:pt x="4007059" y="5928901"/>
                  <a:pt x="3296533" y="6788731"/>
                </a:cubicBezTo>
                <a:lnTo>
                  <a:pt x="3236494" y="6858000"/>
                </a:lnTo>
                <a:lnTo>
                  <a:pt x="0" y="6858000"/>
                </a:lnTo>
                <a:close/>
              </a:path>
            </a:pathLst>
          </a:cu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5927B95-8426-4E31-8125-B1AA8A5D2E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1094" y="1161288"/>
            <a:ext cx="3438144" cy="1239012"/>
          </a:xfrm>
        </p:spPr>
        <p:txBody>
          <a:bodyPr anchor="ctr">
            <a:normAutofit/>
          </a:bodyPr>
          <a:lstStyle/>
          <a:p>
            <a:r>
              <a:rPr lang="en-US" sz="3200" b="1" dirty="0">
                <a:latin typeface="Aharoni" panose="02010803020104030203" pitchFamily="2" charset="-79"/>
                <a:cs typeface="Aharoni" panose="02010803020104030203" pitchFamily="2" charset="-79"/>
              </a:rPr>
              <a:t>Biology of Romantic Love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98E79BE4-34FE-485A-98A5-92CE8F7C47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420961"/>
            <a:ext cx="128016" cy="6539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14181" y="2443480"/>
            <a:ext cx="3383280" cy="18288"/>
          </a:xfrm>
          <a:prstGeom prst="rect">
            <a:avLst/>
          </a:prstGeom>
          <a:solidFill>
            <a:srgbClr val="D5D5D5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EA3CB6BE-06DC-4685-A8C8-683A928337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2718054"/>
            <a:ext cx="4586068" cy="3207258"/>
          </a:xfrm>
        </p:spPr>
        <p:txBody>
          <a:bodyPr anchor="t">
            <a:normAutofit lnSpcReduction="10000"/>
          </a:bodyPr>
          <a:lstStyle/>
          <a:p>
            <a:pPr marL="0" indent="0">
              <a:buNone/>
            </a:pPr>
            <a:r>
              <a:rPr lang="en-US" sz="4000" b="1" dirty="0"/>
              <a:t>Stages of Romantic Love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4000" b="1" dirty="0"/>
              <a:t>Lust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4000" b="1" dirty="0"/>
              <a:t>Attraction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4000" b="1" dirty="0"/>
              <a:t>Attachment</a:t>
            </a:r>
          </a:p>
          <a:p>
            <a:pPr>
              <a:buFont typeface="Wingdings" panose="05000000000000000000" pitchFamily="2" charset="2"/>
              <a:buChar char="Ø"/>
            </a:pPr>
            <a:endParaRPr lang="en-US" sz="4000" b="1" dirty="0"/>
          </a:p>
        </p:txBody>
      </p:sp>
    </p:spTree>
    <p:extLst>
      <p:ext uri="{BB962C8B-B14F-4D97-AF65-F5344CB8AC3E}">
        <p14:creationId xmlns:p14="http://schemas.microsoft.com/office/powerpoint/2010/main" val="18824095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66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50E4C519-FBE9-4ABE-A8F9-C2CBE32693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681FA124-55C3-422E-A0FA-F018600FE2D1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161"/>
          <a:stretch/>
        </p:blipFill>
        <p:spPr>
          <a:xfrm>
            <a:off x="3245637" y="-1"/>
            <a:ext cx="8946363" cy="6858000"/>
          </a:xfrm>
          <a:custGeom>
            <a:avLst/>
            <a:gdLst>
              <a:gd name="connsiteX0" fmla="*/ 0 w 8946363"/>
              <a:gd name="connsiteY0" fmla="*/ 0 h 6858000"/>
              <a:gd name="connsiteX1" fmla="*/ 8946363 w 8946363"/>
              <a:gd name="connsiteY1" fmla="*/ 0 h 6858000"/>
              <a:gd name="connsiteX2" fmla="*/ 8946363 w 8946363"/>
              <a:gd name="connsiteY2" fmla="*/ 6858000 h 6858000"/>
              <a:gd name="connsiteX3" fmla="*/ 1 w 8946363"/>
              <a:gd name="connsiteY3" fmla="*/ 6858000 h 6858000"/>
              <a:gd name="connsiteX4" fmla="*/ 60040 w 8946363"/>
              <a:gd name="connsiteY4" fmla="*/ 6788731 h 6858000"/>
              <a:gd name="connsiteX5" fmla="*/ 1210035 w 8946363"/>
              <a:gd name="connsiteY5" fmla="*/ 3429001 h 6858000"/>
              <a:gd name="connsiteX6" fmla="*/ 60040 w 8946363"/>
              <a:gd name="connsiteY6" fmla="*/ 69272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8946363" h="6858000">
                <a:moveTo>
                  <a:pt x="0" y="0"/>
                </a:moveTo>
                <a:lnTo>
                  <a:pt x="8946363" y="0"/>
                </a:lnTo>
                <a:lnTo>
                  <a:pt x="8946363" y="6858000"/>
                </a:lnTo>
                <a:lnTo>
                  <a:pt x="1" y="6858000"/>
                </a:lnTo>
                <a:lnTo>
                  <a:pt x="60040" y="6788731"/>
                </a:lnTo>
                <a:cubicBezTo>
                  <a:pt x="770566" y="5928901"/>
                  <a:pt x="1210035" y="4741057"/>
                  <a:pt x="1210035" y="3429001"/>
                </a:cubicBezTo>
                <a:cubicBezTo>
                  <a:pt x="1210035" y="2116945"/>
                  <a:pt x="770566" y="929101"/>
                  <a:pt x="60040" y="69272"/>
                </a:cubicBezTo>
                <a:close/>
              </a:path>
            </a:pathLst>
          </a:custGeom>
        </p:spPr>
      </p:pic>
      <p:sp useBgFill="1">
        <p:nvSpPr>
          <p:cNvPr id="13" name="Freeform: Shape 12">
            <a:extLst>
              <a:ext uri="{FF2B5EF4-FFF2-40B4-BE49-F238E27FC236}">
                <a16:creationId xmlns:a16="http://schemas.microsoft.com/office/drawing/2014/main" id="{80EC29FB-299E-49F3-8C7B-01199632A30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4455672" cy="6858000"/>
          </a:xfrm>
          <a:custGeom>
            <a:avLst/>
            <a:gdLst>
              <a:gd name="connsiteX0" fmla="*/ 0 w 4455672"/>
              <a:gd name="connsiteY0" fmla="*/ 0 h 6858000"/>
              <a:gd name="connsiteX1" fmla="*/ 3245636 w 4455672"/>
              <a:gd name="connsiteY1" fmla="*/ 0 h 6858000"/>
              <a:gd name="connsiteX2" fmla="*/ 3305677 w 4455672"/>
              <a:gd name="connsiteY2" fmla="*/ 69272 h 6858000"/>
              <a:gd name="connsiteX3" fmla="*/ 4455672 w 4455672"/>
              <a:gd name="connsiteY3" fmla="*/ 3429001 h 6858000"/>
              <a:gd name="connsiteX4" fmla="*/ 3305677 w 4455672"/>
              <a:gd name="connsiteY4" fmla="*/ 6788731 h 6858000"/>
              <a:gd name="connsiteX5" fmla="*/ 3245638 w 4455672"/>
              <a:gd name="connsiteY5" fmla="*/ 6858000 h 6858000"/>
              <a:gd name="connsiteX6" fmla="*/ 0 w 4455672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55672" h="6858000">
                <a:moveTo>
                  <a:pt x="0" y="0"/>
                </a:moveTo>
                <a:lnTo>
                  <a:pt x="3245636" y="0"/>
                </a:lnTo>
                <a:lnTo>
                  <a:pt x="3305677" y="69272"/>
                </a:lnTo>
                <a:cubicBezTo>
                  <a:pt x="4016203" y="929101"/>
                  <a:pt x="4455672" y="2116945"/>
                  <a:pt x="4455672" y="3429001"/>
                </a:cubicBezTo>
                <a:cubicBezTo>
                  <a:pt x="4455672" y="4741057"/>
                  <a:pt x="4016203" y="5928901"/>
                  <a:pt x="3305677" y="6788731"/>
                </a:cubicBezTo>
                <a:lnTo>
                  <a:pt x="3245638" y="6858000"/>
                </a:lnTo>
                <a:lnTo>
                  <a:pt x="0" y="6858000"/>
                </a:lnTo>
                <a:close/>
              </a:path>
            </a:pathLst>
          </a:custGeom>
          <a:ln w="9525">
            <a:solidFill>
              <a:srgbClr val="EFEFEF"/>
            </a:solidFill>
          </a:ln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5" name="Freeform: Shape 14">
            <a:extLst>
              <a:ext uri="{FF2B5EF4-FFF2-40B4-BE49-F238E27FC236}">
                <a16:creationId xmlns:a16="http://schemas.microsoft.com/office/drawing/2014/main" id="{C29A2522-B27A-45C5-897B-79A1407D159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446528" cy="6858000"/>
          </a:xfrm>
          <a:custGeom>
            <a:avLst/>
            <a:gdLst>
              <a:gd name="connsiteX0" fmla="*/ 0 w 4446528"/>
              <a:gd name="connsiteY0" fmla="*/ 0 h 6858000"/>
              <a:gd name="connsiteX1" fmla="*/ 3236492 w 4446528"/>
              <a:gd name="connsiteY1" fmla="*/ 0 h 6858000"/>
              <a:gd name="connsiteX2" fmla="*/ 3296533 w 4446528"/>
              <a:gd name="connsiteY2" fmla="*/ 69272 h 6858000"/>
              <a:gd name="connsiteX3" fmla="*/ 4446528 w 4446528"/>
              <a:gd name="connsiteY3" fmla="*/ 3429001 h 6858000"/>
              <a:gd name="connsiteX4" fmla="*/ 3296533 w 4446528"/>
              <a:gd name="connsiteY4" fmla="*/ 6788731 h 6858000"/>
              <a:gd name="connsiteX5" fmla="*/ 3236494 w 4446528"/>
              <a:gd name="connsiteY5" fmla="*/ 6858000 h 6858000"/>
              <a:gd name="connsiteX6" fmla="*/ 0 w 4446528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46528" h="6858000">
                <a:moveTo>
                  <a:pt x="0" y="0"/>
                </a:moveTo>
                <a:lnTo>
                  <a:pt x="3236492" y="0"/>
                </a:lnTo>
                <a:lnTo>
                  <a:pt x="3296533" y="69272"/>
                </a:lnTo>
                <a:cubicBezTo>
                  <a:pt x="4007059" y="929101"/>
                  <a:pt x="4446528" y="2116945"/>
                  <a:pt x="4446528" y="3429001"/>
                </a:cubicBezTo>
                <a:cubicBezTo>
                  <a:pt x="4446528" y="4741057"/>
                  <a:pt x="4007059" y="5928901"/>
                  <a:pt x="3296533" y="6788731"/>
                </a:cubicBezTo>
                <a:lnTo>
                  <a:pt x="3236494" y="6858000"/>
                </a:lnTo>
                <a:lnTo>
                  <a:pt x="0" y="6858000"/>
                </a:lnTo>
                <a:close/>
              </a:path>
            </a:pathLst>
          </a:cu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5927B95-8426-4E31-8125-B1AA8A5D2E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8015" y="486742"/>
            <a:ext cx="4218901" cy="2231311"/>
          </a:xfrm>
        </p:spPr>
        <p:txBody>
          <a:bodyPr anchor="ctr">
            <a:normAutofit/>
          </a:bodyPr>
          <a:lstStyle/>
          <a:p>
            <a:r>
              <a:rPr lang="en-US" sz="3600" b="1" dirty="0">
                <a:latin typeface="Aharoni" panose="02010803020104030203" pitchFamily="2" charset="-79"/>
                <a:cs typeface="Aharoni" panose="02010803020104030203" pitchFamily="2" charset="-79"/>
              </a:rPr>
              <a:t>Four Temperament Dimensions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98E79BE4-34FE-485A-98A5-92CE8F7C47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420961"/>
            <a:ext cx="128016" cy="6539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14181" y="2443480"/>
            <a:ext cx="3383280" cy="18288"/>
          </a:xfrm>
          <a:prstGeom prst="rect">
            <a:avLst/>
          </a:prstGeom>
          <a:solidFill>
            <a:srgbClr val="D5D5D5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EA3CB6BE-06DC-4685-A8C8-683A928337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2718054"/>
            <a:ext cx="4455672" cy="3207258"/>
          </a:xfrm>
        </p:spPr>
        <p:txBody>
          <a:bodyPr anchor="t">
            <a:normAutofit fontScale="85000" lnSpcReduction="20000"/>
          </a:bodyPr>
          <a:lstStyle/>
          <a:p>
            <a:r>
              <a:rPr lang="en-US" sz="4200" b="1" dirty="0"/>
              <a:t>Helen Fisher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4000" b="1" dirty="0"/>
              <a:t>Curious/Energetic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4000" b="1" dirty="0"/>
              <a:t>Cautious/Social Norm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4000" b="1" dirty="0"/>
              <a:t>Analytical/Tough-Minded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en-US" sz="4000" b="1" dirty="0"/>
              <a:t>Pro-Social/Empathetic</a:t>
            </a:r>
          </a:p>
        </p:txBody>
      </p:sp>
    </p:spTree>
    <p:extLst>
      <p:ext uri="{BB962C8B-B14F-4D97-AF65-F5344CB8AC3E}">
        <p14:creationId xmlns:p14="http://schemas.microsoft.com/office/powerpoint/2010/main" val="30830924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66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50E4C519-FBE9-4ABE-A8F9-C2CBE32693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681FA124-55C3-422E-A0FA-F018600FE2D1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161"/>
          <a:stretch/>
        </p:blipFill>
        <p:spPr>
          <a:xfrm>
            <a:off x="3245637" y="-1"/>
            <a:ext cx="8946363" cy="6858000"/>
          </a:xfrm>
          <a:custGeom>
            <a:avLst/>
            <a:gdLst>
              <a:gd name="connsiteX0" fmla="*/ 0 w 8946363"/>
              <a:gd name="connsiteY0" fmla="*/ 0 h 6858000"/>
              <a:gd name="connsiteX1" fmla="*/ 8946363 w 8946363"/>
              <a:gd name="connsiteY1" fmla="*/ 0 h 6858000"/>
              <a:gd name="connsiteX2" fmla="*/ 8946363 w 8946363"/>
              <a:gd name="connsiteY2" fmla="*/ 6858000 h 6858000"/>
              <a:gd name="connsiteX3" fmla="*/ 1 w 8946363"/>
              <a:gd name="connsiteY3" fmla="*/ 6858000 h 6858000"/>
              <a:gd name="connsiteX4" fmla="*/ 60040 w 8946363"/>
              <a:gd name="connsiteY4" fmla="*/ 6788731 h 6858000"/>
              <a:gd name="connsiteX5" fmla="*/ 1210035 w 8946363"/>
              <a:gd name="connsiteY5" fmla="*/ 3429001 h 6858000"/>
              <a:gd name="connsiteX6" fmla="*/ 60040 w 8946363"/>
              <a:gd name="connsiteY6" fmla="*/ 69272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8946363" h="6858000">
                <a:moveTo>
                  <a:pt x="0" y="0"/>
                </a:moveTo>
                <a:lnTo>
                  <a:pt x="8946363" y="0"/>
                </a:lnTo>
                <a:lnTo>
                  <a:pt x="8946363" y="6858000"/>
                </a:lnTo>
                <a:lnTo>
                  <a:pt x="1" y="6858000"/>
                </a:lnTo>
                <a:lnTo>
                  <a:pt x="60040" y="6788731"/>
                </a:lnTo>
                <a:cubicBezTo>
                  <a:pt x="770566" y="5928901"/>
                  <a:pt x="1210035" y="4741057"/>
                  <a:pt x="1210035" y="3429001"/>
                </a:cubicBezTo>
                <a:cubicBezTo>
                  <a:pt x="1210035" y="2116945"/>
                  <a:pt x="770566" y="929101"/>
                  <a:pt x="60040" y="69272"/>
                </a:cubicBezTo>
                <a:close/>
              </a:path>
            </a:pathLst>
          </a:custGeom>
        </p:spPr>
      </p:pic>
      <p:sp useBgFill="1">
        <p:nvSpPr>
          <p:cNvPr id="13" name="Freeform: Shape 12">
            <a:extLst>
              <a:ext uri="{FF2B5EF4-FFF2-40B4-BE49-F238E27FC236}">
                <a16:creationId xmlns:a16="http://schemas.microsoft.com/office/drawing/2014/main" id="{80EC29FB-299E-49F3-8C7B-01199632A30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4455672" cy="6858000"/>
          </a:xfrm>
          <a:custGeom>
            <a:avLst/>
            <a:gdLst>
              <a:gd name="connsiteX0" fmla="*/ 0 w 4455672"/>
              <a:gd name="connsiteY0" fmla="*/ 0 h 6858000"/>
              <a:gd name="connsiteX1" fmla="*/ 3245636 w 4455672"/>
              <a:gd name="connsiteY1" fmla="*/ 0 h 6858000"/>
              <a:gd name="connsiteX2" fmla="*/ 3305677 w 4455672"/>
              <a:gd name="connsiteY2" fmla="*/ 69272 h 6858000"/>
              <a:gd name="connsiteX3" fmla="*/ 4455672 w 4455672"/>
              <a:gd name="connsiteY3" fmla="*/ 3429001 h 6858000"/>
              <a:gd name="connsiteX4" fmla="*/ 3305677 w 4455672"/>
              <a:gd name="connsiteY4" fmla="*/ 6788731 h 6858000"/>
              <a:gd name="connsiteX5" fmla="*/ 3245638 w 4455672"/>
              <a:gd name="connsiteY5" fmla="*/ 6858000 h 6858000"/>
              <a:gd name="connsiteX6" fmla="*/ 0 w 4455672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55672" h="6858000">
                <a:moveTo>
                  <a:pt x="0" y="0"/>
                </a:moveTo>
                <a:lnTo>
                  <a:pt x="3245636" y="0"/>
                </a:lnTo>
                <a:lnTo>
                  <a:pt x="3305677" y="69272"/>
                </a:lnTo>
                <a:cubicBezTo>
                  <a:pt x="4016203" y="929101"/>
                  <a:pt x="4455672" y="2116945"/>
                  <a:pt x="4455672" y="3429001"/>
                </a:cubicBezTo>
                <a:cubicBezTo>
                  <a:pt x="4455672" y="4741057"/>
                  <a:pt x="4016203" y="5928901"/>
                  <a:pt x="3305677" y="6788731"/>
                </a:cubicBezTo>
                <a:lnTo>
                  <a:pt x="3245638" y="6858000"/>
                </a:lnTo>
                <a:lnTo>
                  <a:pt x="0" y="6858000"/>
                </a:lnTo>
                <a:close/>
              </a:path>
            </a:pathLst>
          </a:custGeom>
          <a:ln w="9525">
            <a:solidFill>
              <a:srgbClr val="EFEFEF"/>
            </a:solidFill>
          </a:ln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5" name="Freeform: Shape 14">
            <a:extLst>
              <a:ext uri="{FF2B5EF4-FFF2-40B4-BE49-F238E27FC236}">
                <a16:creationId xmlns:a16="http://schemas.microsoft.com/office/drawing/2014/main" id="{C29A2522-B27A-45C5-897B-79A1407D159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446528" cy="6858000"/>
          </a:xfrm>
          <a:custGeom>
            <a:avLst/>
            <a:gdLst>
              <a:gd name="connsiteX0" fmla="*/ 0 w 4446528"/>
              <a:gd name="connsiteY0" fmla="*/ 0 h 6858000"/>
              <a:gd name="connsiteX1" fmla="*/ 3236492 w 4446528"/>
              <a:gd name="connsiteY1" fmla="*/ 0 h 6858000"/>
              <a:gd name="connsiteX2" fmla="*/ 3296533 w 4446528"/>
              <a:gd name="connsiteY2" fmla="*/ 69272 h 6858000"/>
              <a:gd name="connsiteX3" fmla="*/ 4446528 w 4446528"/>
              <a:gd name="connsiteY3" fmla="*/ 3429001 h 6858000"/>
              <a:gd name="connsiteX4" fmla="*/ 3296533 w 4446528"/>
              <a:gd name="connsiteY4" fmla="*/ 6788731 h 6858000"/>
              <a:gd name="connsiteX5" fmla="*/ 3236494 w 4446528"/>
              <a:gd name="connsiteY5" fmla="*/ 6858000 h 6858000"/>
              <a:gd name="connsiteX6" fmla="*/ 0 w 4446528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46528" h="6858000">
                <a:moveTo>
                  <a:pt x="0" y="0"/>
                </a:moveTo>
                <a:lnTo>
                  <a:pt x="3236492" y="0"/>
                </a:lnTo>
                <a:lnTo>
                  <a:pt x="3296533" y="69272"/>
                </a:lnTo>
                <a:cubicBezTo>
                  <a:pt x="4007059" y="929101"/>
                  <a:pt x="4446528" y="2116945"/>
                  <a:pt x="4446528" y="3429001"/>
                </a:cubicBezTo>
                <a:cubicBezTo>
                  <a:pt x="4446528" y="4741057"/>
                  <a:pt x="4007059" y="5928901"/>
                  <a:pt x="3296533" y="6788731"/>
                </a:cubicBezTo>
                <a:lnTo>
                  <a:pt x="3236494" y="6858000"/>
                </a:lnTo>
                <a:lnTo>
                  <a:pt x="0" y="6858000"/>
                </a:lnTo>
                <a:close/>
              </a:path>
            </a:pathLst>
          </a:cu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5927B95-8426-4E31-8125-B1AA8A5D2E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1094" y="1161288"/>
            <a:ext cx="3438144" cy="1239012"/>
          </a:xfrm>
        </p:spPr>
        <p:txBody>
          <a:bodyPr anchor="ctr">
            <a:normAutofit/>
          </a:bodyPr>
          <a:lstStyle/>
          <a:p>
            <a:r>
              <a:rPr lang="en-US" sz="4000" b="1" dirty="0">
                <a:latin typeface="Aharoni" panose="02010803020104030203" pitchFamily="2" charset="-79"/>
                <a:cs typeface="Aharoni" panose="02010803020104030203" pitchFamily="2" charset="-79"/>
              </a:rPr>
              <a:t>Neural Correlates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98E79BE4-34FE-485A-98A5-92CE8F7C47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420961"/>
            <a:ext cx="128016" cy="6539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14181" y="2443480"/>
            <a:ext cx="3383280" cy="18288"/>
          </a:xfrm>
          <a:prstGeom prst="rect">
            <a:avLst/>
          </a:prstGeom>
          <a:solidFill>
            <a:srgbClr val="D5D5D5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EA3CB6BE-06DC-4685-A8C8-683A928337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2718054"/>
            <a:ext cx="4586068" cy="3207258"/>
          </a:xfrm>
        </p:spPr>
        <p:txBody>
          <a:bodyPr anchor="t">
            <a:normAutofit/>
          </a:bodyPr>
          <a:lstStyle/>
          <a:p>
            <a:r>
              <a:rPr lang="en-US" sz="4000" b="1" dirty="0"/>
              <a:t>Dopamine</a:t>
            </a:r>
          </a:p>
          <a:p>
            <a:r>
              <a:rPr lang="en-US" sz="4000" b="1" dirty="0"/>
              <a:t>Serotonin</a:t>
            </a:r>
          </a:p>
          <a:p>
            <a:r>
              <a:rPr lang="en-US" sz="4000" b="1" dirty="0"/>
              <a:t>Testosterone</a:t>
            </a:r>
          </a:p>
          <a:p>
            <a:r>
              <a:rPr lang="en-US" sz="4000" b="1" dirty="0"/>
              <a:t>Estrogen/Oxytocin</a:t>
            </a:r>
          </a:p>
          <a:p>
            <a:pPr>
              <a:buFont typeface="Wingdings" panose="05000000000000000000" pitchFamily="2" charset="2"/>
              <a:buChar char="Ø"/>
            </a:pPr>
            <a:endParaRPr lang="en-US" sz="4000" b="1" dirty="0"/>
          </a:p>
        </p:txBody>
      </p:sp>
    </p:spTree>
    <p:extLst>
      <p:ext uri="{BB962C8B-B14F-4D97-AF65-F5344CB8AC3E}">
        <p14:creationId xmlns:p14="http://schemas.microsoft.com/office/powerpoint/2010/main" val="24023951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66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50E4C519-FBE9-4ABE-A8F9-C2CBE32693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681FA124-55C3-422E-A0FA-F018600FE2D1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161"/>
          <a:stretch/>
        </p:blipFill>
        <p:spPr>
          <a:xfrm>
            <a:off x="3245637" y="-1"/>
            <a:ext cx="8946363" cy="6858000"/>
          </a:xfrm>
          <a:custGeom>
            <a:avLst/>
            <a:gdLst>
              <a:gd name="connsiteX0" fmla="*/ 0 w 8946363"/>
              <a:gd name="connsiteY0" fmla="*/ 0 h 6858000"/>
              <a:gd name="connsiteX1" fmla="*/ 8946363 w 8946363"/>
              <a:gd name="connsiteY1" fmla="*/ 0 h 6858000"/>
              <a:gd name="connsiteX2" fmla="*/ 8946363 w 8946363"/>
              <a:gd name="connsiteY2" fmla="*/ 6858000 h 6858000"/>
              <a:gd name="connsiteX3" fmla="*/ 1 w 8946363"/>
              <a:gd name="connsiteY3" fmla="*/ 6858000 h 6858000"/>
              <a:gd name="connsiteX4" fmla="*/ 60040 w 8946363"/>
              <a:gd name="connsiteY4" fmla="*/ 6788731 h 6858000"/>
              <a:gd name="connsiteX5" fmla="*/ 1210035 w 8946363"/>
              <a:gd name="connsiteY5" fmla="*/ 3429001 h 6858000"/>
              <a:gd name="connsiteX6" fmla="*/ 60040 w 8946363"/>
              <a:gd name="connsiteY6" fmla="*/ 69272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8946363" h="6858000">
                <a:moveTo>
                  <a:pt x="0" y="0"/>
                </a:moveTo>
                <a:lnTo>
                  <a:pt x="8946363" y="0"/>
                </a:lnTo>
                <a:lnTo>
                  <a:pt x="8946363" y="6858000"/>
                </a:lnTo>
                <a:lnTo>
                  <a:pt x="1" y="6858000"/>
                </a:lnTo>
                <a:lnTo>
                  <a:pt x="60040" y="6788731"/>
                </a:lnTo>
                <a:cubicBezTo>
                  <a:pt x="770566" y="5928901"/>
                  <a:pt x="1210035" y="4741057"/>
                  <a:pt x="1210035" y="3429001"/>
                </a:cubicBezTo>
                <a:cubicBezTo>
                  <a:pt x="1210035" y="2116945"/>
                  <a:pt x="770566" y="929101"/>
                  <a:pt x="60040" y="69272"/>
                </a:cubicBezTo>
                <a:close/>
              </a:path>
            </a:pathLst>
          </a:custGeom>
        </p:spPr>
      </p:pic>
      <p:sp useBgFill="1">
        <p:nvSpPr>
          <p:cNvPr id="13" name="Freeform: Shape 12">
            <a:extLst>
              <a:ext uri="{FF2B5EF4-FFF2-40B4-BE49-F238E27FC236}">
                <a16:creationId xmlns:a16="http://schemas.microsoft.com/office/drawing/2014/main" id="{80EC29FB-299E-49F3-8C7B-01199632A30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4455672" cy="6858000"/>
          </a:xfrm>
          <a:custGeom>
            <a:avLst/>
            <a:gdLst>
              <a:gd name="connsiteX0" fmla="*/ 0 w 4455672"/>
              <a:gd name="connsiteY0" fmla="*/ 0 h 6858000"/>
              <a:gd name="connsiteX1" fmla="*/ 3245636 w 4455672"/>
              <a:gd name="connsiteY1" fmla="*/ 0 h 6858000"/>
              <a:gd name="connsiteX2" fmla="*/ 3305677 w 4455672"/>
              <a:gd name="connsiteY2" fmla="*/ 69272 h 6858000"/>
              <a:gd name="connsiteX3" fmla="*/ 4455672 w 4455672"/>
              <a:gd name="connsiteY3" fmla="*/ 3429001 h 6858000"/>
              <a:gd name="connsiteX4" fmla="*/ 3305677 w 4455672"/>
              <a:gd name="connsiteY4" fmla="*/ 6788731 h 6858000"/>
              <a:gd name="connsiteX5" fmla="*/ 3245638 w 4455672"/>
              <a:gd name="connsiteY5" fmla="*/ 6858000 h 6858000"/>
              <a:gd name="connsiteX6" fmla="*/ 0 w 4455672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55672" h="6858000">
                <a:moveTo>
                  <a:pt x="0" y="0"/>
                </a:moveTo>
                <a:lnTo>
                  <a:pt x="3245636" y="0"/>
                </a:lnTo>
                <a:lnTo>
                  <a:pt x="3305677" y="69272"/>
                </a:lnTo>
                <a:cubicBezTo>
                  <a:pt x="4016203" y="929101"/>
                  <a:pt x="4455672" y="2116945"/>
                  <a:pt x="4455672" y="3429001"/>
                </a:cubicBezTo>
                <a:cubicBezTo>
                  <a:pt x="4455672" y="4741057"/>
                  <a:pt x="4016203" y="5928901"/>
                  <a:pt x="3305677" y="6788731"/>
                </a:cubicBezTo>
                <a:lnTo>
                  <a:pt x="3245638" y="6858000"/>
                </a:lnTo>
                <a:lnTo>
                  <a:pt x="0" y="6858000"/>
                </a:lnTo>
                <a:close/>
              </a:path>
            </a:pathLst>
          </a:custGeom>
          <a:ln w="9525">
            <a:solidFill>
              <a:srgbClr val="EFEFEF"/>
            </a:solidFill>
          </a:ln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5" name="Freeform: Shape 14">
            <a:extLst>
              <a:ext uri="{FF2B5EF4-FFF2-40B4-BE49-F238E27FC236}">
                <a16:creationId xmlns:a16="http://schemas.microsoft.com/office/drawing/2014/main" id="{C29A2522-B27A-45C5-897B-79A1407D159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446528" cy="6858000"/>
          </a:xfrm>
          <a:custGeom>
            <a:avLst/>
            <a:gdLst>
              <a:gd name="connsiteX0" fmla="*/ 0 w 4446528"/>
              <a:gd name="connsiteY0" fmla="*/ 0 h 6858000"/>
              <a:gd name="connsiteX1" fmla="*/ 3236492 w 4446528"/>
              <a:gd name="connsiteY1" fmla="*/ 0 h 6858000"/>
              <a:gd name="connsiteX2" fmla="*/ 3296533 w 4446528"/>
              <a:gd name="connsiteY2" fmla="*/ 69272 h 6858000"/>
              <a:gd name="connsiteX3" fmla="*/ 4446528 w 4446528"/>
              <a:gd name="connsiteY3" fmla="*/ 3429001 h 6858000"/>
              <a:gd name="connsiteX4" fmla="*/ 3296533 w 4446528"/>
              <a:gd name="connsiteY4" fmla="*/ 6788731 h 6858000"/>
              <a:gd name="connsiteX5" fmla="*/ 3236494 w 4446528"/>
              <a:gd name="connsiteY5" fmla="*/ 6858000 h 6858000"/>
              <a:gd name="connsiteX6" fmla="*/ 0 w 4446528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46528" h="6858000">
                <a:moveTo>
                  <a:pt x="0" y="0"/>
                </a:moveTo>
                <a:lnTo>
                  <a:pt x="3236492" y="0"/>
                </a:lnTo>
                <a:lnTo>
                  <a:pt x="3296533" y="69272"/>
                </a:lnTo>
                <a:cubicBezTo>
                  <a:pt x="4007059" y="929101"/>
                  <a:pt x="4446528" y="2116945"/>
                  <a:pt x="4446528" y="3429001"/>
                </a:cubicBezTo>
                <a:cubicBezTo>
                  <a:pt x="4446528" y="4741057"/>
                  <a:pt x="4007059" y="5928901"/>
                  <a:pt x="3296533" y="6788731"/>
                </a:cubicBezTo>
                <a:lnTo>
                  <a:pt x="3236494" y="6858000"/>
                </a:lnTo>
                <a:lnTo>
                  <a:pt x="0" y="6858000"/>
                </a:lnTo>
                <a:close/>
              </a:path>
            </a:pathLst>
          </a:cu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5927B95-8426-4E31-8125-B1AA8A5D2E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1094" y="1161288"/>
            <a:ext cx="3438144" cy="1239012"/>
          </a:xfrm>
        </p:spPr>
        <p:txBody>
          <a:bodyPr anchor="ctr">
            <a:normAutofit/>
          </a:bodyPr>
          <a:lstStyle/>
          <a:p>
            <a:r>
              <a:rPr lang="en-US" sz="4000" b="1" dirty="0">
                <a:latin typeface="Aharoni" panose="02010803020104030203" pitchFamily="2" charset="-79"/>
                <a:cs typeface="Aharoni" panose="02010803020104030203" pitchFamily="2" charset="-79"/>
              </a:rPr>
              <a:t>Five Love Languages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98E79BE4-34FE-485A-98A5-92CE8F7C47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420961"/>
            <a:ext cx="128016" cy="6539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14181" y="2443480"/>
            <a:ext cx="3383280" cy="18288"/>
          </a:xfrm>
          <a:prstGeom prst="rect">
            <a:avLst/>
          </a:prstGeom>
          <a:solidFill>
            <a:srgbClr val="D5D5D5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EA3CB6BE-06DC-4685-A8C8-683A928337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2718054"/>
            <a:ext cx="4586068" cy="3207258"/>
          </a:xfrm>
        </p:spPr>
        <p:txBody>
          <a:bodyPr anchor="t">
            <a:normAutofit fontScale="92500"/>
          </a:bodyPr>
          <a:lstStyle/>
          <a:p>
            <a:r>
              <a:rPr lang="en-US" sz="4000" b="1" dirty="0"/>
              <a:t>Words of Affirmation</a:t>
            </a:r>
          </a:p>
          <a:p>
            <a:r>
              <a:rPr lang="en-US" sz="4000" b="1" dirty="0"/>
              <a:t>Quality Time</a:t>
            </a:r>
          </a:p>
          <a:p>
            <a:r>
              <a:rPr lang="en-US" sz="4000" b="1" dirty="0"/>
              <a:t>Receiving Gifts</a:t>
            </a:r>
          </a:p>
          <a:p>
            <a:r>
              <a:rPr lang="en-US" sz="4000" b="1" dirty="0"/>
              <a:t>Acts of Service</a:t>
            </a:r>
          </a:p>
          <a:p>
            <a:r>
              <a:rPr lang="en-US" sz="4000" b="1" dirty="0"/>
              <a:t>Physical Touch</a:t>
            </a:r>
          </a:p>
          <a:p>
            <a:pPr marL="0" indent="0">
              <a:buNone/>
            </a:pPr>
            <a:endParaRPr lang="en-US" sz="4000" b="1" dirty="0"/>
          </a:p>
          <a:p>
            <a:pPr marL="0" indent="0">
              <a:buNone/>
            </a:pPr>
            <a:endParaRPr lang="en-US" sz="4000" b="1" dirty="0"/>
          </a:p>
          <a:p>
            <a:pPr marL="0" indent="0">
              <a:buNone/>
            </a:pPr>
            <a:endParaRPr lang="en-US" sz="4000" b="1" dirty="0"/>
          </a:p>
          <a:p>
            <a:pPr marL="0" indent="0">
              <a:buNone/>
            </a:pPr>
            <a:endParaRPr lang="en-US" sz="4000" b="1" dirty="0"/>
          </a:p>
          <a:p>
            <a:pPr>
              <a:buFont typeface="Wingdings" panose="05000000000000000000" pitchFamily="2" charset="2"/>
              <a:buChar char="Ø"/>
            </a:pPr>
            <a:endParaRPr lang="en-US" sz="4000" b="1" dirty="0"/>
          </a:p>
        </p:txBody>
      </p:sp>
    </p:spTree>
    <p:extLst>
      <p:ext uri="{BB962C8B-B14F-4D97-AF65-F5344CB8AC3E}">
        <p14:creationId xmlns:p14="http://schemas.microsoft.com/office/powerpoint/2010/main" val="390463178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66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50E4C519-FBE9-4ABE-A8F9-C2CBE32693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681FA124-55C3-422E-A0FA-F018600FE2D1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161"/>
          <a:stretch/>
        </p:blipFill>
        <p:spPr>
          <a:xfrm>
            <a:off x="3245637" y="-1"/>
            <a:ext cx="8946363" cy="6858000"/>
          </a:xfrm>
          <a:custGeom>
            <a:avLst/>
            <a:gdLst>
              <a:gd name="connsiteX0" fmla="*/ 0 w 8946363"/>
              <a:gd name="connsiteY0" fmla="*/ 0 h 6858000"/>
              <a:gd name="connsiteX1" fmla="*/ 8946363 w 8946363"/>
              <a:gd name="connsiteY1" fmla="*/ 0 h 6858000"/>
              <a:gd name="connsiteX2" fmla="*/ 8946363 w 8946363"/>
              <a:gd name="connsiteY2" fmla="*/ 6858000 h 6858000"/>
              <a:gd name="connsiteX3" fmla="*/ 1 w 8946363"/>
              <a:gd name="connsiteY3" fmla="*/ 6858000 h 6858000"/>
              <a:gd name="connsiteX4" fmla="*/ 60040 w 8946363"/>
              <a:gd name="connsiteY4" fmla="*/ 6788731 h 6858000"/>
              <a:gd name="connsiteX5" fmla="*/ 1210035 w 8946363"/>
              <a:gd name="connsiteY5" fmla="*/ 3429001 h 6858000"/>
              <a:gd name="connsiteX6" fmla="*/ 60040 w 8946363"/>
              <a:gd name="connsiteY6" fmla="*/ 69272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8946363" h="6858000">
                <a:moveTo>
                  <a:pt x="0" y="0"/>
                </a:moveTo>
                <a:lnTo>
                  <a:pt x="8946363" y="0"/>
                </a:lnTo>
                <a:lnTo>
                  <a:pt x="8946363" y="6858000"/>
                </a:lnTo>
                <a:lnTo>
                  <a:pt x="1" y="6858000"/>
                </a:lnTo>
                <a:lnTo>
                  <a:pt x="60040" y="6788731"/>
                </a:lnTo>
                <a:cubicBezTo>
                  <a:pt x="770566" y="5928901"/>
                  <a:pt x="1210035" y="4741057"/>
                  <a:pt x="1210035" y="3429001"/>
                </a:cubicBezTo>
                <a:cubicBezTo>
                  <a:pt x="1210035" y="2116945"/>
                  <a:pt x="770566" y="929101"/>
                  <a:pt x="60040" y="69272"/>
                </a:cubicBezTo>
                <a:close/>
              </a:path>
            </a:pathLst>
          </a:custGeom>
        </p:spPr>
      </p:pic>
      <p:sp useBgFill="1">
        <p:nvSpPr>
          <p:cNvPr id="13" name="Freeform: Shape 12">
            <a:extLst>
              <a:ext uri="{FF2B5EF4-FFF2-40B4-BE49-F238E27FC236}">
                <a16:creationId xmlns:a16="http://schemas.microsoft.com/office/drawing/2014/main" id="{80EC29FB-299E-49F3-8C7B-01199632A30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4455672" cy="6858000"/>
          </a:xfrm>
          <a:custGeom>
            <a:avLst/>
            <a:gdLst>
              <a:gd name="connsiteX0" fmla="*/ 0 w 4455672"/>
              <a:gd name="connsiteY0" fmla="*/ 0 h 6858000"/>
              <a:gd name="connsiteX1" fmla="*/ 3245636 w 4455672"/>
              <a:gd name="connsiteY1" fmla="*/ 0 h 6858000"/>
              <a:gd name="connsiteX2" fmla="*/ 3305677 w 4455672"/>
              <a:gd name="connsiteY2" fmla="*/ 69272 h 6858000"/>
              <a:gd name="connsiteX3" fmla="*/ 4455672 w 4455672"/>
              <a:gd name="connsiteY3" fmla="*/ 3429001 h 6858000"/>
              <a:gd name="connsiteX4" fmla="*/ 3305677 w 4455672"/>
              <a:gd name="connsiteY4" fmla="*/ 6788731 h 6858000"/>
              <a:gd name="connsiteX5" fmla="*/ 3245638 w 4455672"/>
              <a:gd name="connsiteY5" fmla="*/ 6858000 h 6858000"/>
              <a:gd name="connsiteX6" fmla="*/ 0 w 4455672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55672" h="6858000">
                <a:moveTo>
                  <a:pt x="0" y="0"/>
                </a:moveTo>
                <a:lnTo>
                  <a:pt x="3245636" y="0"/>
                </a:lnTo>
                <a:lnTo>
                  <a:pt x="3305677" y="69272"/>
                </a:lnTo>
                <a:cubicBezTo>
                  <a:pt x="4016203" y="929101"/>
                  <a:pt x="4455672" y="2116945"/>
                  <a:pt x="4455672" y="3429001"/>
                </a:cubicBezTo>
                <a:cubicBezTo>
                  <a:pt x="4455672" y="4741057"/>
                  <a:pt x="4016203" y="5928901"/>
                  <a:pt x="3305677" y="6788731"/>
                </a:cubicBezTo>
                <a:lnTo>
                  <a:pt x="3245638" y="6858000"/>
                </a:lnTo>
                <a:lnTo>
                  <a:pt x="0" y="6858000"/>
                </a:lnTo>
                <a:close/>
              </a:path>
            </a:pathLst>
          </a:custGeom>
          <a:ln w="9525">
            <a:solidFill>
              <a:srgbClr val="EFEFEF"/>
            </a:solidFill>
          </a:ln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5" name="Freeform: Shape 14">
            <a:extLst>
              <a:ext uri="{FF2B5EF4-FFF2-40B4-BE49-F238E27FC236}">
                <a16:creationId xmlns:a16="http://schemas.microsoft.com/office/drawing/2014/main" id="{C29A2522-B27A-45C5-897B-79A1407D159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446528" cy="6858000"/>
          </a:xfrm>
          <a:custGeom>
            <a:avLst/>
            <a:gdLst>
              <a:gd name="connsiteX0" fmla="*/ 0 w 4446528"/>
              <a:gd name="connsiteY0" fmla="*/ 0 h 6858000"/>
              <a:gd name="connsiteX1" fmla="*/ 3236492 w 4446528"/>
              <a:gd name="connsiteY1" fmla="*/ 0 h 6858000"/>
              <a:gd name="connsiteX2" fmla="*/ 3296533 w 4446528"/>
              <a:gd name="connsiteY2" fmla="*/ 69272 h 6858000"/>
              <a:gd name="connsiteX3" fmla="*/ 4446528 w 4446528"/>
              <a:gd name="connsiteY3" fmla="*/ 3429001 h 6858000"/>
              <a:gd name="connsiteX4" fmla="*/ 3296533 w 4446528"/>
              <a:gd name="connsiteY4" fmla="*/ 6788731 h 6858000"/>
              <a:gd name="connsiteX5" fmla="*/ 3236494 w 4446528"/>
              <a:gd name="connsiteY5" fmla="*/ 6858000 h 6858000"/>
              <a:gd name="connsiteX6" fmla="*/ 0 w 4446528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46528" h="6858000">
                <a:moveTo>
                  <a:pt x="0" y="0"/>
                </a:moveTo>
                <a:lnTo>
                  <a:pt x="3236492" y="0"/>
                </a:lnTo>
                <a:lnTo>
                  <a:pt x="3296533" y="69272"/>
                </a:lnTo>
                <a:cubicBezTo>
                  <a:pt x="4007059" y="929101"/>
                  <a:pt x="4446528" y="2116945"/>
                  <a:pt x="4446528" y="3429001"/>
                </a:cubicBezTo>
                <a:cubicBezTo>
                  <a:pt x="4446528" y="4741057"/>
                  <a:pt x="4007059" y="5928901"/>
                  <a:pt x="3296533" y="6788731"/>
                </a:cubicBezTo>
                <a:lnTo>
                  <a:pt x="3236494" y="6858000"/>
                </a:lnTo>
                <a:lnTo>
                  <a:pt x="0" y="6858000"/>
                </a:lnTo>
                <a:close/>
              </a:path>
            </a:pathLst>
          </a:cu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5927B95-8426-4E31-8125-B1AA8A5D2E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1094" y="1161288"/>
            <a:ext cx="3438144" cy="1239012"/>
          </a:xfrm>
        </p:spPr>
        <p:txBody>
          <a:bodyPr anchor="ctr">
            <a:noAutofit/>
          </a:bodyPr>
          <a:lstStyle/>
          <a:p>
            <a:r>
              <a:rPr lang="en-US" sz="3200" b="1" dirty="0">
                <a:latin typeface="Aharoni" panose="02010803020104030203" pitchFamily="2" charset="-79"/>
                <a:cs typeface="Aharoni" panose="02010803020104030203" pitchFamily="2" charset="-79"/>
              </a:rPr>
              <a:t>Are there Warning Signs for a Breakup?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98E79BE4-34FE-485A-98A5-92CE8F7C47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420961"/>
            <a:ext cx="128016" cy="6539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14181" y="2443480"/>
            <a:ext cx="3383280" cy="18288"/>
          </a:xfrm>
          <a:prstGeom prst="rect">
            <a:avLst/>
          </a:prstGeom>
          <a:solidFill>
            <a:srgbClr val="D5D5D5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EA3CB6BE-06DC-4685-A8C8-683A928337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2718054"/>
            <a:ext cx="4586068" cy="3207258"/>
          </a:xfrm>
        </p:spPr>
        <p:txBody>
          <a:bodyPr anchor="t">
            <a:normAutofit/>
          </a:bodyPr>
          <a:lstStyle/>
          <a:p>
            <a:r>
              <a:rPr lang="en-US" sz="4000" b="1" dirty="0"/>
              <a:t>John Gottman</a:t>
            </a:r>
          </a:p>
          <a:p>
            <a:r>
              <a:rPr lang="en-US" sz="4000" b="1" dirty="0"/>
              <a:t>Signs from how couples argue</a:t>
            </a:r>
          </a:p>
          <a:p>
            <a:pPr marL="0" indent="0">
              <a:buNone/>
            </a:pPr>
            <a:endParaRPr lang="en-US" sz="4000" b="1" dirty="0"/>
          </a:p>
          <a:p>
            <a:pPr marL="0" indent="0">
              <a:buNone/>
            </a:pPr>
            <a:endParaRPr lang="en-US" sz="4000" b="1" dirty="0"/>
          </a:p>
          <a:p>
            <a:pPr>
              <a:buFont typeface="Wingdings" panose="05000000000000000000" pitchFamily="2" charset="2"/>
              <a:buChar char="Ø"/>
            </a:pPr>
            <a:endParaRPr lang="en-US" sz="4000" b="1" dirty="0"/>
          </a:p>
        </p:txBody>
      </p:sp>
    </p:spTree>
    <p:extLst>
      <p:ext uri="{BB962C8B-B14F-4D97-AF65-F5344CB8AC3E}">
        <p14:creationId xmlns:p14="http://schemas.microsoft.com/office/powerpoint/2010/main" val="397068353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66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50E4C519-FBE9-4ABE-A8F9-C2CBE32693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681FA124-55C3-422E-A0FA-F018600FE2D1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161"/>
          <a:stretch/>
        </p:blipFill>
        <p:spPr>
          <a:xfrm>
            <a:off x="3245637" y="-1"/>
            <a:ext cx="8946363" cy="6858000"/>
          </a:xfrm>
          <a:custGeom>
            <a:avLst/>
            <a:gdLst>
              <a:gd name="connsiteX0" fmla="*/ 0 w 8946363"/>
              <a:gd name="connsiteY0" fmla="*/ 0 h 6858000"/>
              <a:gd name="connsiteX1" fmla="*/ 8946363 w 8946363"/>
              <a:gd name="connsiteY1" fmla="*/ 0 h 6858000"/>
              <a:gd name="connsiteX2" fmla="*/ 8946363 w 8946363"/>
              <a:gd name="connsiteY2" fmla="*/ 6858000 h 6858000"/>
              <a:gd name="connsiteX3" fmla="*/ 1 w 8946363"/>
              <a:gd name="connsiteY3" fmla="*/ 6858000 h 6858000"/>
              <a:gd name="connsiteX4" fmla="*/ 60040 w 8946363"/>
              <a:gd name="connsiteY4" fmla="*/ 6788731 h 6858000"/>
              <a:gd name="connsiteX5" fmla="*/ 1210035 w 8946363"/>
              <a:gd name="connsiteY5" fmla="*/ 3429001 h 6858000"/>
              <a:gd name="connsiteX6" fmla="*/ 60040 w 8946363"/>
              <a:gd name="connsiteY6" fmla="*/ 69272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8946363" h="6858000">
                <a:moveTo>
                  <a:pt x="0" y="0"/>
                </a:moveTo>
                <a:lnTo>
                  <a:pt x="8946363" y="0"/>
                </a:lnTo>
                <a:lnTo>
                  <a:pt x="8946363" y="6858000"/>
                </a:lnTo>
                <a:lnTo>
                  <a:pt x="1" y="6858000"/>
                </a:lnTo>
                <a:lnTo>
                  <a:pt x="60040" y="6788731"/>
                </a:lnTo>
                <a:cubicBezTo>
                  <a:pt x="770566" y="5928901"/>
                  <a:pt x="1210035" y="4741057"/>
                  <a:pt x="1210035" y="3429001"/>
                </a:cubicBezTo>
                <a:cubicBezTo>
                  <a:pt x="1210035" y="2116945"/>
                  <a:pt x="770566" y="929101"/>
                  <a:pt x="60040" y="69272"/>
                </a:cubicBezTo>
                <a:close/>
              </a:path>
            </a:pathLst>
          </a:custGeom>
        </p:spPr>
      </p:pic>
      <p:sp useBgFill="1">
        <p:nvSpPr>
          <p:cNvPr id="13" name="Freeform: Shape 12">
            <a:extLst>
              <a:ext uri="{FF2B5EF4-FFF2-40B4-BE49-F238E27FC236}">
                <a16:creationId xmlns:a16="http://schemas.microsoft.com/office/drawing/2014/main" id="{80EC29FB-299E-49F3-8C7B-01199632A30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4455672" cy="6858000"/>
          </a:xfrm>
          <a:custGeom>
            <a:avLst/>
            <a:gdLst>
              <a:gd name="connsiteX0" fmla="*/ 0 w 4455672"/>
              <a:gd name="connsiteY0" fmla="*/ 0 h 6858000"/>
              <a:gd name="connsiteX1" fmla="*/ 3245636 w 4455672"/>
              <a:gd name="connsiteY1" fmla="*/ 0 h 6858000"/>
              <a:gd name="connsiteX2" fmla="*/ 3305677 w 4455672"/>
              <a:gd name="connsiteY2" fmla="*/ 69272 h 6858000"/>
              <a:gd name="connsiteX3" fmla="*/ 4455672 w 4455672"/>
              <a:gd name="connsiteY3" fmla="*/ 3429001 h 6858000"/>
              <a:gd name="connsiteX4" fmla="*/ 3305677 w 4455672"/>
              <a:gd name="connsiteY4" fmla="*/ 6788731 h 6858000"/>
              <a:gd name="connsiteX5" fmla="*/ 3245638 w 4455672"/>
              <a:gd name="connsiteY5" fmla="*/ 6858000 h 6858000"/>
              <a:gd name="connsiteX6" fmla="*/ 0 w 4455672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55672" h="6858000">
                <a:moveTo>
                  <a:pt x="0" y="0"/>
                </a:moveTo>
                <a:lnTo>
                  <a:pt x="3245636" y="0"/>
                </a:lnTo>
                <a:lnTo>
                  <a:pt x="3305677" y="69272"/>
                </a:lnTo>
                <a:cubicBezTo>
                  <a:pt x="4016203" y="929101"/>
                  <a:pt x="4455672" y="2116945"/>
                  <a:pt x="4455672" y="3429001"/>
                </a:cubicBezTo>
                <a:cubicBezTo>
                  <a:pt x="4455672" y="4741057"/>
                  <a:pt x="4016203" y="5928901"/>
                  <a:pt x="3305677" y="6788731"/>
                </a:cubicBezTo>
                <a:lnTo>
                  <a:pt x="3245638" y="6858000"/>
                </a:lnTo>
                <a:lnTo>
                  <a:pt x="0" y="6858000"/>
                </a:lnTo>
                <a:close/>
              </a:path>
            </a:pathLst>
          </a:custGeom>
          <a:ln w="9525">
            <a:solidFill>
              <a:srgbClr val="EFEFEF"/>
            </a:solidFill>
          </a:ln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5" name="Freeform: Shape 14">
            <a:extLst>
              <a:ext uri="{FF2B5EF4-FFF2-40B4-BE49-F238E27FC236}">
                <a16:creationId xmlns:a16="http://schemas.microsoft.com/office/drawing/2014/main" id="{C29A2522-B27A-45C5-897B-79A1407D159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446528" cy="6858000"/>
          </a:xfrm>
          <a:custGeom>
            <a:avLst/>
            <a:gdLst>
              <a:gd name="connsiteX0" fmla="*/ 0 w 4446528"/>
              <a:gd name="connsiteY0" fmla="*/ 0 h 6858000"/>
              <a:gd name="connsiteX1" fmla="*/ 3236492 w 4446528"/>
              <a:gd name="connsiteY1" fmla="*/ 0 h 6858000"/>
              <a:gd name="connsiteX2" fmla="*/ 3296533 w 4446528"/>
              <a:gd name="connsiteY2" fmla="*/ 69272 h 6858000"/>
              <a:gd name="connsiteX3" fmla="*/ 4446528 w 4446528"/>
              <a:gd name="connsiteY3" fmla="*/ 3429001 h 6858000"/>
              <a:gd name="connsiteX4" fmla="*/ 3296533 w 4446528"/>
              <a:gd name="connsiteY4" fmla="*/ 6788731 h 6858000"/>
              <a:gd name="connsiteX5" fmla="*/ 3236494 w 4446528"/>
              <a:gd name="connsiteY5" fmla="*/ 6858000 h 6858000"/>
              <a:gd name="connsiteX6" fmla="*/ 0 w 4446528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46528" h="6858000">
                <a:moveTo>
                  <a:pt x="0" y="0"/>
                </a:moveTo>
                <a:lnTo>
                  <a:pt x="3236492" y="0"/>
                </a:lnTo>
                <a:lnTo>
                  <a:pt x="3296533" y="69272"/>
                </a:lnTo>
                <a:cubicBezTo>
                  <a:pt x="4007059" y="929101"/>
                  <a:pt x="4446528" y="2116945"/>
                  <a:pt x="4446528" y="3429001"/>
                </a:cubicBezTo>
                <a:cubicBezTo>
                  <a:pt x="4446528" y="4741057"/>
                  <a:pt x="4007059" y="5928901"/>
                  <a:pt x="3296533" y="6788731"/>
                </a:cubicBezTo>
                <a:lnTo>
                  <a:pt x="3236494" y="6858000"/>
                </a:lnTo>
                <a:lnTo>
                  <a:pt x="0" y="6858000"/>
                </a:lnTo>
                <a:close/>
              </a:path>
            </a:pathLst>
          </a:cu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5927B95-8426-4E31-8125-B1AA8A5D2E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1094" y="1161288"/>
            <a:ext cx="3438144" cy="1239012"/>
          </a:xfrm>
        </p:spPr>
        <p:txBody>
          <a:bodyPr anchor="ctr">
            <a:no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Signs of a Breakup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98E79BE4-34FE-485A-98A5-92CE8F7C47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420961"/>
            <a:ext cx="128016" cy="6539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14181" y="2443480"/>
            <a:ext cx="3383280" cy="18288"/>
          </a:xfrm>
          <a:prstGeom prst="rect">
            <a:avLst/>
          </a:prstGeom>
          <a:solidFill>
            <a:srgbClr val="D5D5D5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EA3CB6BE-06DC-4685-A8C8-683A928337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2718054"/>
            <a:ext cx="4586068" cy="3207258"/>
          </a:xfrm>
        </p:spPr>
        <p:txBody>
          <a:bodyPr anchor="t">
            <a:normAutofit fontScale="85000" lnSpcReduction="20000"/>
          </a:bodyPr>
          <a:lstStyle/>
          <a:p>
            <a:r>
              <a:rPr lang="en-US" sz="4000" b="1" dirty="0"/>
              <a:t>Harsh Setup</a:t>
            </a:r>
          </a:p>
          <a:p>
            <a:r>
              <a:rPr lang="en-US" sz="4000" b="1" dirty="0"/>
              <a:t>The Four Horsemen</a:t>
            </a:r>
          </a:p>
          <a:p>
            <a:r>
              <a:rPr lang="en-US" sz="4000" b="1" dirty="0"/>
              <a:t>Flooding</a:t>
            </a:r>
          </a:p>
          <a:p>
            <a:r>
              <a:rPr lang="en-US" sz="4000" b="1" dirty="0"/>
              <a:t>Body Language</a:t>
            </a:r>
          </a:p>
          <a:p>
            <a:r>
              <a:rPr lang="en-US" sz="4000" b="1" dirty="0"/>
              <a:t>Failed Repair Attempts</a:t>
            </a:r>
          </a:p>
          <a:p>
            <a:r>
              <a:rPr lang="en-US" sz="4000" b="1" dirty="0"/>
              <a:t>Bad Memories</a:t>
            </a:r>
          </a:p>
          <a:p>
            <a:pPr>
              <a:buFont typeface="Wingdings" panose="05000000000000000000" pitchFamily="2" charset="2"/>
              <a:buChar char="Ø"/>
            </a:pPr>
            <a:endParaRPr lang="en-US" sz="4000" b="1" dirty="0"/>
          </a:p>
        </p:txBody>
      </p:sp>
    </p:spTree>
    <p:extLst>
      <p:ext uri="{BB962C8B-B14F-4D97-AF65-F5344CB8AC3E}">
        <p14:creationId xmlns:p14="http://schemas.microsoft.com/office/powerpoint/2010/main" val="261497085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66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50E4C519-FBE9-4ABE-A8F9-C2CBE32693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681FA124-55C3-422E-A0FA-F018600FE2D1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161"/>
          <a:stretch/>
        </p:blipFill>
        <p:spPr>
          <a:xfrm>
            <a:off x="3245637" y="-1"/>
            <a:ext cx="8946363" cy="6858000"/>
          </a:xfrm>
          <a:custGeom>
            <a:avLst/>
            <a:gdLst>
              <a:gd name="connsiteX0" fmla="*/ 0 w 8946363"/>
              <a:gd name="connsiteY0" fmla="*/ 0 h 6858000"/>
              <a:gd name="connsiteX1" fmla="*/ 8946363 w 8946363"/>
              <a:gd name="connsiteY1" fmla="*/ 0 h 6858000"/>
              <a:gd name="connsiteX2" fmla="*/ 8946363 w 8946363"/>
              <a:gd name="connsiteY2" fmla="*/ 6858000 h 6858000"/>
              <a:gd name="connsiteX3" fmla="*/ 1 w 8946363"/>
              <a:gd name="connsiteY3" fmla="*/ 6858000 h 6858000"/>
              <a:gd name="connsiteX4" fmla="*/ 60040 w 8946363"/>
              <a:gd name="connsiteY4" fmla="*/ 6788731 h 6858000"/>
              <a:gd name="connsiteX5" fmla="*/ 1210035 w 8946363"/>
              <a:gd name="connsiteY5" fmla="*/ 3429001 h 6858000"/>
              <a:gd name="connsiteX6" fmla="*/ 60040 w 8946363"/>
              <a:gd name="connsiteY6" fmla="*/ 69272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8946363" h="6858000">
                <a:moveTo>
                  <a:pt x="0" y="0"/>
                </a:moveTo>
                <a:lnTo>
                  <a:pt x="8946363" y="0"/>
                </a:lnTo>
                <a:lnTo>
                  <a:pt x="8946363" y="6858000"/>
                </a:lnTo>
                <a:lnTo>
                  <a:pt x="1" y="6858000"/>
                </a:lnTo>
                <a:lnTo>
                  <a:pt x="60040" y="6788731"/>
                </a:lnTo>
                <a:cubicBezTo>
                  <a:pt x="770566" y="5928901"/>
                  <a:pt x="1210035" y="4741057"/>
                  <a:pt x="1210035" y="3429001"/>
                </a:cubicBezTo>
                <a:cubicBezTo>
                  <a:pt x="1210035" y="2116945"/>
                  <a:pt x="770566" y="929101"/>
                  <a:pt x="60040" y="69272"/>
                </a:cubicBezTo>
                <a:close/>
              </a:path>
            </a:pathLst>
          </a:custGeom>
        </p:spPr>
      </p:pic>
      <p:sp useBgFill="1">
        <p:nvSpPr>
          <p:cNvPr id="13" name="Freeform: Shape 12">
            <a:extLst>
              <a:ext uri="{FF2B5EF4-FFF2-40B4-BE49-F238E27FC236}">
                <a16:creationId xmlns:a16="http://schemas.microsoft.com/office/drawing/2014/main" id="{80EC29FB-299E-49F3-8C7B-01199632A30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4455672" cy="6858000"/>
          </a:xfrm>
          <a:custGeom>
            <a:avLst/>
            <a:gdLst>
              <a:gd name="connsiteX0" fmla="*/ 0 w 4455672"/>
              <a:gd name="connsiteY0" fmla="*/ 0 h 6858000"/>
              <a:gd name="connsiteX1" fmla="*/ 3245636 w 4455672"/>
              <a:gd name="connsiteY1" fmla="*/ 0 h 6858000"/>
              <a:gd name="connsiteX2" fmla="*/ 3305677 w 4455672"/>
              <a:gd name="connsiteY2" fmla="*/ 69272 h 6858000"/>
              <a:gd name="connsiteX3" fmla="*/ 4455672 w 4455672"/>
              <a:gd name="connsiteY3" fmla="*/ 3429001 h 6858000"/>
              <a:gd name="connsiteX4" fmla="*/ 3305677 w 4455672"/>
              <a:gd name="connsiteY4" fmla="*/ 6788731 h 6858000"/>
              <a:gd name="connsiteX5" fmla="*/ 3245638 w 4455672"/>
              <a:gd name="connsiteY5" fmla="*/ 6858000 h 6858000"/>
              <a:gd name="connsiteX6" fmla="*/ 0 w 4455672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55672" h="6858000">
                <a:moveTo>
                  <a:pt x="0" y="0"/>
                </a:moveTo>
                <a:lnTo>
                  <a:pt x="3245636" y="0"/>
                </a:lnTo>
                <a:lnTo>
                  <a:pt x="3305677" y="69272"/>
                </a:lnTo>
                <a:cubicBezTo>
                  <a:pt x="4016203" y="929101"/>
                  <a:pt x="4455672" y="2116945"/>
                  <a:pt x="4455672" y="3429001"/>
                </a:cubicBezTo>
                <a:cubicBezTo>
                  <a:pt x="4455672" y="4741057"/>
                  <a:pt x="4016203" y="5928901"/>
                  <a:pt x="3305677" y="6788731"/>
                </a:cubicBezTo>
                <a:lnTo>
                  <a:pt x="3245638" y="6858000"/>
                </a:lnTo>
                <a:lnTo>
                  <a:pt x="0" y="6858000"/>
                </a:lnTo>
                <a:close/>
              </a:path>
            </a:pathLst>
          </a:custGeom>
          <a:ln w="9525">
            <a:solidFill>
              <a:srgbClr val="EFEFEF"/>
            </a:solidFill>
          </a:ln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5" name="Freeform: Shape 14">
            <a:extLst>
              <a:ext uri="{FF2B5EF4-FFF2-40B4-BE49-F238E27FC236}">
                <a16:creationId xmlns:a16="http://schemas.microsoft.com/office/drawing/2014/main" id="{C29A2522-B27A-45C5-897B-79A1407D159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446528" cy="6858000"/>
          </a:xfrm>
          <a:custGeom>
            <a:avLst/>
            <a:gdLst>
              <a:gd name="connsiteX0" fmla="*/ 0 w 4446528"/>
              <a:gd name="connsiteY0" fmla="*/ 0 h 6858000"/>
              <a:gd name="connsiteX1" fmla="*/ 3236492 w 4446528"/>
              <a:gd name="connsiteY1" fmla="*/ 0 h 6858000"/>
              <a:gd name="connsiteX2" fmla="*/ 3296533 w 4446528"/>
              <a:gd name="connsiteY2" fmla="*/ 69272 h 6858000"/>
              <a:gd name="connsiteX3" fmla="*/ 4446528 w 4446528"/>
              <a:gd name="connsiteY3" fmla="*/ 3429001 h 6858000"/>
              <a:gd name="connsiteX4" fmla="*/ 3296533 w 4446528"/>
              <a:gd name="connsiteY4" fmla="*/ 6788731 h 6858000"/>
              <a:gd name="connsiteX5" fmla="*/ 3236494 w 4446528"/>
              <a:gd name="connsiteY5" fmla="*/ 6858000 h 6858000"/>
              <a:gd name="connsiteX6" fmla="*/ 0 w 4446528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46528" h="6858000">
                <a:moveTo>
                  <a:pt x="0" y="0"/>
                </a:moveTo>
                <a:lnTo>
                  <a:pt x="3236492" y="0"/>
                </a:lnTo>
                <a:lnTo>
                  <a:pt x="3296533" y="69272"/>
                </a:lnTo>
                <a:cubicBezTo>
                  <a:pt x="4007059" y="929101"/>
                  <a:pt x="4446528" y="2116945"/>
                  <a:pt x="4446528" y="3429001"/>
                </a:cubicBezTo>
                <a:cubicBezTo>
                  <a:pt x="4446528" y="4741057"/>
                  <a:pt x="4007059" y="5928901"/>
                  <a:pt x="3296533" y="6788731"/>
                </a:cubicBezTo>
                <a:lnTo>
                  <a:pt x="3236494" y="6858000"/>
                </a:lnTo>
                <a:lnTo>
                  <a:pt x="0" y="6858000"/>
                </a:lnTo>
                <a:close/>
              </a:path>
            </a:pathLst>
          </a:cu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5927B95-8426-4E31-8125-B1AA8A5D2E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1094" y="1161288"/>
            <a:ext cx="3438144" cy="1239012"/>
          </a:xfrm>
        </p:spPr>
        <p:txBody>
          <a:bodyPr anchor="ctr">
            <a:noAutofit/>
          </a:bodyPr>
          <a:lstStyle/>
          <a:p>
            <a:r>
              <a:rPr lang="en-US" b="1" dirty="0">
                <a:latin typeface="Aharoni" panose="02010803020104030203" pitchFamily="2" charset="-79"/>
                <a:cs typeface="Aharoni" panose="02010803020104030203" pitchFamily="2" charset="-79"/>
              </a:rPr>
              <a:t>Four Horsemen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98E79BE4-34FE-485A-98A5-92CE8F7C47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420961"/>
            <a:ext cx="128016" cy="6539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14181" y="2443480"/>
            <a:ext cx="3383280" cy="18288"/>
          </a:xfrm>
          <a:prstGeom prst="rect">
            <a:avLst/>
          </a:prstGeom>
          <a:solidFill>
            <a:srgbClr val="D5D5D5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EA3CB6BE-06DC-4685-A8C8-683A928337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2718054"/>
            <a:ext cx="4586068" cy="3207258"/>
          </a:xfrm>
        </p:spPr>
        <p:txBody>
          <a:bodyPr anchor="t">
            <a:normAutofit/>
          </a:bodyPr>
          <a:lstStyle/>
          <a:p>
            <a:r>
              <a:rPr lang="en-US" sz="4000" b="1" dirty="0"/>
              <a:t>Criticism</a:t>
            </a:r>
          </a:p>
          <a:p>
            <a:r>
              <a:rPr lang="en-US" sz="4000" b="1" dirty="0"/>
              <a:t>Contempt</a:t>
            </a:r>
          </a:p>
          <a:p>
            <a:r>
              <a:rPr lang="en-US" sz="4000" b="1" dirty="0"/>
              <a:t>Defensiveness</a:t>
            </a:r>
          </a:p>
          <a:p>
            <a:r>
              <a:rPr lang="en-US" sz="4000" b="1" dirty="0"/>
              <a:t>Stonewalling</a:t>
            </a:r>
          </a:p>
          <a:p>
            <a:pPr marL="0" indent="0">
              <a:buNone/>
            </a:pPr>
            <a:endParaRPr lang="en-US" sz="4000" b="1" dirty="0"/>
          </a:p>
          <a:p>
            <a:pPr>
              <a:buFont typeface="Wingdings" panose="05000000000000000000" pitchFamily="2" charset="2"/>
              <a:buChar char="Ø"/>
            </a:pPr>
            <a:endParaRPr lang="en-US" sz="4000" b="1" dirty="0"/>
          </a:p>
        </p:txBody>
      </p:sp>
    </p:spTree>
    <p:extLst>
      <p:ext uri="{BB962C8B-B14F-4D97-AF65-F5344CB8AC3E}">
        <p14:creationId xmlns:p14="http://schemas.microsoft.com/office/powerpoint/2010/main" val="336232896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6699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1" name="Rectangle 10">
            <a:extLst>
              <a:ext uri="{FF2B5EF4-FFF2-40B4-BE49-F238E27FC236}">
                <a16:creationId xmlns:a16="http://schemas.microsoft.com/office/drawing/2014/main" id="{50E4C519-FBE9-4ABE-A8F9-C2CBE32693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pic>
        <p:nvPicPr>
          <p:cNvPr id="4" name="Content Placeholder 3">
            <a:extLst>
              <a:ext uri="{FF2B5EF4-FFF2-40B4-BE49-F238E27FC236}">
                <a16:creationId xmlns:a16="http://schemas.microsoft.com/office/drawing/2014/main" id="{681FA124-55C3-422E-A0FA-F018600FE2D1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161"/>
          <a:stretch/>
        </p:blipFill>
        <p:spPr>
          <a:xfrm>
            <a:off x="3245637" y="-1"/>
            <a:ext cx="8946363" cy="6858000"/>
          </a:xfrm>
          <a:custGeom>
            <a:avLst/>
            <a:gdLst>
              <a:gd name="connsiteX0" fmla="*/ 0 w 8946363"/>
              <a:gd name="connsiteY0" fmla="*/ 0 h 6858000"/>
              <a:gd name="connsiteX1" fmla="*/ 8946363 w 8946363"/>
              <a:gd name="connsiteY1" fmla="*/ 0 h 6858000"/>
              <a:gd name="connsiteX2" fmla="*/ 8946363 w 8946363"/>
              <a:gd name="connsiteY2" fmla="*/ 6858000 h 6858000"/>
              <a:gd name="connsiteX3" fmla="*/ 1 w 8946363"/>
              <a:gd name="connsiteY3" fmla="*/ 6858000 h 6858000"/>
              <a:gd name="connsiteX4" fmla="*/ 60040 w 8946363"/>
              <a:gd name="connsiteY4" fmla="*/ 6788731 h 6858000"/>
              <a:gd name="connsiteX5" fmla="*/ 1210035 w 8946363"/>
              <a:gd name="connsiteY5" fmla="*/ 3429001 h 6858000"/>
              <a:gd name="connsiteX6" fmla="*/ 60040 w 8946363"/>
              <a:gd name="connsiteY6" fmla="*/ 69272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8946363" h="6858000">
                <a:moveTo>
                  <a:pt x="0" y="0"/>
                </a:moveTo>
                <a:lnTo>
                  <a:pt x="8946363" y="0"/>
                </a:lnTo>
                <a:lnTo>
                  <a:pt x="8946363" y="6858000"/>
                </a:lnTo>
                <a:lnTo>
                  <a:pt x="1" y="6858000"/>
                </a:lnTo>
                <a:lnTo>
                  <a:pt x="60040" y="6788731"/>
                </a:lnTo>
                <a:cubicBezTo>
                  <a:pt x="770566" y="5928901"/>
                  <a:pt x="1210035" y="4741057"/>
                  <a:pt x="1210035" y="3429001"/>
                </a:cubicBezTo>
                <a:cubicBezTo>
                  <a:pt x="1210035" y="2116945"/>
                  <a:pt x="770566" y="929101"/>
                  <a:pt x="60040" y="69272"/>
                </a:cubicBezTo>
                <a:close/>
              </a:path>
            </a:pathLst>
          </a:custGeom>
        </p:spPr>
      </p:pic>
      <p:sp useBgFill="1">
        <p:nvSpPr>
          <p:cNvPr id="13" name="Freeform: Shape 12">
            <a:extLst>
              <a:ext uri="{FF2B5EF4-FFF2-40B4-BE49-F238E27FC236}">
                <a16:creationId xmlns:a16="http://schemas.microsoft.com/office/drawing/2014/main" id="{80EC29FB-299E-49F3-8C7B-01199632A30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1"/>
            <a:ext cx="4455672" cy="6858000"/>
          </a:xfrm>
          <a:custGeom>
            <a:avLst/>
            <a:gdLst>
              <a:gd name="connsiteX0" fmla="*/ 0 w 4455672"/>
              <a:gd name="connsiteY0" fmla="*/ 0 h 6858000"/>
              <a:gd name="connsiteX1" fmla="*/ 3245636 w 4455672"/>
              <a:gd name="connsiteY1" fmla="*/ 0 h 6858000"/>
              <a:gd name="connsiteX2" fmla="*/ 3305677 w 4455672"/>
              <a:gd name="connsiteY2" fmla="*/ 69272 h 6858000"/>
              <a:gd name="connsiteX3" fmla="*/ 4455672 w 4455672"/>
              <a:gd name="connsiteY3" fmla="*/ 3429001 h 6858000"/>
              <a:gd name="connsiteX4" fmla="*/ 3305677 w 4455672"/>
              <a:gd name="connsiteY4" fmla="*/ 6788731 h 6858000"/>
              <a:gd name="connsiteX5" fmla="*/ 3245638 w 4455672"/>
              <a:gd name="connsiteY5" fmla="*/ 6858000 h 6858000"/>
              <a:gd name="connsiteX6" fmla="*/ 0 w 4455672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55672" h="6858000">
                <a:moveTo>
                  <a:pt x="0" y="0"/>
                </a:moveTo>
                <a:lnTo>
                  <a:pt x="3245636" y="0"/>
                </a:lnTo>
                <a:lnTo>
                  <a:pt x="3305677" y="69272"/>
                </a:lnTo>
                <a:cubicBezTo>
                  <a:pt x="4016203" y="929101"/>
                  <a:pt x="4455672" y="2116945"/>
                  <a:pt x="4455672" y="3429001"/>
                </a:cubicBezTo>
                <a:cubicBezTo>
                  <a:pt x="4455672" y="4741057"/>
                  <a:pt x="4016203" y="5928901"/>
                  <a:pt x="3305677" y="6788731"/>
                </a:cubicBezTo>
                <a:lnTo>
                  <a:pt x="3245638" y="6858000"/>
                </a:lnTo>
                <a:lnTo>
                  <a:pt x="0" y="6858000"/>
                </a:lnTo>
                <a:close/>
              </a:path>
            </a:pathLst>
          </a:custGeom>
          <a:ln w="9525">
            <a:solidFill>
              <a:srgbClr val="EFEFEF"/>
            </a:solidFill>
          </a:ln>
          <a:effectLst>
            <a:outerShdw blurRad="50800" dist="38100" algn="l" rotWithShape="0">
              <a:schemeClr val="bg1">
                <a:lumMod val="85000"/>
                <a:alpha val="30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 useBgFill="1">
        <p:nvSpPr>
          <p:cNvPr id="15" name="Freeform: Shape 14">
            <a:extLst>
              <a:ext uri="{FF2B5EF4-FFF2-40B4-BE49-F238E27FC236}">
                <a16:creationId xmlns:a16="http://schemas.microsoft.com/office/drawing/2014/main" id="{C29A2522-B27A-45C5-897B-79A1407D159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4446528" cy="6858000"/>
          </a:xfrm>
          <a:custGeom>
            <a:avLst/>
            <a:gdLst>
              <a:gd name="connsiteX0" fmla="*/ 0 w 4446528"/>
              <a:gd name="connsiteY0" fmla="*/ 0 h 6858000"/>
              <a:gd name="connsiteX1" fmla="*/ 3236492 w 4446528"/>
              <a:gd name="connsiteY1" fmla="*/ 0 h 6858000"/>
              <a:gd name="connsiteX2" fmla="*/ 3296533 w 4446528"/>
              <a:gd name="connsiteY2" fmla="*/ 69272 h 6858000"/>
              <a:gd name="connsiteX3" fmla="*/ 4446528 w 4446528"/>
              <a:gd name="connsiteY3" fmla="*/ 3429001 h 6858000"/>
              <a:gd name="connsiteX4" fmla="*/ 3296533 w 4446528"/>
              <a:gd name="connsiteY4" fmla="*/ 6788731 h 6858000"/>
              <a:gd name="connsiteX5" fmla="*/ 3236494 w 4446528"/>
              <a:gd name="connsiteY5" fmla="*/ 6858000 h 6858000"/>
              <a:gd name="connsiteX6" fmla="*/ 0 w 4446528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446528" h="6858000">
                <a:moveTo>
                  <a:pt x="0" y="0"/>
                </a:moveTo>
                <a:lnTo>
                  <a:pt x="3236492" y="0"/>
                </a:lnTo>
                <a:lnTo>
                  <a:pt x="3296533" y="69272"/>
                </a:lnTo>
                <a:cubicBezTo>
                  <a:pt x="4007059" y="929101"/>
                  <a:pt x="4446528" y="2116945"/>
                  <a:pt x="4446528" y="3429001"/>
                </a:cubicBezTo>
                <a:cubicBezTo>
                  <a:pt x="4446528" y="4741057"/>
                  <a:pt x="4007059" y="5928901"/>
                  <a:pt x="3296533" y="6788731"/>
                </a:cubicBezTo>
                <a:lnTo>
                  <a:pt x="3236494" y="6858000"/>
                </a:lnTo>
                <a:lnTo>
                  <a:pt x="0" y="6858000"/>
                </a:lnTo>
                <a:close/>
              </a:path>
            </a:pathLst>
          </a:custGeom>
          <a:ln w="952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5927B95-8426-4E31-8125-B1AA8A5D2E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37040" y="801455"/>
            <a:ext cx="4285722" cy="1239012"/>
          </a:xfrm>
        </p:spPr>
        <p:txBody>
          <a:bodyPr anchor="ctr">
            <a:noAutofit/>
          </a:bodyPr>
          <a:lstStyle/>
          <a:p>
            <a:r>
              <a:rPr lang="en-US" sz="4000" b="1" dirty="0">
                <a:latin typeface="Aharoni" panose="02010803020104030203" pitchFamily="2" charset="-79"/>
                <a:cs typeface="Aharoni" panose="02010803020104030203" pitchFamily="2" charset="-79"/>
              </a:rPr>
              <a:t>Satir’s Communication Styles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98E79BE4-34FE-485A-98A5-92CE8F7C474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1420961"/>
            <a:ext cx="128016" cy="6539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7A5F0580-5EE9-419F-96EE-B6529EF6E7D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14181" y="2443480"/>
            <a:ext cx="3383280" cy="18288"/>
          </a:xfrm>
          <a:prstGeom prst="rect">
            <a:avLst/>
          </a:prstGeom>
          <a:solidFill>
            <a:srgbClr val="D5D5D5"/>
          </a:solidFill>
          <a:ln w="3175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8" name="Content Placeholder 7">
            <a:extLst>
              <a:ext uri="{FF2B5EF4-FFF2-40B4-BE49-F238E27FC236}">
                <a16:creationId xmlns:a16="http://schemas.microsoft.com/office/drawing/2014/main" id="{EA3CB6BE-06DC-4685-A8C8-683A928337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2718054"/>
            <a:ext cx="4586068" cy="3207258"/>
          </a:xfrm>
        </p:spPr>
        <p:txBody>
          <a:bodyPr anchor="t">
            <a:normAutofit lnSpcReduction="10000"/>
          </a:bodyPr>
          <a:lstStyle/>
          <a:p>
            <a:r>
              <a:rPr lang="en-US" sz="4000" b="1" dirty="0"/>
              <a:t>Placating</a:t>
            </a:r>
          </a:p>
          <a:p>
            <a:r>
              <a:rPr lang="en-US" sz="4000" b="1" dirty="0"/>
              <a:t>Computing</a:t>
            </a:r>
          </a:p>
          <a:p>
            <a:r>
              <a:rPr lang="en-US" sz="4000" b="1" dirty="0"/>
              <a:t>Distracting</a:t>
            </a:r>
          </a:p>
          <a:p>
            <a:r>
              <a:rPr lang="en-US" sz="4000" b="1" dirty="0"/>
              <a:t>Blaming</a:t>
            </a:r>
          </a:p>
          <a:p>
            <a:r>
              <a:rPr lang="en-US" sz="4000" b="1" dirty="0"/>
              <a:t>Leveling</a:t>
            </a:r>
          </a:p>
          <a:p>
            <a:pPr>
              <a:buFont typeface="Wingdings" panose="05000000000000000000" pitchFamily="2" charset="2"/>
              <a:buChar char="Ø"/>
            </a:pPr>
            <a:endParaRPr lang="en-US" sz="4000" b="1" dirty="0"/>
          </a:p>
        </p:txBody>
      </p:sp>
    </p:spTree>
    <p:extLst>
      <p:ext uri="{BB962C8B-B14F-4D97-AF65-F5344CB8AC3E}">
        <p14:creationId xmlns:p14="http://schemas.microsoft.com/office/powerpoint/2010/main" val="19136700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</TotalTime>
  <Words>112</Words>
  <Application>Microsoft Office PowerPoint</Application>
  <PresentationFormat>Widescreen</PresentationFormat>
  <Paragraphs>51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7" baseType="lpstr">
      <vt:lpstr>Aharoni</vt:lpstr>
      <vt:lpstr>Arial</vt:lpstr>
      <vt:lpstr>Blackadder ITC</vt:lpstr>
      <vt:lpstr>Calibri</vt:lpstr>
      <vt:lpstr>Calibri Light</vt:lpstr>
      <vt:lpstr>Wingdings</vt:lpstr>
      <vt:lpstr>Office Theme</vt:lpstr>
      <vt:lpstr>Module 8: Romantic Relationships &amp; Love</vt:lpstr>
      <vt:lpstr>Biology of Romantic Love</vt:lpstr>
      <vt:lpstr>Four Temperament Dimensions</vt:lpstr>
      <vt:lpstr>Neural Correlates</vt:lpstr>
      <vt:lpstr>Five Love Languages</vt:lpstr>
      <vt:lpstr>Are there Warning Signs for a Breakup?</vt:lpstr>
      <vt:lpstr>Signs of a Breakup</vt:lpstr>
      <vt:lpstr>Four Horsemen</vt:lpstr>
      <vt:lpstr>Satir’s Communication Styles</vt:lpstr>
      <vt:lpstr>Domestic Abuse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Module 8: Romantic Relationships &amp; Love</dc:title>
  <dc:creator>Deborah Lee</dc:creator>
  <cp:lastModifiedBy>Deborah Lee</cp:lastModifiedBy>
  <cp:revision>3</cp:revision>
  <dcterms:created xsi:type="dcterms:W3CDTF">2019-12-17T19:03:31Z</dcterms:created>
  <dcterms:modified xsi:type="dcterms:W3CDTF">2019-12-17T19:28:00Z</dcterms:modified>
</cp:coreProperties>
</file>