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7E23A-33A9-4A78-9093-C147C5AC04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B61F52-FDBF-47A2-9677-ADD6C34B11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F9ABD-9B98-4004-BF59-5BB370BF4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EB9D-FBFC-4EAA-BE93-56AADFD32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09E5E-8CCA-43FB-8CEB-49BD43FEB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4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10D57-2761-4962-87F1-08481664A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2B91A2-544F-4E43-9495-2139EADF9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684FB-508C-4625-9CFB-DF0FB5B20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12B5C-01D5-4177-8DE1-20A3342A8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13D05-BB4C-4FEC-9439-03B7B85BA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06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26EBEB-14B2-4F20-AE69-E855059609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C4FFC7-DD3E-4ECC-8C7C-E4609EB9D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CB8F4-5B61-46E5-997E-88740D991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B2725-CDAD-47DD-BE26-C45454D7A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E7DD2-E0E2-48A9-9437-1C47D59CA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4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70844-41D9-48E0-91FB-A66FF8BDB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FB621-86AE-45BB-A87C-0076FC152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2C574-E8CF-41AA-B6CF-D4692DC9A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EA9DE-3DB8-400E-8792-7BD6A9C84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605B9-2AEE-47AD-A001-CDCF6B1DB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59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15374-A22D-485B-B9A3-A8AD701C9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66BC5B-87C6-410A-B65C-456363068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E3D6F-AAE4-495C-954A-0445F2469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C0DE6-2E04-4E2C-B782-24B08B48C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C96C8-C91B-44D8-BCC0-88727F05E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2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3BED7-D00B-447D-BF88-D0D01E4F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F5E77-9CC7-442D-8228-9AC863E7C1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7EE4E1-DD6F-47D4-BC3B-B3D142EE5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C6AFD5-E7F3-40ED-B014-01E550FFC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EE5770-9933-4D92-BE2E-1E6988065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47CAC-90E3-4804-9BBF-1FEDA5D8B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73647-DB6D-4F4B-9E3C-0ECB1C11C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833152-B71E-42DF-9719-7047B062E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81CAA1-244C-4BB9-B05C-B8BF607BA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D2661A-A992-470E-ABA3-C67F653407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E3E537-6F0E-41DB-9AD3-F1FBE8656D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5AAB75-DFFF-4D2C-93A8-37B56D039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1EFFC6-375D-4C75-AD85-5B30FD659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45D5F-6DA4-4D3D-997D-4E84EA71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0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E8778-9C0A-48BA-AEE3-3296D34C6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589031-3A5A-4E73-B761-5018F649A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8E253A-2EB5-40BE-A154-CF6E3913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3363C6-010D-4846-9F94-4BC95267E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97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C9E5F0-1772-4E62-9609-02B13D5EB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2445C9-7565-4B0D-830F-5F4EFCB66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8BEF2D-C464-4DC7-895F-7C0EFA066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05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41258-6782-49A3-8578-4DDCF9E7E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C1AB1-92CD-4BC2-87D9-DAACAABB7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E02A1-D29B-4013-9D4A-CA12D84EF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7E5D4-8BF7-46A7-B7FB-54049A812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6247E-9221-46C1-BAD0-302C116EA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AC946D-2D70-47F1-B764-EC53941FD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7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33660-989F-4B55-A0E7-486EB31FB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6B78F9-C1A3-4C9B-8566-70F1D9B47E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D27CF5-6EE9-4767-93D8-4EAAEDFBC6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31CE6A-E329-45A6-A2B8-C60D4E28A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A415D5-3232-4814-A906-C946A5F1D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47FA7A-DBB7-4A63-B011-61C3B7E3A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5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F15E0F-83A4-4625-8C3D-F58B71B5B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63F0F-EB42-495B-96CB-65E3C43DD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80862-140C-4BC3-8DC1-BE7EB37B71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72B37-8B28-4C08-AE36-FFE68CD3ED48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F6229-838D-433B-9E03-0FE0DB2F1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35573-DFBB-478A-9C73-B7981EF702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70BF-F5AF-4F27-9CC6-36E087E47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5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BD4BA0-5E13-4403-B4A7-40DF3A0185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22F0806-F5D8-4CCD-A924-6CC3D7BB26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48C9CA8-31F2-4E7F-B5F8-52BB1996D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C590ED89-E9C6-402B-8700-DCDA669522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1A6861F9-7385-40F8-BA83-B8DFF7F33E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41F8744-72EA-46E8-ABFE-852031D4A8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9F0E0968-3DB0-43C4-8318-A6D9119D4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3CE9E31-D43C-454C-BFBE-C030D98E2A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3927A156-CD49-44E3-BA78-CE0AA02505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2B83C26B-3353-4E6D-86D4-9461A7A86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2FB70090-1FB7-4335-9B1E-1E7EC6A2F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B862257F-455F-4E18-A480-B22E8EFE14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3C9DF0C4-8430-481B-B3E7-B8F79BC0F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91D50B8E-D94F-4944-9FD2-08DD35E29B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9B0A066C-DC3D-4E53-AC63-00DF45416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D2D040EF-76C0-496D-8C72-9DB143C3AD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15FC8221-21EA-4D83-809B-108B7E0C5B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5A181F7D-35FA-49F3-8BCB-5D7250BA4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188DFD0A-AECC-43FC-B06B-D2A8A2EB9F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1769DE60-D3FA-40D0-96A4-6BEAD0C38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18E5EA87-065F-44FB-B99A-484483E31A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83A18E7-36DD-4D78-89B5-9F1A6DE706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82" r="-1" b="30078"/>
          <a:stretch/>
        </p:blipFill>
        <p:spPr>
          <a:xfrm>
            <a:off x="20" y="10"/>
            <a:ext cx="12188932" cy="5696067"/>
          </a:xfrm>
          <a:custGeom>
            <a:avLst/>
            <a:gdLst>
              <a:gd name="connsiteX0" fmla="*/ 0 w 12188952"/>
              <a:gd name="connsiteY0" fmla="*/ 0 h 5696077"/>
              <a:gd name="connsiteX1" fmla="*/ 12188952 w 12188952"/>
              <a:gd name="connsiteY1" fmla="*/ 0 h 5696077"/>
              <a:gd name="connsiteX2" fmla="*/ 12188952 w 12188952"/>
              <a:gd name="connsiteY2" fmla="*/ 4710335 h 5696077"/>
              <a:gd name="connsiteX3" fmla="*/ 12113803 w 12188952"/>
              <a:gd name="connsiteY3" fmla="*/ 4718295 h 5696077"/>
              <a:gd name="connsiteX4" fmla="*/ 6753597 w 12188952"/>
              <a:gd name="connsiteY4" fmla="*/ 5041852 h 5696077"/>
              <a:gd name="connsiteX5" fmla="*/ 400746 w 12188952"/>
              <a:gd name="connsiteY5" fmla="*/ 4870509 h 5696077"/>
              <a:gd name="connsiteX6" fmla="*/ 3700 w 12188952"/>
              <a:gd name="connsiteY6" fmla="*/ 4833875 h 5696077"/>
              <a:gd name="connsiteX7" fmla="*/ 3700 w 12188952"/>
              <a:gd name="connsiteY7" fmla="*/ 5696077 h 5696077"/>
              <a:gd name="connsiteX8" fmla="*/ 0 w 12188952"/>
              <a:gd name="connsiteY8" fmla="*/ 5696077 h 569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5696077">
                <a:moveTo>
                  <a:pt x="0" y="0"/>
                </a:moveTo>
                <a:lnTo>
                  <a:pt x="12188952" y="0"/>
                </a:lnTo>
                <a:lnTo>
                  <a:pt x="12188952" y="4710335"/>
                </a:lnTo>
                <a:lnTo>
                  <a:pt x="12113803" y="4718295"/>
                </a:lnTo>
                <a:cubicBezTo>
                  <a:pt x="10139508" y="4916244"/>
                  <a:pt x="8237152" y="5009247"/>
                  <a:pt x="6753597" y="5041852"/>
                </a:cubicBezTo>
                <a:cubicBezTo>
                  <a:pt x="4940362" y="5081701"/>
                  <a:pt x="2657278" y="5062371"/>
                  <a:pt x="400746" y="4870509"/>
                </a:cubicBezTo>
                <a:lnTo>
                  <a:pt x="3700" y="4833875"/>
                </a:lnTo>
                <a:lnTo>
                  <a:pt x="3700" y="5696077"/>
                </a:lnTo>
                <a:lnTo>
                  <a:pt x="0" y="569607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C5E731-5084-4B02-8CC5-8AD131E6B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0744" y="5202936"/>
            <a:ext cx="9436608" cy="786384"/>
          </a:xfrm>
        </p:spPr>
        <p:txBody>
          <a:bodyPr anchor="ctr">
            <a:normAutofit/>
          </a:bodyPr>
          <a:lstStyle/>
          <a:p>
            <a:r>
              <a:rPr lang="en-US" sz="4000" b="1">
                <a:solidFill>
                  <a:schemeClr val="bg1"/>
                </a:solidFill>
                <a:latin typeface="Arial Black" panose="020B0A04020102020204" pitchFamily="34" charset="0"/>
              </a:rPr>
              <a:t>Module 9: Sexuality</a:t>
            </a:r>
            <a:endParaRPr lang="en-US" sz="4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366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ABD18-6BFC-41D6-92BC-10A70C9F5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What Americans Believe About Sex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439FFF5-C549-48CD-86E8-E1D33DE5A5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08650" y="2906559"/>
            <a:ext cx="5683350" cy="39514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423E7CD-A3AC-4A23-A24D-949EB56B768D}"/>
              </a:ext>
            </a:extLst>
          </p:cNvPr>
          <p:cNvSpPr/>
          <p:nvPr/>
        </p:nvSpPr>
        <p:spPr>
          <a:xfrm>
            <a:off x="412650" y="1975458"/>
            <a:ext cx="6096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Purpose of Sex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Sexual Ethics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Sexual Revolution(1960’s),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Generational Differences</a:t>
            </a:r>
          </a:p>
        </p:txBody>
      </p:sp>
    </p:spTree>
    <p:extLst>
      <p:ext uri="{BB962C8B-B14F-4D97-AF65-F5344CB8AC3E}">
        <p14:creationId xmlns:p14="http://schemas.microsoft.com/office/powerpoint/2010/main" val="2684823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ABD18-6BFC-41D6-92BC-10A70C9F5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The Study of Human Sexuality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439FFF5-C549-48CD-86E8-E1D33DE5A5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08650" y="2906559"/>
            <a:ext cx="5683350" cy="39514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423E7CD-A3AC-4A23-A24D-949EB56B768D}"/>
              </a:ext>
            </a:extLst>
          </p:cNvPr>
          <p:cNvSpPr/>
          <p:nvPr/>
        </p:nvSpPr>
        <p:spPr>
          <a:xfrm>
            <a:off x="0" y="1497156"/>
            <a:ext cx="650865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Alfred Kinsey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000" b="1" dirty="0">
                <a:solidFill>
                  <a:prstClr val="black"/>
                </a:solidFill>
                <a:latin typeface="Calibri" panose="020F0502020204030204"/>
              </a:rPr>
              <a:t>Kinsey Institute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Kinsey’s Pub</a:t>
            </a:r>
            <a:r>
              <a:rPr lang="en-US" sz="4000" b="1" dirty="0" err="1">
                <a:solidFill>
                  <a:prstClr val="black"/>
                </a:solidFill>
                <a:latin typeface="Calibri" panose="020F0502020204030204"/>
              </a:rPr>
              <a:t>lications</a:t>
            </a:r>
            <a:r>
              <a:rPr lang="en-US" sz="4000" b="1" dirty="0">
                <a:solidFill>
                  <a:prstClr val="black"/>
                </a:solidFill>
                <a:latin typeface="Calibri" panose="020F0502020204030204"/>
              </a:rPr>
              <a:t>: </a:t>
            </a:r>
            <a:r>
              <a:rPr lang="en-US" sz="4000" b="1" i="1" dirty="0">
                <a:solidFill>
                  <a:prstClr val="black"/>
                </a:solidFill>
                <a:latin typeface="Calibri" panose="020F0502020204030204"/>
              </a:rPr>
              <a:t>Sexual Behavior in the Human Male &amp; Sexual Behavior in the Human Female </a:t>
            </a: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000" b="1" dirty="0">
                <a:solidFill>
                  <a:prstClr val="black"/>
                </a:solidFill>
                <a:latin typeface="Calibri" panose="020F0502020204030204"/>
              </a:rPr>
              <a:t>Masters &amp; Johnson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4000" b="1" dirty="0">
              <a:solidFill>
                <a:prstClr val="black"/>
              </a:solidFill>
              <a:latin typeface="Calibri" panose="020F0502020204030204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5011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ABD18-6BFC-41D6-92BC-10A70C9F5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Sexual Dysfunction in Men &amp; Women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439FFF5-C549-48CD-86E8-E1D33DE5A5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08650" y="2906559"/>
            <a:ext cx="5683350" cy="39514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423E7CD-A3AC-4A23-A24D-949EB56B768D}"/>
              </a:ext>
            </a:extLst>
          </p:cNvPr>
          <p:cNvSpPr/>
          <p:nvPr/>
        </p:nvSpPr>
        <p:spPr>
          <a:xfrm>
            <a:off x="412650" y="1975458"/>
            <a:ext cx="6096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Gender Biased Issue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000" b="1" dirty="0">
                <a:solidFill>
                  <a:prstClr val="black"/>
                </a:solidFill>
                <a:latin typeface="Calibri" panose="020F0502020204030204"/>
              </a:rPr>
              <a:t>FSD(female sexual </a:t>
            </a:r>
            <a:r>
              <a:rPr lang="en-US" sz="4000" b="1" dirty="0" err="1">
                <a:solidFill>
                  <a:prstClr val="black"/>
                </a:solidFill>
                <a:latin typeface="Calibri" panose="020F0502020204030204"/>
              </a:rPr>
              <a:t>dysfuncion</a:t>
            </a:r>
            <a:r>
              <a:rPr lang="en-US" sz="4000" b="1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</a:t>
            </a:r>
            <a:r>
              <a:rPr lang="en-US" sz="4000" b="1" dirty="0">
                <a:solidFill>
                  <a:prstClr val="black"/>
                </a:solidFill>
                <a:latin typeface="Calibri" panose="020F0502020204030204"/>
              </a:rPr>
              <a:t> (erectile dysfunction)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prstClr val="black"/>
                </a:solidFill>
              </a:rPr>
              <a:t>ISSWSH (International Society for the Study of Women’s Sexual Health)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0466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ABD18-6BFC-41D6-92BC-10A70C9F5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Sex Education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439FFF5-C549-48CD-86E8-E1D33DE5A5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08650" y="2906559"/>
            <a:ext cx="5683350" cy="39514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423E7CD-A3AC-4A23-A24D-949EB56B768D}"/>
              </a:ext>
            </a:extLst>
          </p:cNvPr>
          <p:cNvSpPr/>
          <p:nvPr/>
        </p:nvSpPr>
        <p:spPr>
          <a:xfrm>
            <a:off x="412650" y="1975458"/>
            <a:ext cx="6096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prstClr val="black"/>
                </a:solidFill>
              </a:rPr>
              <a:t>Risk-reducing Behaviors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prstClr val="black"/>
                </a:solidFill>
              </a:rPr>
              <a:t>Abstinence Only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prstClr val="black"/>
                </a:solidFill>
              </a:rPr>
              <a:t>Sexually Transmitted Infections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prstClr val="black"/>
                </a:solidFill>
              </a:rPr>
              <a:t>Assertiveness Skills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prstClr val="black"/>
                </a:solidFill>
              </a:rPr>
              <a:t>Human Rights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prstClr val="black"/>
                </a:solidFill>
              </a:rPr>
              <a:t>Harmful Practices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699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ABD18-6BFC-41D6-92BC-10A70C9F5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>
                <a:latin typeface="Aharoni" panose="02010803020104030203" pitchFamily="2" charset="-79"/>
                <a:cs typeface="Aharoni" panose="02010803020104030203" pitchFamily="2" charset="-79"/>
              </a:rPr>
              <a:t>Sexual Orientation and Homosexuality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439FFF5-C549-48CD-86E8-E1D33DE5A5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08650" y="2906559"/>
            <a:ext cx="5683350" cy="39514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423E7CD-A3AC-4A23-A24D-949EB56B768D}"/>
              </a:ext>
            </a:extLst>
          </p:cNvPr>
          <p:cNvSpPr/>
          <p:nvPr/>
        </p:nvSpPr>
        <p:spPr>
          <a:xfrm>
            <a:off x="0" y="1841242"/>
            <a:ext cx="65086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Coming Out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000" b="1">
                <a:solidFill>
                  <a:prstClr val="black"/>
                </a:solidFill>
                <a:latin typeface="Calibri" panose="020F0502020204030204"/>
              </a:rPr>
              <a:t>Stigma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000" b="1">
                <a:solidFill>
                  <a:prstClr val="black"/>
                </a:solidFill>
                <a:latin typeface="Calibri" panose="020F0502020204030204"/>
              </a:rPr>
              <a:t>Parenting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Psychological Impact</a:t>
            </a:r>
            <a:r>
              <a:rPr lang="en-US" sz="4000" b="1">
                <a:solidFill>
                  <a:prstClr val="black"/>
                </a:solidFill>
                <a:latin typeface="Calibri" panose="020F0502020204030204"/>
              </a:rPr>
              <a:t> of Prejudice and Discrimination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Stability and Commitment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000" b="1">
                <a:solidFill>
                  <a:prstClr val="black"/>
                </a:solidFill>
                <a:latin typeface="Calibri" panose="020F0502020204030204"/>
              </a:rPr>
              <a:t>Conversion Therapy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092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115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Aharoni</vt:lpstr>
      <vt:lpstr>Arial</vt:lpstr>
      <vt:lpstr>Arial Black</vt:lpstr>
      <vt:lpstr>Calibri</vt:lpstr>
      <vt:lpstr>Calibri Light</vt:lpstr>
      <vt:lpstr>Office Theme</vt:lpstr>
      <vt:lpstr>Module 9: Sexuality</vt:lpstr>
      <vt:lpstr>What Americans Believe About Sex</vt:lpstr>
      <vt:lpstr>The Study of Human Sexuality</vt:lpstr>
      <vt:lpstr>Sexual Dysfunction in Men &amp; Women</vt:lpstr>
      <vt:lpstr>Sex Education</vt:lpstr>
      <vt:lpstr>Sexual Orientation and Homosexuality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9: Sexuality</dc:title>
  <dc:creator>Deborah Lee</dc:creator>
  <cp:lastModifiedBy>Deborah Lee</cp:lastModifiedBy>
  <cp:revision>5</cp:revision>
  <dcterms:created xsi:type="dcterms:W3CDTF">2019-12-10T18:24:42Z</dcterms:created>
  <dcterms:modified xsi:type="dcterms:W3CDTF">2019-12-10T18:49:58Z</dcterms:modified>
</cp:coreProperties>
</file>