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473BB5-4FA2-4EB8-9AC8-A0B6B6E663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497748-C9CB-4DA8-86B8-E0A00DA28A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0C371-DB51-4FEE-BFF6-E96D727C02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0F68D-24D7-4F67-94C9-D11507104E89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013518-3622-459A-8636-43DB023C0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A62CA0-2513-442E-9BD2-0AFD4DC44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1D5D5-6491-4F2B-B53C-8F486BE33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00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4048D0-96E1-4B9A-99D7-C9CA2F13D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A5BC6C-DCC5-4F63-B336-ECE8EDB1DF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2C3AC1-FE0B-447F-A85A-06B9D5AF3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0F68D-24D7-4F67-94C9-D11507104E89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BCBC7C-274D-4737-93AC-9C8EBA7835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3A0BE0-D8C9-4AC6-AAD7-ED671AA3B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1D5D5-6491-4F2B-B53C-8F486BE33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479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EAD6986-7006-4C49-B4E8-D36365B6FB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332BB8-47FD-4EBA-9CBF-D055B72F18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D0455D-FC0C-4F0B-928A-A1484DD08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0F68D-24D7-4F67-94C9-D11507104E89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956B73-D9CC-485C-B802-0774E53DF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3B8956-59AC-47D3-A7B6-78AF291E1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1D5D5-6491-4F2B-B53C-8F486BE33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874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F701BF-1D33-4561-B958-7EA2267EB3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565E9B-E660-4676-9A6F-FFAF43CD97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D1552C-91AE-4A4B-88EC-7008206C4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0F68D-24D7-4F67-94C9-D11507104E89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C6AA4E-6D63-48C2-8E43-B5D286E2F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D41484-289A-47F4-8B0F-91B64D7D9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1D5D5-6491-4F2B-B53C-8F486BE33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061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18805A-0910-47EB-9442-0D50F2AADD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CEED0C-016A-415F-BF4C-75AAEAEFD1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4145FF-8092-41D3-95B6-65DF9AA5D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0F68D-24D7-4F67-94C9-D11507104E89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0C87CF-D66B-447A-BA8B-ECFF5F071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43498E-8961-403C-90B8-A276AD649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1D5D5-6491-4F2B-B53C-8F486BE33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29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48A3F7-3C0E-4A19-817C-2368311D5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0EC535-D1CE-4CC6-92F4-160FCB25F3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473F51-3870-4176-B35C-B90EADBBF6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5CC7F8-DE27-499F-A70A-35EAA2511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0F68D-24D7-4F67-94C9-D11507104E89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2288AF-CF2E-4638-AD45-00FDF161B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720DC6-FE2C-4F2D-A5ED-8C8781431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1D5D5-6491-4F2B-B53C-8F486BE33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789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715333-99D9-455C-AC28-8C21CF8519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385A4C-B832-462D-91DB-77DD6358F3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545A0B-95EE-4476-A097-52A5864015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82A9698-536B-4013-BE85-097420B9FC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7EAB969-1DEF-4E5F-95D1-3D7D1B7C9A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55F3464-B5F5-4CC5-9223-7F366C6E0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0F68D-24D7-4F67-94C9-D11507104E89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06ED1FC-1CD5-4C0D-AF9D-5C759B19D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B03CAF3-6BD1-43AB-B8F4-AC9A86A51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1D5D5-6491-4F2B-B53C-8F486BE33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208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A2AFB-68BB-4DB3-A448-6E52DE3B2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B08A36-9A6C-436C-853A-3EBEF33031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0F68D-24D7-4F67-94C9-D11507104E89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2286A3-2751-49C6-A165-10A4AAFB90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2BD4B7-9AA2-429B-994F-6BCCE33F5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1D5D5-6491-4F2B-B53C-8F486BE33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120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104A94B-733E-4429-ADC1-D48CD88012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0F68D-24D7-4F67-94C9-D11507104E89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DF2D26F-D997-4F0A-88E0-03E3E2B98E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E37C57-B6B6-41BA-B3A4-9AC066AA8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1D5D5-6491-4F2B-B53C-8F486BE33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33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D91F58-D709-4C94-9A91-57096393E8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FB4AA6-7905-48E7-A60F-BD88D9F161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DCC077-4D9A-4A9C-B4DE-312D1D7C82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8F914E-7CDD-48F1-B880-2D557061C4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0F68D-24D7-4F67-94C9-D11507104E89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C7F277-9DBB-44E9-8583-B45125CBF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C0221E-D391-4042-8801-DFA8937525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1D5D5-6491-4F2B-B53C-8F486BE33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10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A386D-9376-4B6A-961E-660BF332D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50B2D93-EE28-45E0-97A1-1FF6FB08DC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CC33F6-76B6-46E6-A9FA-225A7C707F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18F56C-7676-420B-9B10-33BDF42EB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0F68D-24D7-4F67-94C9-D11507104E89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7C742C-A846-4C2A-A920-3DD9A73D1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CCBAA4-F076-4370-9E08-DD558D46D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1D5D5-6491-4F2B-B53C-8F486BE33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244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A4027F-F1CB-4384-953F-60DD2A978E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94AF2B-5842-4740-9556-FA4CDA2B41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3172BD-CE81-4DBC-AE77-82A0010A17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F0F68D-24D7-4F67-94C9-D11507104E89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36C844-C28C-407F-B0FF-6370DDA864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DD7349-DE25-4545-BAA6-4F272689FB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A1D5D5-6491-4F2B-B53C-8F486BE33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723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9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78068" y="343486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B7418A9-CEBD-46DC-AABE-1FF0AD10C5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6073" y="466578"/>
            <a:ext cx="11139854" cy="930447"/>
          </a:xfrm>
        </p:spPr>
        <p:txBody>
          <a:bodyPr>
            <a:normAutofit/>
          </a:bodyPr>
          <a:lstStyle/>
          <a:p>
            <a:r>
              <a:rPr lang="en-US" sz="5400" b="1">
                <a:solidFill>
                  <a:srgbClr val="FFFFFF"/>
                </a:solidFill>
              </a:rPr>
              <a:t>Module 11: Work &amp; Choosing a Career</a:t>
            </a:r>
          </a:p>
        </p:txBody>
      </p:sp>
      <p:cxnSp>
        <p:nvCxnSpPr>
          <p:cNvPr id="17" name="Straight Connector 11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09800" y="1448631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ABB44179-47A3-4B06-A1F5-DD773130F9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472" y="2509911"/>
            <a:ext cx="11027957" cy="399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344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2A5316D-ED2F-4F89-B4B4-8D9240B1A3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4BFDA4-0147-4505-B0BD-22FC41FEB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510" y="1487272"/>
            <a:ext cx="2743200" cy="2743200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2200" b="1">
                <a:solidFill>
                  <a:srgbClr val="FFFFFF"/>
                </a:solidFill>
              </a:rPr>
              <a:t>Super’s Life &amp; Career Developmental Stages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8DBB8E9-355A-4AF0-B510-FFA8CE6D06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597" y="471545"/>
            <a:ext cx="7188199" cy="2605723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BFBBF6C-4B19-4293-B2CD-B5FA1A7D2E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8598" y="3780733"/>
            <a:ext cx="7188199" cy="2605722"/>
          </a:xfrm>
        </p:spPr>
        <p:txBody>
          <a:bodyPr>
            <a:noAutofit/>
          </a:bodyPr>
          <a:lstStyle/>
          <a:p>
            <a:r>
              <a:rPr lang="en-US" sz="3200" b="1" dirty="0"/>
              <a:t>Growth</a:t>
            </a:r>
          </a:p>
          <a:p>
            <a:r>
              <a:rPr lang="en-US" sz="3200" b="1" dirty="0"/>
              <a:t>Exploration</a:t>
            </a:r>
          </a:p>
          <a:p>
            <a:r>
              <a:rPr lang="en-US" sz="3200" b="1" dirty="0"/>
              <a:t>Establishment</a:t>
            </a:r>
          </a:p>
          <a:p>
            <a:r>
              <a:rPr lang="en-US" sz="3200" b="1" dirty="0"/>
              <a:t>Maintenance</a:t>
            </a:r>
          </a:p>
          <a:p>
            <a:r>
              <a:rPr lang="en-US" sz="3200" b="1" dirty="0"/>
              <a:t>Decline</a:t>
            </a:r>
          </a:p>
        </p:txBody>
      </p:sp>
    </p:spTree>
    <p:extLst>
      <p:ext uri="{BB962C8B-B14F-4D97-AF65-F5344CB8AC3E}">
        <p14:creationId xmlns:p14="http://schemas.microsoft.com/office/powerpoint/2010/main" val="3092695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2A5316D-ED2F-4F89-B4B4-8D9240B1A3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4BFDA4-0147-4505-B0BD-22FC41FEB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510" y="1487272"/>
            <a:ext cx="2743200" cy="2743200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2200" b="1" dirty="0">
                <a:solidFill>
                  <a:srgbClr val="FFFFFF"/>
                </a:solidFill>
              </a:rPr>
              <a:t>Holland’s Theory of Career Choice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8DBB8E9-355A-4AF0-B510-FFA8CE6D06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597" y="471545"/>
            <a:ext cx="7188199" cy="2605723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BFBBF6C-4B19-4293-B2CD-B5FA1A7D2E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8598" y="2912012"/>
            <a:ext cx="7188199" cy="3945988"/>
          </a:xfrm>
        </p:spPr>
        <p:txBody>
          <a:bodyPr>
            <a:noAutofit/>
          </a:bodyPr>
          <a:lstStyle/>
          <a:p>
            <a:r>
              <a:rPr lang="en-US" sz="3200" b="1" dirty="0"/>
              <a:t>Realistic</a:t>
            </a:r>
          </a:p>
          <a:p>
            <a:r>
              <a:rPr lang="en-US" sz="3200" b="1" dirty="0"/>
              <a:t>Investigative</a:t>
            </a:r>
          </a:p>
          <a:p>
            <a:r>
              <a:rPr lang="en-US" sz="3200" b="1" dirty="0"/>
              <a:t>Artistic</a:t>
            </a:r>
          </a:p>
          <a:p>
            <a:r>
              <a:rPr lang="en-US" sz="3200" b="1" dirty="0"/>
              <a:t>Social</a:t>
            </a:r>
          </a:p>
          <a:p>
            <a:r>
              <a:rPr lang="en-US" sz="3200" b="1" dirty="0"/>
              <a:t> Enterprising</a:t>
            </a:r>
          </a:p>
          <a:p>
            <a:r>
              <a:rPr lang="en-US" sz="3200" b="1" dirty="0"/>
              <a:t>Conventional</a:t>
            </a:r>
          </a:p>
          <a:p>
            <a:r>
              <a:rPr lang="en-US" sz="3200" b="1" dirty="0"/>
              <a:t>RIASEC</a:t>
            </a:r>
          </a:p>
        </p:txBody>
      </p:sp>
    </p:spTree>
    <p:extLst>
      <p:ext uri="{BB962C8B-B14F-4D97-AF65-F5344CB8AC3E}">
        <p14:creationId xmlns:p14="http://schemas.microsoft.com/office/powerpoint/2010/main" val="36057481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2A5316D-ED2F-4F89-B4B4-8D9240B1A3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4BFDA4-0147-4505-B0BD-22FC41FEB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510" y="1487272"/>
            <a:ext cx="2743200" cy="2743200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2200" b="1" dirty="0">
                <a:solidFill>
                  <a:srgbClr val="FFFFFF"/>
                </a:solidFill>
              </a:rPr>
              <a:t>Emotional Intelligence &amp; Career Success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8DBB8E9-355A-4AF0-B510-FFA8CE6D06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597" y="471545"/>
            <a:ext cx="7188199" cy="2605723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BFBBF6C-4B19-4293-B2CD-B5FA1A7D2E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8598" y="3077268"/>
            <a:ext cx="7188199" cy="3309187"/>
          </a:xfrm>
        </p:spPr>
        <p:txBody>
          <a:bodyPr>
            <a:noAutofit/>
          </a:bodyPr>
          <a:lstStyle/>
          <a:p>
            <a:r>
              <a:rPr lang="en-US" sz="3200" b="1" dirty="0"/>
              <a:t>Emotional Intelligence</a:t>
            </a:r>
          </a:p>
          <a:p>
            <a:r>
              <a:rPr lang="en-US" sz="3200" b="1" dirty="0"/>
              <a:t>Emotional Self-Regulation</a:t>
            </a:r>
          </a:p>
          <a:p>
            <a:r>
              <a:rPr lang="en-US" sz="3200" b="1" dirty="0"/>
              <a:t>Empathy</a:t>
            </a:r>
          </a:p>
          <a:p>
            <a:r>
              <a:rPr lang="en-US" sz="3200" b="1" dirty="0"/>
              <a:t>Social Skills</a:t>
            </a:r>
          </a:p>
          <a:p>
            <a:r>
              <a:rPr lang="en-US" sz="3200" b="1" dirty="0"/>
              <a:t>Soft Skills</a:t>
            </a:r>
          </a:p>
        </p:txBody>
      </p:sp>
    </p:spTree>
    <p:extLst>
      <p:ext uri="{BB962C8B-B14F-4D97-AF65-F5344CB8AC3E}">
        <p14:creationId xmlns:p14="http://schemas.microsoft.com/office/powerpoint/2010/main" val="1603530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2A5316D-ED2F-4F89-B4B4-8D9240B1A3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4BFDA4-0147-4505-B0BD-22FC41FEB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510" y="1487272"/>
            <a:ext cx="2743200" cy="2743200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2200" b="1" dirty="0">
                <a:solidFill>
                  <a:srgbClr val="FFFFFF"/>
                </a:solidFill>
              </a:rPr>
              <a:t>Characteristics of  </a:t>
            </a:r>
            <a:r>
              <a:rPr lang="en-US" sz="2200" b="1" i="1" dirty="0">
                <a:solidFill>
                  <a:srgbClr val="FFFFFF"/>
                </a:solidFill>
              </a:rPr>
              <a:t>Flow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8DBB8E9-355A-4AF0-B510-FFA8CE6D06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597" y="471545"/>
            <a:ext cx="7188199" cy="2605723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BFBBF6C-4B19-4293-B2CD-B5FA1A7D2E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8598" y="2897944"/>
            <a:ext cx="7188199" cy="3960055"/>
          </a:xfrm>
        </p:spPr>
        <p:txBody>
          <a:bodyPr>
            <a:noAutofit/>
          </a:bodyPr>
          <a:lstStyle/>
          <a:p>
            <a:r>
              <a:rPr lang="en-US" sz="3200" b="1" dirty="0"/>
              <a:t>Intense and focused concentration</a:t>
            </a:r>
          </a:p>
          <a:p>
            <a:r>
              <a:rPr lang="en-US" sz="3200" b="1" dirty="0"/>
              <a:t>Merging of action and awareness</a:t>
            </a:r>
          </a:p>
          <a:p>
            <a:r>
              <a:rPr lang="en-US" sz="3200" b="1" dirty="0"/>
              <a:t>Loss of reflective self-consciousness</a:t>
            </a:r>
          </a:p>
          <a:p>
            <a:r>
              <a:rPr lang="en-US" sz="3200" b="1" dirty="0"/>
              <a:t>A sense of control over the situation</a:t>
            </a:r>
          </a:p>
          <a:p>
            <a:r>
              <a:rPr lang="en-US" sz="3200" b="1" dirty="0"/>
              <a:t>Distortion of temporal experience</a:t>
            </a:r>
          </a:p>
          <a:p>
            <a:r>
              <a:rPr lang="en-US" sz="3200" b="1" dirty="0"/>
              <a:t>Experiences the activity as intrinsically rewarding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C21E3C70-AA76-424B-A3B4-F2CF1841C601}"/>
              </a:ext>
            </a:extLst>
          </p:cNvPr>
          <p:cNvGraphicFramePr>
            <a:graphicFrameLocks noGrp="1"/>
          </p:cNvGraphicFramePr>
          <p:nvPr/>
        </p:nvGraphicFramePr>
        <p:xfrm>
          <a:off x="4611687" y="3825875"/>
          <a:ext cx="2968625" cy="350838"/>
        </p:xfrm>
        <a:graphic>
          <a:graphicData uri="http://schemas.openxmlformats.org/drawingml/2006/table">
            <a:tbl>
              <a:tblPr firstRow="1" firstCol="1" bandRow="1"/>
              <a:tblGrid>
                <a:gridCol w="2968625">
                  <a:extLst>
                    <a:ext uri="{9D8B030D-6E8A-4147-A177-3AD203B41FA5}">
                      <a16:colId xmlns:a16="http://schemas.microsoft.com/office/drawing/2014/main" val="349776314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Realistic, Investigative, Artistic, Social, Enterprising, Conventional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6583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63486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2A5316D-ED2F-4F89-B4B4-8D9240B1A3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4BFDA4-0147-4505-B0BD-22FC41FEB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510" y="1487272"/>
            <a:ext cx="2743200" cy="2743200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2200" b="1" dirty="0">
                <a:solidFill>
                  <a:srgbClr val="FFFFFF"/>
                </a:solidFill>
              </a:rPr>
              <a:t>Gender Pay Gap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8DBB8E9-355A-4AF0-B510-FFA8CE6D06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597" y="471545"/>
            <a:ext cx="7188199" cy="2605723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BFBBF6C-4B19-4293-B2CD-B5FA1A7D2E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8598" y="3077268"/>
            <a:ext cx="7188199" cy="3464209"/>
          </a:xfrm>
        </p:spPr>
        <p:txBody>
          <a:bodyPr>
            <a:noAutofit/>
          </a:bodyPr>
          <a:lstStyle/>
          <a:p>
            <a:r>
              <a:rPr lang="en-US" sz="3200" b="1" dirty="0"/>
              <a:t>Fair Wages</a:t>
            </a:r>
          </a:p>
          <a:p>
            <a:r>
              <a:rPr lang="en-US" sz="3200" b="1" dirty="0"/>
              <a:t>Negotiation</a:t>
            </a:r>
          </a:p>
          <a:p>
            <a:r>
              <a:rPr lang="en-US" sz="3200" b="1" dirty="0"/>
              <a:t>Equal pay Act</a:t>
            </a:r>
          </a:p>
          <a:p>
            <a:r>
              <a:rPr lang="en-US" sz="3200" b="1" dirty="0"/>
              <a:t>Age, race</a:t>
            </a:r>
          </a:p>
          <a:p>
            <a:r>
              <a:rPr lang="en-US" sz="3200" b="1" dirty="0"/>
              <a:t>Location</a:t>
            </a:r>
          </a:p>
          <a:p>
            <a:r>
              <a:rPr lang="en-US" sz="3200" b="1" dirty="0"/>
              <a:t>Median Annual Earnings</a:t>
            </a:r>
          </a:p>
        </p:txBody>
      </p:sp>
    </p:spTree>
    <p:extLst>
      <p:ext uri="{BB962C8B-B14F-4D97-AF65-F5344CB8AC3E}">
        <p14:creationId xmlns:p14="http://schemas.microsoft.com/office/powerpoint/2010/main" val="24823410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106</Words>
  <Application>Microsoft Office PowerPoint</Application>
  <PresentationFormat>Widescreen</PresentationFormat>
  <Paragraphs>36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Module 11: Work &amp; Choosing a Career</vt:lpstr>
      <vt:lpstr>Super’s Life &amp; Career Developmental Stages</vt:lpstr>
      <vt:lpstr>Holland’s Theory of Career Choice</vt:lpstr>
      <vt:lpstr>Emotional Intelligence &amp; Career Success</vt:lpstr>
      <vt:lpstr>Characteristics of  Flow</vt:lpstr>
      <vt:lpstr>Gender Pay Gap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11: Work &amp; Choosing a Career</dc:title>
  <dc:creator>Deborah Lee</dc:creator>
  <cp:lastModifiedBy>Deborah Lee</cp:lastModifiedBy>
  <cp:revision>3</cp:revision>
  <dcterms:created xsi:type="dcterms:W3CDTF">2019-12-16T13:35:03Z</dcterms:created>
  <dcterms:modified xsi:type="dcterms:W3CDTF">2019-12-16T13:51:25Z</dcterms:modified>
</cp:coreProperties>
</file>