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564BAC-D11D-4B2C-B74D-A2A37FF424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A120CC5-ABD2-4647-A7BB-3819FFADCC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EA5FEF-F762-4D3D-813B-B7FBA618FA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539CD-9C9A-4FDF-9C9C-F37B8E0874CB}" type="datetimeFigureOut">
              <a:rPr lang="en-US" smtClean="0"/>
              <a:t>12/16/2019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461EA7-9EDA-4711-8BF3-79E22602C0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F046B4-016E-44C2-97BD-D152D26925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97DB6-E105-42D8-BDEF-C70271E2D2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83929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157BB5-8387-4A51-83FB-CBDE8038F8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D9E984-6D54-4BFC-AB5C-230105AA39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D29648-F995-4957-9BAA-7D89A4CDC6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539CD-9C9A-4FDF-9C9C-F37B8E0874CB}" type="datetimeFigureOut">
              <a:rPr lang="en-US" smtClean="0"/>
              <a:t>12/16/2019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B5B844-E831-4979-9B7C-59BEAAE006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463AAC-96D8-4B9E-9970-D6E0BA968E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97DB6-E105-42D8-BDEF-C70271E2D2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6834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056A8F6-D599-4214-B45A-29E4A3EA052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4B35294-14DF-4F88-BF71-4CA8B3D17F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8ECA64-CEF4-414C-9588-8548414368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539CD-9C9A-4FDF-9C9C-F37B8E0874CB}" type="datetimeFigureOut">
              <a:rPr lang="en-US" smtClean="0"/>
              <a:t>12/16/2019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E2199F-EF16-4E62-A946-043F25ED13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108F0-E9C2-4E21-97A4-03B1C908BC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97DB6-E105-42D8-BDEF-C70271E2D2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9271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90C7B6-9918-44F5-BC55-224047C1B8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B0044D-B55F-4DB1-8AC8-B61A0C8339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6A0AC2-A63B-4FA8-8DF7-6A8FC320B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539CD-9C9A-4FDF-9C9C-F37B8E0874CB}" type="datetimeFigureOut">
              <a:rPr lang="en-US" smtClean="0"/>
              <a:t>12/16/2019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AB784D-842F-4B85-A7B0-075DBA0923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5E0B16-4047-4B77-94D9-A4706ED84C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97DB6-E105-42D8-BDEF-C70271E2D2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6832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759FC2-E2DB-4861-A451-159705B802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432237-6130-4885-899D-C8EDE044A8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3EB0B2-E6F0-45D0-ACDD-B96D6F88FF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539CD-9C9A-4FDF-9C9C-F37B8E0874CB}" type="datetimeFigureOut">
              <a:rPr lang="en-US" smtClean="0"/>
              <a:t>12/16/2019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5D5DEB-AC75-4A98-9898-6DA3B094DB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3BEA07-9D8E-48E9-BCC8-9C2F79EF9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97DB6-E105-42D8-BDEF-C70271E2D2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5700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9338C4-2BB9-420F-9632-BC3A6B0BB0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242DB3-AC48-4EF6-AED5-9CF34ED1461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A0021D-D286-4AAE-8413-B06F2C79FF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5F6A0D-32F5-4D91-9CAB-2B72FC994F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539CD-9C9A-4FDF-9C9C-F37B8E0874CB}" type="datetimeFigureOut">
              <a:rPr lang="en-US" smtClean="0"/>
              <a:t>12/16/2019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B95803-81B0-4207-B30C-FEE3F4A860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2F93E30-3B28-46FC-B418-4AD88AFD03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97DB6-E105-42D8-BDEF-C70271E2D2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564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BC0F1E-8A08-495B-BEE6-3D1855299E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FFB12C-997B-4F0D-94D6-47923289ED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24AE1-646D-42A6-A225-A3B90F8FB9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166D4C3-9CB7-47EB-BEF1-B91C04A70AF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61F5C27-563C-4C1F-BD8F-8C77F1CA69A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8E9B9A1-1837-49EA-9D3D-B96BF60E0C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539CD-9C9A-4FDF-9C9C-F37B8E0874CB}" type="datetimeFigureOut">
              <a:rPr lang="en-US" smtClean="0"/>
              <a:t>12/16/2019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53324E2-9BA8-4F7E-9B15-E8C132AEAE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C4B288-AB5C-40F6-8494-33C5B9D536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97DB6-E105-42D8-BDEF-C70271E2D2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9456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5C75C6-28D2-4AF1-8090-12BFF3DA31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FA01076-92BF-46CD-BB06-5A111D2F97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539CD-9C9A-4FDF-9C9C-F37B8E0874CB}" type="datetimeFigureOut">
              <a:rPr lang="en-US" smtClean="0"/>
              <a:t>12/16/2019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554E626-2E38-44B1-8506-EFCF1338DB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492212-3CC4-459D-9255-08231B513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97DB6-E105-42D8-BDEF-C70271E2D2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1069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1A52505-1ECC-4BEF-A415-0842BA9420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539CD-9C9A-4FDF-9C9C-F37B8E0874CB}" type="datetimeFigureOut">
              <a:rPr lang="en-US" smtClean="0"/>
              <a:t>12/16/2019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2A285AD-72B6-4B48-8A2D-28A77F1841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6C43A6-A90C-4BB0-B300-0A9A5B61CD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97DB6-E105-42D8-BDEF-C70271E2D2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16827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6E6933-FB7D-42C5-90F6-25929087A8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772048-003F-4A9C-A26B-A3A1C9EA5A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F8C436-65F3-4578-9849-452203E3E4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2412875-62E1-4C1B-8AC5-F3FA69D4AB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539CD-9C9A-4FDF-9C9C-F37B8E0874CB}" type="datetimeFigureOut">
              <a:rPr lang="en-US" smtClean="0"/>
              <a:t>12/16/2019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076BC9-72C3-41E7-8940-B50AEEEF75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25C955-DBAD-4F01-B881-B18F741AF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97DB6-E105-42D8-BDEF-C70271E2D2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6463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9D019D-B570-44C8-B5F4-A87CB2FBB7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72E7668-D620-4EE2-8D44-38F736186A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5792B23-3A3C-4583-BBC0-10798B8DA9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E8D1FFB-3454-40E0-83FE-58D2BA18B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539CD-9C9A-4FDF-9C9C-F37B8E0874CB}" type="datetimeFigureOut">
              <a:rPr lang="en-US" smtClean="0"/>
              <a:t>12/16/2019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606539-C36E-46FB-BBD0-E4592B82E1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76C239A-E09F-4D02-9D9C-6AADF1FF2C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97DB6-E105-42D8-BDEF-C70271E2D2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6120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E7961A7-5605-4220-A0DA-B533C97C80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CDF92C-9278-4982-AAE6-786CF1F087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2B119B-4A93-4F40-A846-81AFBF0364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5539CD-9C9A-4FDF-9C9C-F37B8E0874CB}" type="datetimeFigureOut">
              <a:rPr lang="en-US" smtClean="0"/>
              <a:t>12/16/2019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20CD5C-A0BF-4C75-BF9D-7F82A63B56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A3D5FC-41FD-4B62-A76D-FAA61EDA33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F97DB6-E105-42D8-BDEF-C70271E2D2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33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F0CF4E-49A9-4F3B-9506-FC902202DBF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4673" y="3320860"/>
            <a:ext cx="4524973" cy="2076333"/>
          </a:xfrm>
        </p:spPr>
        <p:txBody>
          <a:bodyPr anchor="t">
            <a:normAutofit/>
          </a:bodyPr>
          <a:lstStyle/>
          <a:p>
            <a:pPr algn="l"/>
            <a:r>
              <a:rPr lang="en-US" sz="4800" b="1" dirty="0"/>
              <a:t>Module 4: Stress: The Slayer of Sanity</a:t>
            </a: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BCC55ACC-A2F6-403C-A3A4-D59B3734D4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857312" y="381000"/>
            <a:ext cx="6334689" cy="6477000"/>
          </a:xfrm>
          <a:custGeom>
            <a:avLst/>
            <a:gdLst>
              <a:gd name="connsiteX0" fmla="*/ 3561588 w 6334689"/>
              <a:gd name="connsiteY0" fmla="*/ 0 h 6477000"/>
              <a:gd name="connsiteX1" fmla="*/ 6309883 w 6334689"/>
              <a:gd name="connsiteY1" fmla="*/ 1296087 h 6477000"/>
              <a:gd name="connsiteX2" fmla="*/ 6334689 w 6334689"/>
              <a:gd name="connsiteY2" fmla="*/ 1329261 h 6477000"/>
              <a:gd name="connsiteX3" fmla="*/ 6334689 w 6334689"/>
              <a:gd name="connsiteY3" fmla="*/ 5793916 h 6477000"/>
              <a:gd name="connsiteX4" fmla="*/ 6309883 w 6334689"/>
              <a:gd name="connsiteY4" fmla="*/ 5827089 h 6477000"/>
              <a:gd name="connsiteX5" fmla="*/ 5760467 w 6334689"/>
              <a:gd name="connsiteY5" fmla="*/ 6363539 h 6477000"/>
              <a:gd name="connsiteX6" fmla="*/ 5607796 w 6334689"/>
              <a:gd name="connsiteY6" fmla="*/ 6477000 h 6477000"/>
              <a:gd name="connsiteX7" fmla="*/ 1519571 w 6334689"/>
              <a:gd name="connsiteY7" fmla="*/ 6477000 h 6477000"/>
              <a:gd name="connsiteX8" fmla="*/ 1296088 w 6334689"/>
              <a:gd name="connsiteY8" fmla="*/ 6309883 h 6477000"/>
              <a:gd name="connsiteX9" fmla="*/ 0 w 6334689"/>
              <a:gd name="connsiteY9" fmla="*/ 3561588 h 6477000"/>
              <a:gd name="connsiteX10" fmla="*/ 3561588 w 6334689"/>
              <a:gd name="connsiteY10" fmla="*/ 0 h 647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334689" h="6477000">
                <a:moveTo>
                  <a:pt x="3561588" y="0"/>
                </a:moveTo>
                <a:cubicBezTo>
                  <a:pt x="4668032" y="0"/>
                  <a:pt x="5656635" y="504534"/>
                  <a:pt x="6309883" y="1296087"/>
                </a:cubicBezTo>
                <a:lnTo>
                  <a:pt x="6334689" y="1329261"/>
                </a:lnTo>
                <a:lnTo>
                  <a:pt x="6334689" y="5793916"/>
                </a:lnTo>
                <a:lnTo>
                  <a:pt x="6309883" y="5827089"/>
                </a:lnTo>
                <a:cubicBezTo>
                  <a:pt x="6146571" y="6024977"/>
                  <a:pt x="5962299" y="6204927"/>
                  <a:pt x="5760467" y="6363539"/>
                </a:cubicBezTo>
                <a:lnTo>
                  <a:pt x="5607796" y="6477000"/>
                </a:lnTo>
                <a:lnTo>
                  <a:pt x="1519571" y="6477000"/>
                </a:lnTo>
                <a:lnTo>
                  <a:pt x="1296088" y="6309883"/>
                </a:lnTo>
                <a:cubicBezTo>
                  <a:pt x="504535" y="5656635"/>
                  <a:pt x="0" y="4668032"/>
                  <a:pt x="0" y="3561588"/>
                </a:cubicBezTo>
                <a:cubicBezTo>
                  <a:pt x="0" y="1594577"/>
                  <a:pt x="1594577" y="0"/>
                  <a:pt x="3561588" y="0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9AC214D-E7A8-4F39-ACB3-95F5B94B1E1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040" r="-1" b="28484"/>
          <a:stretch/>
        </p:blipFill>
        <p:spPr>
          <a:xfrm>
            <a:off x="6021086" y="544777"/>
            <a:ext cx="6170914" cy="6313225"/>
          </a:xfrm>
          <a:custGeom>
            <a:avLst/>
            <a:gdLst>
              <a:gd name="connsiteX0" fmla="*/ 3397813 w 6170914"/>
              <a:gd name="connsiteY0" fmla="*/ 0 h 6313225"/>
              <a:gd name="connsiteX1" fmla="*/ 6019731 w 6170914"/>
              <a:gd name="connsiteY1" fmla="*/ 1236489 h 6313225"/>
              <a:gd name="connsiteX2" fmla="*/ 6170914 w 6170914"/>
              <a:gd name="connsiteY2" fmla="*/ 1438663 h 6313225"/>
              <a:gd name="connsiteX3" fmla="*/ 6170914 w 6170914"/>
              <a:gd name="connsiteY3" fmla="*/ 5356963 h 6313225"/>
              <a:gd name="connsiteX4" fmla="*/ 6019731 w 6170914"/>
              <a:gd name="connsiteY4" fmla="*/ 5559138 h 6313225"/>
              <a:gd name="connsiteX5" fmla="*/ 5194591 w 6170914"/>
              <a:gd name="connsiteY5" fmla="*/ 6282226 h 6313225"/>
              <a:gd name="connsiteX6" fmla="*/ 5141791 w 6170914"/>
              <a:gd name="connsiteY6" fmla="*/ 6313225 h 6313225"/>
              <a:gd name="connsiteX7" fmla="*/ 1659199 w 6170914"/>
              <a:gd name="connsiteY7" fmla="*/ 6313225 h 6313225"/>
              <a:gd name="connsiteX8" fmla="*/ 1498064 w 6170914"/>
              <a:gd name="connsiteY8" fmla="*/ 6215333 h 6313225"/>
              <a:gd name="connsiteX9" fmla="*/ 0 w 6170914"/>
              <a:gd name="connsiteY9" fmla="*/ 3397813 h 6313225"/>
              <a:gd name="connsiteX10" fmla="*/ 3397813 w 6170914"/>
              <a:gd name="connsiteY10" fmla="*/ 0 h 6313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170914" h="6313225">
                <a:moveTo>
                  <a:pt x="3397813" y="0"/>
                </a:moveTo>
                <a:cubicBezTo>
                  <a:pt x="4453378" y="0"/>
                  <a:pt x="5396522" y="481334"/>
                  <a:pt x="6019731" y="1236489"/>
                </a:cubicBezTo>
                <a:lnTo>
                  <a:pt x="6170914" y="1438663"/>
                </a:lnTo>
                <a:lnTo>
                  <a:pt x="6170914" y="5356963"/>
                </a:lnTo>
                <a:lnTo>
                  <a:pt x="6019731" y="5559138"/>
                </a:lnTo>
                <a:cubicBezTo>
                  <a:pt x="5786028" y="5842321"/>
                  <a:pt x="5507333" y="6086998"/>
                  <a:pt x="5194591" y="6282226"/>
                </a:cubicBezTo>
                <a:lnTo>
                  <a:pt x="5141791" y="6313225"/>
                </a:lnTo>
                <a:lnTo>
                  <a:pt x="1659199" y="6313225"/>
                </a:lnTo>
                <a:lnTo>
                  <a:pt x="1498064" y="6215333"/>
                </a:lnTo>
                <a:cubicBezTo>
                  <a:pt x="594240" y="5604721"/>
                  <a:pt x="0" y="4570663"/>
                  <a:pt x="0" y="3397813"/>
                </a:cubicBezTo>
                <a:cubicBezTo>
                  <a:pt x="0" y="1521253"/>
                  <a:pt x="1521253" y="0"/>
                  <a:pt x="3397813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28808167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174E892C-E67B-4E3A-9801-C6F3F1316A4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0778" b="43223"/>
          <a:stretch/>
        </p:blipFill>
        <p:spPr>
          <a:xfrm>
            <a:off x="-1" y="10"/>
            <a:ext cx="12192000" cy="6857990"/>
          </a:xfrm>
          <a:prstGeom prst="rect">
            <a:avLst/>
          </a:prstGeom>
        </p:spPr>
      </p:pic>
      <p:sp>
        <p:nvSpPr>
          <p:cNvPr id="11" name="Freeform 5">
            <a:extLst>
              <a:ext uri="{FF2B5EF4-FFF2-40B4-BE49-F238E27FC236}">
                <a16:creationId xmlns:a16="http://schemas.microsoft.com/office/drawing/2014/main" id="{3CD9DF72-87A3-404E-A828-84CBF11A83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 flipH="1">
            <a:off x="0" y="998175"/>
            <a:ext cx="6017172" cy="5859825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5000"/>
            </a:schemeClr>
          </a:solidFill>
          <a:ln w="50800" cap="sq" cmpd="dbl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</a:pPr>
            <a:endParaRPr lang="en-US" sz="1600" cap="al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F0EEB84-B92A-4D30-B48B-E965E0F7FB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9448" y="1913950"/>
            <a:ext cx="4204137" cy="1342754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latin typeface="Aharoni" panose="02010803020104030203" pitchFamily="2" charset="-79"/>
                <a:cs typeface="Aharoni" panose="02010803020104030203" pitchFamily="2" charset="-79"/>
              </a:rPr>
              <a:t>History of Stress Research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0E3A342-4D61-4E3F-AF90-1AB42AEB96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87051" y="3337139"/>
            <a:ext cx="935420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BD4BBFDD-C8F9-4A06-831A-74C775DE98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5516" y="3417573"/>
            <a:ext cx="4593021" cy="3208514"/>
          </a:xfrm>
        </p:spPr>
        <p:txBody>
          <a:bodyPr anchor="ctr">
            <a:normAutofit/>
          </a:bodyPr>
          <a:lstStyle/>
          <a:p>
            <a:r>
              <a:rPr lang="en-US" b="1" dirty="0"/>
              <a:t>Hans Selye</a:t>
            </a:r>
          </a:p>
          <a:p>
            <a:r>
              <a:rPr lang="en-US" b="1" dirty="0"/>
              <a:t>Stressor vs Stress</a:t>
            </a:r>
          </a:p>
          <a:p>
            <a:r>
              <a:rPr lang="en-US" b="1" dirty="0"/>
              <a:t>Eustress vs Distress</a:t>
            </a:r>
          </a:p>
          <a:p>
            <a:r>
              <a:rPr lang="en-US" b="1" dirty="0"/>
              <a:t>Corticoids/Glucocorticoids</a:t>
            </a:r>
          </a:p>
          <a:p>
            <a:r>
              <a:rPr lang="en-US" b="1" dirty="0"/>
              <a:t>Catecholamines</a:t>
            </a:r>
          </a:p>
          <a:p>
            <a:pPr marL="0" indent="0"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075733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174E892C-E67B-4E3A-9801-C6F3F1316A4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0778" b="43223"/>
          <a:stretch/>
        </p:blipFill>
        <p:spPr>
          <a:xfrm>
            <a:off x="-1" y="10"/>
            <a:ext cx="12192000" cy="6857990"/>
          </a:xfrm>
          <a:prstGeom prst="rect">
            <a:avLst/>
          </a:prstGeom>
        </p:spPr>
      </p:pic>
      <p:sp>
        <p:nvSpPr>
          <p:cNvPr id="11" name="Freeform 5">
            <a:extLst>
              <a:ext uri="{FF2B5EF4-FFF2-40B4-BE49-F238E27FC236}">
                <a16:creationId xmlns:a16="http://schemas.microsoft.com/office/drawing/2014/main" id="{3CD9DF72-87A3-404E-A828-84CBF11A83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 flipH="1">
            <a:off x="0" y="998175"/>
            <a:ext cx="6017172" cy="5859825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5000"/>
            </a:schemeClr>
          </a:solidFill>
          <a:ln w="50800" cap="sq" cmpd="dbl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prstClr val="black"/>
              </a:buClr>
              <a:buSzPct val="100000"/>
              <a:buFont typeface="Arial"/>
              <a:buNone/>
              <a:tabLst/>
              <a:defRPr/>
            </a:pPr>
            <a:endParaRPr kumimoji="0" lang="en-US" sz="1600" b="0" i="0" u="none" strike="noStrike" kern="1200" cap="all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F0EEB84-B92A-4D30-B48B-E965E0F7FB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9448" y="1913950"/>
            <a:ext cx="4204137" cy="1342754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b="1" dirty="0">
                <a:latin typeface="Aharoni" panose="02010803020104030203" pitchFamily="2" charset="-79"/>
                <a:cs typeface="Aharoni" panose="02010803020104030203" pitchFamily="2" charset="-79"/>
              </a:rPr>
              <a:t>GAD: General Adaptation Syndrome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0E3A342-4D61-4E3F-AF90-1AB42AEB96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87051" y="3337139"/>
            <a:ext cx="935420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BD4BBFDD-C8F9-4A06-831A-74C775DE98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5516" y="3417573"/>
            <a:ext cx="4593021" cy="3208514"/>
          </a:xfrm>
        </p:spPr>
        <p:txBody>
          <a:bodyPr anchor="ctr">
            <a:normAutofit/>
          </a:bodyPr>
          <a:lstStyle/>
          <a:p>
            <a:r>
              <a:rPr lang="en-US" b="1" dirty="0"/>
              <a:t>Alarm </a:t>
            </a:r>
          </a:p>
          <a:p>
            <a:r>
              <a:rPr lang="en-US" b="1" dirty="0"/>
              <a:t>Resistance</a:t>
            </a:r>
          </a:p>
          <a:p>
            <a:r>
              <a:rPr lang="en-US" b="1" dirty="0"/>
              <a:t>Exhaustion</a:t>
            </a:r>
          </a:p>
          <a:p>
            <a:pPr marL="0" indent="0"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256439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174E892C-E67B-4E3A-9801-C6F3F1316A4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0778" b="43223"/>
          <a:stretch/>
        </p:blipFill>
        <p:spPr>
          <a:xfrm>
            <a:off x="-1" y="10"/>
            <a:ext cx="12192000" cy="6857990"/>
          </a:xfrm>
          <a:prstGeom prst="rect">
            <a:avLst/>
          </a:prstGeom>
        </p:spPr>
      </p:pic>
      <p:sp>
        <p:nvSpPr>
          <p:cNvPr id="11" name="Freeform 5">
            <a:extLst>
              <a:ext uri="{FF2B5EF4-FFF2-40B4-BE49-F238E27FC236}">
                <a16:creationId xmlns:a16="http://schemas.microsoft.com/office/drawing/2014/main" id="{3CD9DF72-87A3-404E-A828-84CBF11A83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 flipH="1">
            <a:off x="0" y="998175"/>
            <a:ext cx="6017172" cy="5859825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5000"/>
            </a:schemeClr>
          </a:solidFill>
          <a:ln w="50800" cap="sq" cmpd="dbl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prstClr val="black"/>
              </a:buClr>
              <a:buSzPct val="100000"/>
              <a:buFont typeface="Arial"/>
              <a:buNone/>
              <a:tabLst/>
              <a:defRPr/>
            </a:pPr>
            <a:endParaRPr kumimoji="0" lang="en-US" sz="1600" b="0" i="0" u="none" strike="noStrike" kern="1200" cap="all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F0EEB84-B92A-4D30-B48B-E965E0F7FB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9448" y="1913950"/>
            <a:ext cx="4204137" cy="1342754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latin typeface="Aharoni" panose="02010803020104030203" pitchFamily="2" charset="-79"/>
                <a:cs typeface="Aharoni" panose="02010803020104030203" pitchFamily="2" charset="-79"/>
              </a:rPr>
              <a:t>Types of Stress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0E3A342-4D61-4E3F-AF90-1AB42AEB96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87051" y="3337139"/>
            <a:ext cx="935420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BD4BBFDD-C8F9-4A06-831A-74C775DE98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5516" y="3417573"/>
            <a:ext cx="4593021" cy="3208514"/>
          </a:xfrm>
        </p:spPr>
        <p:txBody>
          <a:bodyPr anchor="ctr">
            <a:normAutofit/>
          </a:bodyPr>
          <a:lstStyle/>
          <a:p>
            <a:r>
              <a:rPr lang="en-US" b="1" dirty="0"/>
              <a:t>Acute</a:t>
            </a:r>
          </a:p>
          <a:p>
            <a:r>
              <a:rPr lang="en-US" b="1" dirty="0"/>
              <a:t>Episodic</a:t>
            </a:r>
          </a:p>
          <a:p>
            <a:r>
              <a:rPr lang="en-US" b="1" dirty="0"/>
              <a:t>Chronic</a:t>
            </a:r>
          </a:p>
          <a:p>
            <a:pPr marL="0" indent="0"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5032105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174E892C-E67B-4E3A-9801-C6F3F1316A4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0778" b="43223"/>
          <a:stretch/>
        </p:blipFill>
        <p:spPr>
          <a:xfrm>
            <a:off x="-1" y="10"/>
            <a:ext cx="12192000" cy="6857990"/>
          </a:xfrm>
          <a:prstGeom prst="rect">
            <a:avLst/>
          </a:prstGeom>
        </p:spPr>
      </p:pic>
      <p:sp>
        <p:nvSpPr>
          <p:cNvPr id="11" name="Freeform 5">
            <a:extLst>
              <a:ext uri="{FF2B5EF4-FFF2-40B4-BE49-F238E27FC236}">
                <a16:creationId xmlns:a16="http://schemas.microsoft.com/office/drawing/2014/main" id="{3CD9DF72-87A3-404E-A828-84CBF11A83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 flipH="1">
            <a:off x="0" y="998175"/>
            <a:ext cx="6017172" cy="5859825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5000"/>
            </a:schemeClr>
          </a:solidFill>
          <a:ln w="50800" cap="sq" cmpd="dbl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prstClr val="black"/>
              </a:buClr>
              <a:buSzPct val="100000"/>
              <a:buFont typeface="Arial"/>
              <a:buNone/>
              <a:tabLst/>
              <a:defRPr/>
            </a:pPr>
            <a:endParaRPr kumimoji="0" lang="en-US" sz="1600" b="0" i="0" u="none" strike="noStrike" kern="1200" cap="all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F0EEB84-B92A-4D30-B48B-E965E0F7FB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9448" y="1913950"/>
            <a:ext cx="4204137" cy="1342754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latin typeface="Aharoni" panose="02010803020104030203" pitchFamily="2" charset="-79"/>
                <a:cs typeface="Aharoni" panose="02010803020104030203" pitchFamily="2" charset="-79"/>
              </a:rPr>
              <a:t>The Biology of Stress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0E3A342-4D61-4E3F-AF90-1AB42AEB96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87051" y="3337139"/>
            <a:ext cx="935420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BD4BBFDD-C8F9-4A06-831A-74C775DE98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5516" y="3417573"/>
            <a:ext cx="4593021" cy="3208514"/>
          </a:xfrm>
        </p:spPr>
        <p:txBody>
          <a:bodyPr anchor="ctr">
            <a:normAutofit/>
          </a:bodyPr>
          <a:lstStyle/>
          <a:p>
            <a:r>
              <a:rPr lang="en-US" b="1" dirty="0"/>
              <a:t>Robert Sapolsky</a:t>
            </a:r>
          </a:p>
          <a:p>
            <a:r>
              <a:rPr lang="en-US" b="1" dirty="0"/>
              <a:t>Hippocampus</a:t>
            </a:r>
          </a:p>
          <a:p>
            <a:r>
              <a:rPr lang="en-US" b="1" dirty="0"/>
              <a:t>Hippocampal Atrophy</a:t>
            </a:r>
          </a:p>
          <a:p>
            <a:r>
              <a:rPr lang="en-US" b="1" dirty="0"/>
              <a:t>Psychosocial Stress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0594153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174E892C-E67B-4E3A-9801-C6F3F1316A4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0778" b="43223"/>
          <a:stretch/>
        </p:blipFill>
        <p:spPr>
          <a:xfrm>
            <a:off x="-1" y="10"/>
            <a:ext cx="12192000" cy="6857990"/>
          </a:xfrm>
          <a:prstGeom prst="rect">
            <a:avLst/>
          </a:prstGeom>
        </p:spPr>
      </p:pic>
      <p:sp>
        <p:nvSpPr>
          <p:cNvPr id="11" name="Freeform 5">
            <a:extLst>
              <a:ext uri="{FF2B5EF4-FFF2-40B4-BE49-F238E27FC236}">
                <a16:creationId xmlns:a16="http://schemas.microsoft.com/office/drawing/2014/main" id="{3CD9DF72-87A3-404E-A828-84CBF11A83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 flipH="1">
            <a:off x="0" y="998175"/>
            <a:ext cx="6017172" cy="5859825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5000"/>
            </a:schemeClr>
          </a:solidFill>
          <a:ln w="50800" cap="sq" cmpd="dbl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prstClr val="black"/>
              </a:buClr>
              <a:buSzPct val="100000"/>
              <a:buFont typeface="Arial"/>
              <a:buNone/>
              <a:tabLst/>
              <a:defRPr/>
            </a:pPr>
            <a:endParaRPr kumimoji="0" lang="en-US" sz="1600" b="0" i="0" u="none" strike="noStrike" kern="1200" cap="all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F0EEB84-B92A-4D30-B48B-E965E0F7FB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9448" y="1913950"/>
            <a:ext cx="4204137" cy="1342754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b="1" dirty="0">
                <a:latin typeface="Aharoni" panose="02010803020104030203" pitchFamily="2" charset="-79"/>
                <a:cs typeface="Aharoni" panose="02010803020104030203" pitchFamily="2" charset="-79"/>
              </a:rPr>
              <a:t>Social Neuroscience of Stress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0E3A342-4D61-4E3F-AF90-1AB42AEB96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87051" y="3337139"/>
            <a:ext cx="935420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BD4BBFDD-C8F9-4A06-831A-74C775DE98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5516" y="3337138"/>
            <a:ext cx="4593021" cy="3520861"/>
          </a:xfrm>
        </p:spPr>
        <p:txBody>
          <a:bodyPr anchor="ctr">
            <a:normAutofit lnSpcReduction="10000"/>
          </a:bodyPr>
          <a:lstStyle/>
          <a:p>
            <a:r>
              <a:rPr lang="en-US" b="1" dirty="0"/>
              <a:t>fMRI</a:t>
            </a:r>
          </a:p>
          <a:p>
            <a:r>
              <a:rPr lang="en-US" b="1" dirty="0"/>
              <a:t>Amygdala</a:t>
            </a:r>
          </a:p>
          <a:p>
            <a:r>
              <a:rPr lang="en-US" b="1" dirty="0"/>
              <a:t>Social Categorization</a:t>
            </a:r>
          </a:p>
          <a:p>
            <a:r>
              <a:rPr lang="en-US" b="1" dirty="0" err="1"/>
              <a:t>mPFC</a:t>
            </a:r>
            <a:endParaRPr lang="en-US" b="1" dirty="0"/>
          </a:p>
          <a:p>
            <a:r>
              <a:rPr lang="en-US" b="1" dirty="0"/>
              <a:t>EEG</a:t>
            </a:r>
          </a:p>
          <a:p>
            <a:r>
              <a:rPr lang="en-US" b="1" dirty="0"/>
              <a:t>Ingroup</a:t>
            </a:r>
          </a:p>
          <a:p>
            <a:r>
              <a:rPr lang="en-US" b="1" dirty="0"/>
              <a:t>Outgroup</a:t>
            </a:r>
          </a:p>
          <a:p>
            <a:pPr marL="0" indent="0"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0450312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174E892C-E67B-4E3A-9801-C6F3F1316A4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0778" b="43223"/>
          <a:stretch/>
        </p:blipFill>
        <p:spPr>
          <a:xfrm>
            <a:off x="-1" y="10"/>
            <a:ext cx="12192000" cy="6857990"/>
          </a:xfrm>
          <a:prstGeom prst="rect">
            <a:avLst/>
          </a:prstGeom>
        </p:spPr>
      </p:pic>
      <p:sp>
        <p:nvSpPr>
          <p:cNvPr id="11" name="Freeform 5">
            <a:extLst>
              <a:ext uri="{FF2B5EF4-FFF2-40B4-BE49-F238E27FC236}">
                <a16:creationId xmlns:a16="http://schemas.microsoft.com/office/drawing/2014/main" id="{3CD9DF72-87A3-404E-A828-84CBF11A83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 flipH="1">
            <a:off x="0" y="998175"/>
            <a:ext cx="6017172" cy="5859825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5000"/>
            </a:schemeClr>
          </a:solidFill>
          <a:ln w="50800" cap="sq" cmpd="dbl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prstClr val="black"/>
              </a:buClr>
              <a:buSzPct val="100000"/>
              <a:buFont typeface="Arial"/>
              <a:buNone/>
              <a:tabLst/>
              <a:defRPr/>
            </a:pPr>
            <a:endParaRPr kumimoji="0" lang="en-US" sz="1600" b="0" i="0" u="none" strike="noStrike" kern="1200" cap="all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F0EEB84-B92A-4D30-B48B-E965E0F7FB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9448" y="1913950"/>
            <a:ext cx="4204137" cy="1342754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latin typeface="Aharoni" panose="02010803020104030203" pitchFamily="2" charset="-79"/>
                <a:cs typeface="Aharoni" panose="02010803020104030203" pitchFamily="2" charset="-79"/>
              </a:rPr>
              <a:t>The ACE Score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0E3A342-4D61-4E3F-AF90-1AB42AEB96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87051" y="3337139"/>
            <a:ext cx="935420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BD4BBFDD-C8F9-4A06-831A-74C775DE98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5516" y="3417573"/>
            <a:ext cx="4593021" cy="3208514"/>
          </a:xfrm>
        </p:spPr>
        <p:txBody>
          <a:bodyPr anchor="ctr">
            <a:normAutofit/>
          </a:bodyPr>
          <a:lstStyle/>
          <a:p>
            <a:r>
              <a:rPr lang="en-US" b="1" dirty="0"/>
              <a:t>ACE</a:t>
            </a:r>
          </a:p>
          <a:p>
            <a:r>
              <a:rPr lang="en-US" b="1" dirty="0"/>
              <a:t>ACE Score</a:t>
            </a:r>
          </a:p>
          <a:p>
            <a:r>
              <a:rPr lang="en-US" b="1" dirty="0"/>
              <a:t>Dr. </a:t>
            </a:r>
            <a:r>
              <a:rPr lang="en-US" b="1" dirty="0" err="1"/>
              <a:t>Felitti</a:t>
            </a:r>
            <a:r>
              <a:rPr lang="en-US" b="1" dirty="0"/>
              <a:t> &amp; Dr. Anda</a:t>
            </a:r>
          </a:p>
          <a:p>
            <a:r>
              <a:rPr lang="en-US" b="1" dirty="0"/>
              <a:t>Toxic Stress</a:t>
            </a:r>
          </a:p>
          <a:p>
            <a:pPr marL="0" indent="0"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5554422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174E892C-E67B-4E3A-9801-C6F3F1316A4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0778" b="43223"/>
          <a:stretch/>
        </p:blipFill>
        <p:spPr>
          <a:xfrm>
            <a:off x="-1" y="10"/>
            <a:ext cx="12192000" cy="6857990"/>
          </a:xfrm>
          <a:prstGeom prst="rect">
            <a:avLst/>
          </a:prstGeom>
        </p:spPr>
      </p:pic>
      <p:sp>
        <p:nvSpPr>
          <p:cNvPr id="11" name="Freeform 5">
            <a:extLst>
              <a:ext uri="{FF2B5EF4-FFF2-40B4-BE49-F238E27FC236}">
                <a16:creationId xmlns:a16="http://schemas.microsoft.com/office/drawing/2014/main" id="{3CD9DF72-87A3-404E-A828-84CBF11A83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 flipH="1">
            <a:off x="0" y="998175"/>
            <a:ext cx="6017172" cy="5859825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5000"/>
            </a:schemeClr>
          </a:solidFill>
          <a:ln w="50800" cap="sq" cmpd="dbl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prstClr val="black"/>
              </a:buClr>
              <a:buSzPct val="100000"/>
              <a:buFont typeface="Arial"/>
              <a:buNone/>
              <a:tabLst/>
              <a:defRPr/>
            </a:pPr>
            <a:endParaRPr kumimoji="0" lang="en-US" sz="1600" b="0" i="0" u="none" strike="noStrike" kern="1200" cap="all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F0EEB84-B92A-4D30-B48B-E965E0F7FB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9448" y="1913950"/>
            <a:ext cx="4204137" cy="1342754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latin typeface="Aharoni" panose="02010803020104030203" pitchFamily="2" charset="-79"/>
                <a:cs typeface="Aharoni" panose="02010803020104030203" pitchFamily="2" charset="-79"/>
              </a:rPr>
              <a:t>PTSD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0E3A342-4D61-4E3F-AF90-1AB42AEB96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87051" y="3337139"/>
            <a:ext cx="935420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BD4BBFDD-C8F9-4A06-831A-74C775DE98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5516" y="3417573"/>
            <a:ext cx="4593021" cy="3208514"/>
          </a:xfrm>
        </p:spPr>
        <p:txBody>
          <a:bodyPr anchor="ctr">
            <a:normAutofit/>
          </a:bodyPr>
          <a:lstStyle/>
          <a:p>
            <a:r>
              <a:rPr lang="en-US" b="1" dirty="0"/>
              <a:t>PE</a:t>
            </a:r>
          </a:p>
          <a:p>
            <a:r>
              <a:rPr lang="en-US" b="1" dirty="0"/>
              <a:t>EMDR</a:t>
            </a:r>
          </a:p>
          <a:p>
            <a:r>
              <a:rPr lang="en-US" b="1" dirty="0"/>
              <a:t>SIT</a:t>
            </a:r>
          </a:p>
          <a:p>
            <a:r>
              <a:rPr lang="en-US" b="1" dirty="0"/>
              <a:t>SSRIs</a:t>
            </a:r>
          </a:p>
          <a:p>
            <a:r>
              <a:rPr lang="en-US" b="1" dirty="0"/>
              <a:t>SSNRIs</a:t>
            </a:r>
          </a:p>
          <a:p>
            <a:r>
              <a:rPr lang="en-US" b="1" dirty="0"/>
              <a:t>CPT</a:t>
            </a:r>
          </a:p>
          <a:p>
            <a:pPr marL="0" indent="0"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8412549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84</Words>
  <Application>Microsoft Office PowerPoint</Application>
  <PresentationFormat>Widescreen</PresentationFormat>
  <Paragraphs>40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Aharoni</vt:lpstr>
      <vt:lpstr>Arial</vt:lpstr>
      <vt:lpstr>Calibri</vt:lpstr>
      <vt:lpstr>Calibri Light</vt:lpstr>
      <vt:lpstr>Office Theme</vt:lpstr>
      <vt:lpstr>Module 4: Stress: The Slayer of Sanity</vt:lpstr>
      <vt:lpstr>History of Stress Research</vt:lpstr>
      <vt:lpstr>GAD: General Adaptation Syndrome</vt:lpstr>
      <vt:lpstr>Types of Stress</vt:lpstr>
      <vt:lpstr>The Biology of Stress</vt:lpstr>
      <vt:lpstr>Social Neuroscience of Stress</vt:lpstr>
      <vt:lpstr>The ACE Score</vt:lpstr>
      <vt:lpstr>PTSD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Module 4: Stress: The Slayer of Sanity</dc:title>
  <dc:creator>Deborah Lee</dc:creator>
  <cp:lastModifiedBy>Deborah Lee</cp:lastModifiedBy>
  <cp:revision>3</cp:revision>
  <dcterms:created xsi:type="dcterms:W3CDTF">2019-12-17T12:45:52Z</dcterms:created>
  <dcterms:modified xsi:type="dcterms:W3CDTF">2019-12-17T12:57:29Z</dcterms:modified>
</cp:coreProperties>
</file>