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4334C-4E18-46E2-8114-29CCED5E7C87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0D1A6-446F-4FDB-9FFA-8011C24B5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72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0" dirty="0" smtClean="0">
                <a:solidFill>
                  <a:srgbClr val="424242"/>
                </a:solidFill>
                <a:effectLst/>
                <a:latin typeface="Neue Helvetica W01"/>
              </a:rPr>
              <a:t>License:</a:t>
            </a:r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Introduction to Sociology 2e by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is licensed under Creative Commons Attribution License v4.0</a:t>
            </a:r>
            <a:endParaRPr lang="en-US" dirty="0" smtClean="0"/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These instructor resources fall under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License, as they are derived from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book. No attribution necessary for the authors of these materials for the use of these instructional materials.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0D1A6-446F-4FDB-9FFA-8011C24B5E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65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61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45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842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971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57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08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41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56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442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17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9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Deviance, Crime, And Social Control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OpenStax</a:t>
            </a:r>
            <a:r>
              <a:rPr lang="en-US" dirty="0" smtClean="0"/>
              <a:t> Sociology 2E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830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U.S. Criminal Justice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Courts</a:t>
            </a:r>
          </a:p>
          <a:p>
            <a:pPr lvl="1"/>
            <a:r>
              <a:rPr lang="en-US" dirty="0" smtClean="0"/>
              <a:t>Federal</a:t>
            </a:r>
          </a:p>
          <a:p>
            <a:pPr lvl="1"/>
            <a:r>
              <a:rPr lang="en-US" dirty="0" smtClean="0"/>
              <a:t>State</a:t>
            </a:r>
          </a:p>
          <a:p>
            <a:pPr lvl="2"/>
            <a:r>
              <a:rPr lang="en-US" dirty="0" smtClean="0"/>
              <a:t>Trial</a:t>
            </a:r>
          </a:p>
          <a:p>
            <a:pPr lvl="2"/>
            <a:r>
              <a:rPr lang="en-US" dirty="0" smtClean="0"/>
              <a:t>Appellate</a:t>
            </a:r>
          </a:p>
          <a:p>
            <a:pPr lvl="2"/>
            <a:r>
              <a:rPr lang="en-US" dirty="0" smtClean="0"/>
              <a:t>State Supreme Courts</a:t>
            </a:r>
          </a:p>
          <a:p>
            <a:pPr lvl="1"/>
            <a:r>
              <a:rPr lang="en-US" dirty="0" smtClean="0"/>
              <a:t>Criminal</a:t>
            </a:r>
          </a:p>
          <a:p>
            <a:pPr lvl="2"/>
            <a:r>
              <a:rPr lang="en-US" dirty="0" smtClean="0"/>
              <a:t>Trial courts with general jurisdictions</a:t>
            </a:r>
          </a:p>
          <a:p>
            <a:pPr lvl="2"/>
            <a:r>
              <a:rPr lang="en-US" dirty="0" smtClean="0"/>
              <a:t>Jury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3524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U.S. Criminal Justice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Corrections</a:t>
            </a:r>
          </a:p>
          <a:p>
            <a:pPr lvl="1"/>
            <a:r>
              <a:rPr lang="en-US" dirty="0" smtClean="0"/>
              <a:t>Jail</a:t>
            </a:r>
          </a:p>
          <a:p>
            <a:pPr lvl="1"/>
            <a:r>
              <a:rPr lang="en-US" dirty="0" smtClean="0"/>
              <a:t>Prison</a:t>
            </a:r>
          </a:p>
          <a:p>
            <a:pPr lvl="1"/>
            <a:r>
              <a:rPr lang="en-US" dirty="0" smtClean="0"/>
              <a:t>Parole</a:t>
            </a:r>
          </a:p>
          <a:p>
            <a:pPr lvl="1"/>
            <a:r>
              <a:rPr lang="en-US" smtClean="0"/>
              <a:t>Probation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307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Deviance And Social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Deviance</a:t>
            </a:r>
          </a:p>
          <a:p>
            <a:r>
              <a:rPr lang="en-US" dirty="0" smtClean="0"/>
              <a:t>Social Norms</a:t>
            </a:r>
          </a:p>
          <a:p>
            <a:pPr lvl="1"/>
            <a:r>
              <a:rPr lang="en-US" dirty="0" smtClean="0"/>
              <a:t>Folkways</a:t>
            </a:r>
          </a:p>
          <a:p>
            <a:pPr lvl="1"/>
            <a:r>
              <a:rPr lang="en-US" dirty="0" smtClean="0"/>
              <a:t>Laws</a:t>
            </a:r>
          </a:p>
          <a:p>
            <a:pPr lvl="1"/>
            <a:r>
              <a:rPr lang="en-US" dirty="0" smtClean="0"/>
              <a:t>Mores</a:t>
            </a:r>
          </a:p>
          <a:p>
            <a:pPr lvl="1"/>
            <a:r>
              <a:rPr lang="en-US" dirty="0" smtClean="0"/>
              <a:t>Taboos</a:t>
            </a:r>
          </a:p>
          <a:p>
            <a:r>
              <a:rPr lang="en-US" dirty="0" smtClean="0"/>
              <a:t>Social Control</a:t>
            </a:r>
          </a:p>
          <a:p>
            <a:pPr lvl="1"/>
            <a:r>
              <a:rPr lang="en-US" dirty="0" smtClean="0"/>
              <a:t>Positive sanctions</a:t>
            </a:r>
          </a:p>
          <a:p>
            <a:pPr lvl="1"/>
            <a:r>
              <a:rPr lang="en-US" dirty="0" smtClean="0"/>
              <a:t>Negative sanctions</a:t>
            </a:r>
          </a:p>
          <a:p>
            <a:pPr lvl="1"/>
            <a:r>
              <a:rPr lang="en-US" dirty="0" smtClean="0"/>
              <a:t>Formal sanctions</a:t>
            </a:r>
          </a:p>
          <a:p>
            <a:pPr lvl="1"/>
            <a:r>
              <a:rPr lang="en-US" dirty="0" smtClean="0"/>
              <a:t>Informal sanctions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344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Perspectives On Deviance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Functionalism</a:t>
            </a:r>
          </a:p>
          <a:p>
            <a:pPr lvl="1"/>
            <a:r>
              <a:rPr lang="en-US" dirty="0" smtClean="0"/>
              <a:t>Durkheim</a:t>
            </a:r>
          </a:p>
          <a:p>
            <a:pPr lvl="1"/>
            <a:r>
              <a:rPr lang="en-US" dirty="0" smtClean="0"/>
              <a:t>Deviance is necessary</a:t>
            </a:r>
          </a:p>
          <a:p>
            <a:pPr lvl="1"/>
            <a:r>
              <a:rPr lang="en-US" dirty="0" smtClean="0"/>
              <a:t>Robert Merton</a:t>
            </a:r>
          </a:p>
          <a:p>
            <a:pPr lvl="1"/>
            <a:r>
              <a:rPr lang="en-US" dirty="0" smtClean="0"/>
              <a:t>Strain Theory</a:t>
            </a:r>
          </a:p>
          <a:p>
            <a:pPr lvl="2"/>
            <a:r>
              <a:rPr lang="en-US" dirty="0" smtClean="0"/>
              <a:t>Conformity</a:t>
            </a:r>
          </a:p>
          <a:p>
            <a:pPr lvl="2"/>
            <a:r>
              <a:rPr lang="en-US" dirty="0" smtClean="0"/>
              <a:t>Innovation</a:t>
            </a:r>
          </a:p>
          <a:p>
            <a:pPr lvl="2"/>
            <a:r>
              <a:rPr lang="en-US" dirty="0" smtClean="0"/>
              <a:t>Ritualism</a:t>
            </a:r>
          </a:p>
          <a:p>
            <a:pPr lvl="2"/>
            <a:r>
              <a:rPr lang="en-US" dirty="0" err="1" smtClean="0"/>
              <a:t>Retreatism</a:t>
            </a:r>
            <a:endParaRPr lang="en-US" dirty="0" smtClean="0"/>
          </a:p>
          <a:p>
            <a:pPr lvl="2"/>
            <a:r>
              <a:rPr lang="en-US" dirty="0" smtClean="0"/>
              <a:t>Rebellion</a:t>
            </a:r>
          </a:p>
        </p:txBody>
      </p:sp>
    </p:spTree>
    <p:extLst>
      <p:ext uri="{BB962C8B-B14F-4D97-AF65-F5344CB8AC3E}">
        <p14:creationId xmlns:p14="http://schemas.microsoft.com/office/powerpoint/2010/main" val="2025801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Perspectives On Deviance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Functionalism, continued</a:t>
            </a:r>
          </a:p>
          <a:p>
            <a:pPr lvl="1"/>
            <a:r>
              <a:rPr lang="en-US" dirty="0" smtClean="0"/>
              <a:t>Social Disorganization Theory</a:t>
            </a:r>
          </a:p>
          <a:p>
            <a:pPr lvl="2"/>
            <a:r>
              <a:rPr lang="en-US" dirty="0" smtClean="0"/>
              <a:t>Weak Social Ties</a:t>
            </a:r>
          </a:p>
          <a:p>
            <a:pPr lvl="2"/>
            <a:r>
              <a:rPr lang="en-US" dirty="0" smtClean="0"/>
              <a:t>Absence of Social Control</a:t>
            </a:r>
          </a:p>
          <a:p>
            <a:pPr lvl="1"/>
            <a:r>
              <a:rPr lang="en-US" dirty="0" smtClean="0"/>
              <a:t>Cultural Deviance Theory</a:t>
            </a:r>
          </a:p>
          <a:p>
            <a:pPr lvl="2"/>
            <a:r>
              <a:rPr lang="en-US" dirty="0" smtClean="0"/>
              <a:t>Conformity</a:t>
            </a:r>
          </a:p>
          <a:p>
            <a:pPr lvl="2"/>
            <a:r>
              <a:rPr lang="en-US" dirty="0" smtClean="0"/>
              <a:t>Prevailing norms</a:t>
            </a:r>
          </a:p>
        </p:txBody>
      </p:sp>
    </p:spTree>
    <p:extLst>
      <p:ext uri="{BB962C8B-B14F-4D97-AF65-F5344CB8AC3E}">
        <p14:creationId xmlns:p14="http://schemas.microsoft.com/office/powerpoint/2010/main" val="802058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Perspectives On Deviance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Conflict Theory</a:t>
            </a:r>
          </a:p>
          <a:p>
            <a:pPr lvl="1"/>
            <a:r>
              <a:rPr lang="en-US" dirty="0" smtClean="0"/>
              <a:t>Karl Marx</a:t>
            </a:r>
          </a:p>
          <a:p>
            <a:pPr lvl="1"/>
            <a:r>
              <a:rPr lang="en-US" dirty="0" smtClean="0"/>
              <a:t>C. Wright Mills</a:t>
            </a:r>
          </a:p>
          <a:p>
            <a:pPr lvl="2"/>
            <a:r>
              <a:rPr lang="en-US" dirty="0" smtClean="0"/>
              <a:t>Power Elite</a:t>
            </a:r>
          </a:p>
          <a:p>
            <a:pPr lvl="1"/>
            <a:r>
              <a:rPr lang="en-US" dirty="0" smtClean="0"/>
              <a:t>Social Class</a:t>
            </a:r>
          </a:p>
          <a:p>
            <a:pPr lvl="2"/>
            <a:r>
              <a:rPr lang="en-US" dirty="0" smtClean="0"/>
              <a:t>Imbalance in power and laws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332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Perspectives On Deviance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Symbolic Interactionism</a:t>
            </a:r>
          </a:p>
          <a:p>
            <a:pPr lvl="1"/>
            <a:r>
              <a:rPr lang="en-US" dirty="0" smtClean="0"/>
              <a:t>Labeling Theory</a:t>
            </a:r>
          </a:p>
          <a:p>
            <a:pPr lvl="2"/>
            <a:r>
              <a:rPr lang="en-US" dirty="0" smtClean="0"/>
              <a:t>Primary deviance</a:t>
            </a:r>
          </a:p>
          <a:p>
            <a:pPr lvl="2"/>
            <a:r>
              <a:rPr lang="en-US" dirty="0" smtClean="0"/>
              <a:t>Secondary deviance</a:t>
            </a:r>
          </a:p>
          <a:p>
            <a:pPr lvl="2"/>
            <a:r>
              <a:rPr lang="en-US" dirty="0" smtClean="0"/>
              <a:t>Master Status </a:t>
            </a:r>
          </a:p>
          <a:p>
            <a:pPr lvl="1"/>
            <a:r>
              <a:rPr lang="en-US" dirty="0" smtClean="0"/>
              <a:t>Differential Association</a:t>
            </a:r>
          </a:p>
          <a:p>
            <a:pPr lvl="1"/>
            <a:r>
              <a:rPr lang="en-US" dirty="0" smtClean="0"/>
              <a:t>Control Theory</a:t>
            </a:r>
          </a:p>
          <a:p>
            <a:pPr lvl="2"/>
            <a:r>
              <a:rPr lang="en-US" dirty="0" smtClean="0"/>
              <a:t>Attachment</a:t>
            </a:r>
          </a:p>
          <a:p>
            <a:pPr lvl="2"/>
            <a:r>
              <a:rPr lang="en-US" dirty="0" smtClean="0"/>
              <a:t>Commitment</a:t>
            </a:r>
          </a:p>
          <a:p>
            <a:pPr lvl="2"/>
            <a:r>
              <a:rPr lang="en-US" dirty="0" smtClean="0"/>
              <a:t>Involvement</a:t>
            </a:r>
          </a:p>
          <a:p>
            <a:pPr lvl="2"/>
            <a:r>
              <a:rPr lang="en-US" dirty="0" smtClean="0"/>
              <a:t>Belief </a:t>
            </a:r>
          </a:p>
        </p:txBody>
      </p:sp>
    </p:spTree>
    <p:extLst>
      <p:ext uri="{BB962C8B-B14F-4D97-AF65-F5344CB8AC3E}">
        <p14:creationId xmlns:p14="http://schemas.microsoft.com/office/powerpoint/2010/main" val="2875005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Crime And The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Crime</a:t>
            </a:r>
          </a:p>
          <a:p>
            <a:r>
              <a:rPr lang="en-US" dirty="0" smtClean="0"/>
              <a:t>Legal code</a:t>
            </a:r>
          </a:p>
          <a:p>
            <a:r>
              <a:rPr lang="en-US" dirty="0" smtClean="0"/>
              <a:t>Violent crimes</a:t>
            </a:r>
          </a:p>
          <a:p>
            <a:r>
              <a:rPr lang="en-US" dirty="0" smtClean="0"/>
              <a:t>Nonviolent crimes</a:t>
            </a:r>
          </a:p>
          <a:p>
            <a:r>
              <a:rPr lang="en-US" dirty="0" smtClean="0"/>
              <a:t>Street crime</a:t>
            </a:r>
          </a:p>
          <a:p>
            <a:r>
              <a:rPr lang="en-US" dirty="0" smtClean="0"/>
              <a:t>Corporate crime</a:t>
            </a:r>
          </a:p>
          <a:p>
            <a:r>
              <a:rPr lang="en-US" dirty="0" smtClean="0"/>
              <a:t>Victimless crime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094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Crime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Uniform Crime Report (UCR)</a:t>
            </a:r>
          </a:p>
          <a:p>
            <a:pPr lvl="1"/>
            <a:r>
              <a:rPr lang="en-US" dirty="0" smtClean="0"/>
              <a:t>Police Reports</a:t>
            </a:r>
            <a:endParaRPr lang="en-US" dirty="0"/>
          </a:p>
          <a:p>
            <a:r>
              <a:rPr lang="en-US" dirty="0" smtClean="0"/>
              <a:t>National Crime Victimization Survey (NCVR)</a:t>
            </a:r>
          </a:p>
          <a:p>
            <a:pPr lvl="1"/>
            <a:r>
              <a:rPr lang="en-US" dirty="0" smtClean="0"/>
              <a:t>Self Reports</a:t>
            </a:r>
          </a:p>
        </p:txBody>
      </p:sp>
    </p:spTree>
    <p:extLst>
      <p:ext uri="{BB962C8B-B14F-4D97-AF65-F5344CB8AC3E}">
        <p14:creationId xmlns:p14="http://schemas.microsoft.com/office/powerpoint/2010/main" val="3991931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U.S. Criminal Justice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Criminal Justice System</a:t>
            </a:r>
          </a:p>
          <a:p>
            <a:pPr lvl="1"/>
            <a:r>
              <a:rPr lang="en-US" dirty="0" smtClean="0"/>
              <a:t>Police</a:t>
            </a:r>
          </a:p>
          <a:p>
            <a:pPr lvl="2"/>
            <a:r>
              <a:rPr lang="en-US" dirty="0" smtClean="0"/>
              <a:t>FBI</a:t>
            </a:r>
          </a:p>
          <a:p>
            <a:pPr lvl="2"/>
            <a:r>
              <a:rPr lang="en-US" dirty="0" smtClean="0"/>
              <a:t>ATF</a:t>
            </a:r>
          </a:p>
          <a:p>
            <a:pPr lvl="2"/>
            <a:r>
              <a:rPr lang="en-US" dirty="0" smtClean="0"/>
              <a:t>State </a:t>
            </a:r>
          </a:p>
          <a:p>
            <a:pPr lvl="2"/>
            <a:r>
              <a:rPr lang="en-US" dirty="0" smtClean="0"/>
              <a:t>Local</a:t>
            </a:r>
          </a:p>
          <a:p>
            <a:pPr lvl="2"/>
            <a:r>
              <a:rPr lang="en-US" dirty="0" smtClean="0"/>
              <a:t>County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311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205</Words>
  <Application>Microsoft Office PowerPoint</Application>
  <PresentationFormat>Widescreen</PresentationFormat>
  <Paragraphs>93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Neue Helvetica W01</vt:lpstr>
      <vt:lpstr>Office Theme</vt:lpstr>
      <vt:lpstr>Deviance, Crime, And Social Control</vt:lpstr>
      <vt:lpstr>Deviance And Social Control</vt:lpstr>
      <vt:lpstr>Theoretical Perspectives On Deviance</vt:lpstr>
      <vt:lpstr>Theoretical Perspectives On Deviance</vt:lpstr>
      <vt:lpstr>Theoretical Perspectives On Deviance</vt:lpstr>
      <vt:lpstr>Theoretical Perspectives On Deviance</vt:lpstr>
      <vt:lpstr>Crime And The Law</vt:lpstr>
      <vt:lpstr>Crime Statistics</vt:lpstr>
      <vt:lpstr>The U.S. Criminal Justice System</vt:lpstr>
      <vt:lpstr>The U.S. Criminal Justice System</vt:lpstr>
      <vt:lpstr>The U.S. Criminal Justice System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2018-12-21T20:27:06Z</dcterms:created>
  <dcterms:modified xsi:type="dcterms:W3CDTF">2018-12-21T20:27:13Z</dcterms:modified>
</cp:coreProperties>
</file>