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17 Government and 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Sociology is interested in the influence of government power on society. </a:t>
            </a:r>
          </a:p>
          <a:p>
            <a:r>
              <a:rPr lang="en-US" dirty="0" smtClean="0"/>
              <a:t>Social Conflict</a:t>
            </a:r>
          </a:p>
          <a:p>
            <a:r>
              <a:rPr lang="en-US" dirty="0" smtClean="0"/>
              <a:t>Power</a:t>
            </a:r>
            <a:endParaRPr lang="en-US" dirty="0"/>
          </a:p>
          <a:p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Traditional</a:t>
            </a:r>
          </a:p>
          <a:p>
            <a:pPr lvl="1"/>
            <a:r>
              <a:rPr lang="en-US" dirty="0" smtClean="0"/>
              <a:t>Charismatic</a:t>
            </a:r>
          </a:p>
          <a:p>
            <a:pPr lvl="1"/>
            <a:r>
              <a:rPr lang="en-US" dirty="0" smtClean="0"/>
              <a:t>Rational-Legal</a:t>
            </a:r>
          </a:p>
        </p:txBody>
      </p:sp>
    </p:spTree>
    <p:extLst>
      <p:ext uri="{BB962C8B-B14F-4D97-AF65-F5344CB8AC3E}">
        <p14:creationId xmlns:p14="http://schemas.microsoft.com/office/powerpoint/2010/main" val="248783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Anarchy</a:t>
            </a:r>
          </a:p>
          <a:p>
            <a:r>
              <a:rPr lang="en-US" dirty="0" smtClean="0"/>
              <a:t>Monarchy</a:t>
            </a:r>
          </a:p>
          <a:p>
            <a:pPr lvl="1"/>
            <a:r>
              <a:rPr lang="en-US" dirty="0" smtClean="0"/>
              <a:t>Absolute</a:t>
            </a:r>
          </a:p>
          <a:p>
            <a:pPr lvl="1"/>
            <a:r>
              <a:rPr lang="en-US" dirty="0" smtClean="0"/>
              <a:t>Constitutional</a:t>
            </a:r>
          </a:p>
          <a:p>
            <a:r>
              <a:rPr lang="en-US" dirty="0" smtClean="0"/>
              <a:t>Oligarchy</a:t>
            </a:r>
          </a:p>
          <a:p>
            <a:r>
              <a:rPr lang="en-US" dirty="0" smtClean="0"/>
              <a:t>Dictatorship</a:t>
            </a:r>
          </a:p>
          <a:p>
            <a:pPr lvl="1"/>
            <a:r>
              <a:rPr lang="en-US" dirty="0" smtClean="0"/>
              <a:t>Totalitarian dictatorship</a:t>
            </a:r>
          </a:p>
          <a:p>
            <a:r>
              <a:rPr lang="en-US" dirty="0" smtClean="0"/>
              <a:t>Democracy</a:t>
            </a:r>
          </a:p>
          <a:p>
            <a:pPr lvl="1"/>
            <a:r>
              <a:rPr lang="en-US" dirty="0" smtClean="0"/>
              <a:t>Representative democracy</a:t>
            </a:r>
          </a:p>
        </p:txBody>
      </p:sp>
    </p:spTree>
    <p:extLst>
      <p:ext uri="{BB962C8B-B14F-4D97-AF65-F5344CB8AC3E}">
        <p14:creationId xmlns:p14="http://schemas.microsoft.com/office/powerpoint/2010/main" val="14768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Government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/>
              <a:t>Planning and directing society</a:t>
            </a:r>
          </a:p>
          <a:p>
            <a:pPr lvl="1"/>
            <a:r>
              <a:rPr lang="en-US" dirty="0"/>
              <a:t>Meeting social needs</a:t>
            </a:r>
          </a:p>
          <a:p>
            <a:pPr lvl="1"/>
            <a:r>
              <a:rPr lang="en-US" dirty="0"/>
              <a:t>Maintaining law and order</a:t>
            </a:r>
          </a:p>
          <a:p>
            <a:pPr lvl="1"/>
            <a:r>
              <a:rPr lang="en-US" dirty="0"/>
              <a:t>Managing international </a:t>
            </a:r>
            <a:r>
              <a:rPr lang="en-US" dirty="0" smtClean="0"/>
              <a:t>relations</a:t>
            </a:r>
          </a:p>
          <a:p>
            <a:pPr lvl="1"/>
            <a:r>
              <a:rPr lang="en-US" dirty="0" smtClean="0"/>
              <a:t>All aspects of society serve a purpose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4201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Government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Social inequality</a:t>
            </a:r>
          </a:p>
          <a:p>
            <a:pPr lvl="1"/>
            <a:r>
              <a:rPr lang="en-US" dirty="0" smtClean="0"/>
              <a:t>Power differences</a:t>
            </a:r>
          </a:p>
          <a:p>
            <a:pPr lvl="1"/>
            <a:r>
              <a:rPr lang="en-US" dirty="0" smtClean="0"/>
              <a:t>Power Elite</a:t>
            </a:r>
          </a:p>
          <a:p>
            <a:pPr lvl="2"/>
            <a:r>
              <a:rPr lang="en-US" dirty="0" smtClean="0"/>
              <a:t>Subculture</a:t>
            </a:r>
          </a:p>
          <a:p>
            <a:pPr lvl="3"/>
            <a:r>
              <a:rPr lang="en-US" dirty="0" smtClean="0"/>
              <a:t>Joining elite clubs</a:t>
            </a:r>
          </a:p>
          <a:p>
            <a:pPr lvl="3"/>
            <a:r>
              <a:rPr lang="en-US" dirty="0" smtClean="0"/>
              <a:t>Attending select schools</a:t>
            </a:r>
          </a:p>
          <a:p>
            <a:pPr lvl="3"/>
            <a:r>
              <a:rPr lang="en-US" dirty="0" smtClean="0"/>
              <a:t>Vacationing exclusive destinations</a:t>
            </a:r>
          </a:p>
          <a:p>
            <a:pPr lvl="3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55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Government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Interactions between individuals and </a:t>
            </a:r>
            <a:r>
              <a:rPr lang="en-US" smtClean="0"/>
              <a:t>small groups</a:t>
            </a:r>
            <a:endParaRPr lang="en-US" dirty="0" smtClean="0"/>
          </a:p>
          <a:p>
            <a:pPr lvl="1"/>
            <a:r>
              <a:rPr lang="en-US" dirty="0" smtClean="0"/>
              <a:t>Figures, emblems, individuals representing power and authority</a:t>
            </a:r>
          </a:p>
          <a:p>
            <a:pPr lvl="1"/>
            <a:r>
              <a:rPr lang="en-US" dirty="0" smtClean="0"/>
              <a:t>United States</a:t>
            </a:r>
          </a:p>
          <a:p>
            <a:pPr lvl="2"/>
            <a:r>
              <a:rPr lang="en-US" dirty="0" smtClean="0"/>
              <a:t>Flag</a:t>
            </a:r>
          </a:p>
          <a:p>
            <a:pPr lvl="2"/>
            <a:r>
              <a:rPr lang="en-US" dirty="0" smtClean="0"/>
              <a:t>White House</a:t>
            </a:r>
          </a:p>
          <a:p>
            <a:pPr lvl="2"/>
            <a:r>
              <a:rPr lang="en-US" dirty="0" smtClean="0"/>
              <a:t>eagle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315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Widescreen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Neue Helvetica W01</vt:lpstr>
      <vt:lpstr>Office Theme</vt:lpstr>
      <vt:lpstr>Chapter 17 Government and Politics</vt:lpstr>
      <vt:lpstr>Power and Authority</vt:lpstr>
      <vt:lpstr>Forms of Government</vt:lpstr>
      <vt:lpstr>Theoretical Perspectives on Government and Power</vt:lpstr>
      <vt:lpstr>Theoretical Perspectives on Government and Power</vt:lpstr>
      <vt:lpstr>Theoretical Perspectives on Government and Power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2018-12-21T20:37:05Z</dcterms:created>
  <dcterms:modified xsi:type="dcterms:W3CDTF">2018-12-21T20:37:10Z</dcterms:modified>
</cp:coreProperties>
</file>