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53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3" d="100"/>
          <a:sy n="53" d="100"/>
        </p:scale>
        <p:origin x="2648" y="5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94334C-4E18-46E2-8114-29CCED5E7C87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B0D1A6-446F-4FDB-9FFA-8011C24B5E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972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i="0" dirty="0" smtClean="0">
                <a:solidFill>
                  <a:srgbClr val="424242"/>
                </a:solidFill>
                <a:effectLst/>
                <a:latin typeface="Neue Helvetica W01"/>
              </a:rPr>
              <a:t>License:</a:t>
            </a:r>
          </a:p>
          <a:p>
            <a:r>
              <a:rPr lang="en-US" b="0" i="0" dirty="0" smtClean="0">
                <a:solidFill>
                  <a:srgbClr val="424242"/>
                </a:solidFill>
                <a:effectLst/>
                <a:latin typeface="Neue Helvetica W01"/>
              </a:rPr>
              <a:t>Introduction to Sociology 2e by </a:t>
            </a:r>
            <a:r>
              <a:rPr lang="en-US" b="0" i="0" dirty="0" err="1" smtClean="0">
                <a:solidFill>
                  <a:srgbClr val="424242"/>
                </a:solidFill>
                <a:effectLst/>
                <a:latin typeface="Neue Helvetica W01"/>
              </a:rPr>
              <a:t>OpenStax</a:t>
            </a:r>
            <a:r>
              <a:rPr lang="en-US" b="0" i="0" dirty="0" smtClean="0">
                <a:solidFill>
                  <a:srgbClr val="424242"/>
                </a:solidFill>
                <a:effectLst/>
                <a:latin typeface="Neue Helvetica W01"/>
              </a:rPr>
              <a:t> is licensed under Creative Commons Attribution License v4.0</a:t>
            </a:r>
            <a:endParaRPr lang="en-US" dirty="0" smtClean="0"/>
          </a:p>
          <a:p>
            <a:r>
              <a:rPr lang="en-US" b="0" i="0" dirty="0" smtClean="0">
                <a:solidFill>
                  <a:srgbClr val="424242"/>
                </a:solidFill>
                <a:effectLst/>
                <a:latin typeface="Neue Helvetica W01"/>
              </a:rPr>
              <a:t>These instructor resources fall under the </a:t>
            </a:r>
            <a:r>
              <a:rPr lang="en-US" b="0" i="0" dirty="0" err="1" smtClean="0">
                <a:solidFill>
                  <a:srgbClr val="424242"/>
                </a:solidFill>
                <a:effectLst/>
                <a:latin typeface="Neue Helvetica W01"/>
              </a:rPr>
              <a:t>OpenStax</a:t>
            </a:r>
            <a:r>
              <a:rPr lang="en-US" b="0" i="0" dirty="0" smtClean="0">
                <a:solidFill>
                  <a:srgbClr val="424242"/>
                </a:solidFill>
                <a:effectLst/>
                <a:latin typeface="Neue Helvetica W01"/>
              </a:rPr>
              <a:t> License, as they are derived from the </a:t>
            </a:r>
            <a:r>
              <a:rPr lang="en-US" b="0" i="0" dirty="0" err="1" smtClean="0">
                <a:solidFill>
                  <a:srgbClr val="424242"/>
                </a:solidFill>
                <a:effectLst/>
                <a:latin typeface="Neue Helvetica W01"/>
              </a:rPr>
              <a:t>OpenStax</a:t>
            </a:r>
            <a:r>
              <a:rPr lang="en-US" b="0" i="0" dirty="0" smtClean="0">
                <a:solidFill>
                  <a:srgbClr val="424242"/>
                </a:solidFill>
                <a:effectLst/>
                <a:latin typeface="Neue Helvetica W01"/>
              </a:rPr>
              <a:t> book. No attribution necessary for the authors of these materials for the use of these instructional materials.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0D1A6-446F-4FDB-9FFA-8011C24B5E4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0659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6116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13450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8423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62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971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157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9108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3411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56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4422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517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599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16 Education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OpenStax</a:t>
            </a:r>
            <a:r>
              <a:rPr lang="en-US" dirty="0" smtClean="0"/>
              <a:t> Sociology 2E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28306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Education Around the World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Education</a:t>
            </a:r>
          </a:p>
          <a:p>
            <a:pPr lvl="1"/>
            <a:r>
              <a:rPr lang="en-US" dirty="0" smtClean="0"/>
              <a:t>Social Institution</a:t>
            </a:r>
          </a:p>
          <a:p>
            <a:pPr lvl="1"/>
            <a:r>
              <a:rPr lang="en-US" dirty="0" smtClean="0"/>
              <a:t>Knowledge, skills, norms</a:t>
            </a:r>
          </a:p>
          <a:p>
            <a:pPr lvl="1"/>
            <a:r>
              <a:rPr lang="en-US" dirty="0" smtClean="0"/>
              <a:t>Unequal access</a:t>
            </a:r>
          </a:p>
          <a:p>
            <a:r>
              <a:rPr lang="en-US" dirty="0" smtClean="0"/>
              <a:t>Formal Education</a:t>
            </a:r>
          </a:p>
          <a:p>
            <a:pPr lvl="1"/>
            <a:r>
              <a:rPr lang="en-US" dirty="0" smtClean="0"/>
              <a:t>Academic facts and concepts</a:t>
            </a:r>
          </a:p>
          <a:p>
            <a:pPr lvl="1"/>
            <a:r>
              <a:rPr lang="en-US" dirty="0" smtClean="0"/>
              <a:t>Formal curriculum</a:t>
            </a:r>
          </a:p>
          <a:p>
            <a:r>
              <a:rPr lang="en-US" dirty="0" smtClean="0"/>
              <a:t>Informal Education</a:t>
            </a:r>
          </a:p>
          <a:p>
            <a:pPr lvl="1"/>
            <a:r>
              <a:rPr lang="en-US" dirty="0" smtClean="0"/>
              <a:t>Values, norms and behaviors</a:t>
            </a:r>
          </a:p>
          <a:p>
            <a:r>
              <a:rPr lang="en-US" dirty="0" smtClean="0"/>
              <a:t>Access to Education</a:t>
            </a:r>
          </a:p>
          <a:p>
            <a:pPr lvl="1"/>
            <a:r>
              <a:rPr lang="en-US" dirty="0" smtClean="0"/>
              <a:t>Universal access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29890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Theoretical Perspectives on Education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Functionalism</a:t>
            </a:r>
          </a:p>
          <a:p>
            <a:pPr lvl="1"/>
            <a:r>
              <a:rPr lang="en-US" dirty="0" smtClean="0"/>
              <a:t>Manifest functions</a:t>
            </a:r>
          </a:p>
          <a:p>
            <a:pPr lvl="2"/>
            <a:r>
              <a:rPr lang="en-US" dirty="0" smtClean="0"/>
              <a:t>Socialization</a:t>
            </a:r>
          </a:p>
          <a:p>
            <a:pPr lvl="2"/>
            <a:r>
              <a:rPr lang="en-US" dirty="0" smtClean="0"/>
              <a:t>Social Control</a:t>
            </a:r>
          </a:p>
          <a:p>
            <a:pPr lvl="2"/>
            <a:r>
              <a:rPr lang="en-US" dirty="0" smtClean="0"/>
              <a:t>Social mobility</a:t>
            </a:r>
          </a:p>
          <a:p>
            <a:pPr lvl="2"/>
            <a:r>
              <a:rPr lang="en-US" dirty="0" smtClean="0"/>
              <a:t>Social placement</a:t>
            </a:r>
          </a:p>
          <a:p>
            <a:pPr lvl="2"/>
            <a:r>
              <a:rPr lang="en-US" dirty="0" smtClean="0"/>
              <a:t>Cultural innovation</a:t>
            </a:r>
          </a:p>
          <a:p>
            <a:pPr lvl="1"/>
            <a:r>
              <a:rPr lang="en-US" dirty="0" smtClean="0"/>
              <a:t>Latent functions</a:t>
            </a:r>
          </a:p>
          <a:p>
            <a:pPr lvl="2"/>
            <a:r>
              <a:rPr lang="en-US" dirty="0" smtClean="0"/>
              <a:t>Courtship</a:t>
            </a:r>
          </a:p>
          <a:p>
            <a:pPr lvl="2"/>
            <a:r>
              <a:rPr lang="en-US" dirty="0" smtClean="0"/>
              <a:t>Social networks</a:t>
            </a:r>
          </a:p>
          <a:p>
            <a:pPr lvl="2"/>
            <a:r>
              <a:rPr lang="en-US" dirty="0" smtClean="0"/>
              <a:t>Group work</a:t>
            </a:r>
          </a:p>
          <a:p>
            <a:pPr lvl="2"/>
            <a:r>
              <a:rPr lang="en-US" dirty="0" smtClean="0"/>
              <a:t>Generation gap</a:t>
            </a:r>
          </a:p>
          <a:p>
            <a:pPr lvl="2"/>
            <a:r>
              <a:rPr lang="en-US" dirty="0" smtClean="0"/>
              <a:t>Political and social integration</a:t>
            </a:r>
          </a:p>
        </p:txBody>
      </p:sp>
    </p:spTree>
    <p:extLst>
      <p:ext uri="{BB962C8B-B14F-4D97-AF65-F5344CB8AC3E}">
        <p14:creationId xmlns:p14="http://schemas.microsoft.com/office/powerpoint/2010/main" val="36958587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Theoretical Perspectives on Education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Conflict Theory</a:t>
            </a:r>
          </a:p>
          <a:p>
            <a:pPr lvl="1"/>
            <a:r>
              <a:rPr lang="en-US" dirty="0" smtClean="0"/>
              <a:t>Reproduction of inequality</a:t>
            </a:r>
          </a:p>
          <a:p>
            <a:pPr lvl="1"/>
            <a:r>
              <a:rPr lang="en-US" dirty="0" smtClean="0"/>
              <a:t>Social class</a:t>
            </a:r>
          </a:p>
          <a:p>
            <a:pPr lvl="1"/>
            <a:r>
              <a:rPr lang="en-US" dirty="0" smtClean="0"/>
              <a:t>Cultural Capital</a:t>
            </a:r>
          </a:p>
          <a:p>
            <a:pPr lvl="1"/>
            <a:r>
              <a:rPr lang="en-US" dirty="0" smtClean="0"/>
              <a:t>Hidden Curriculum</a:t>
            </a:r>
          </a:p>
          <a:p>
            <a:pPr lvl="1"/>
            <a:r>
              <a:rPr lang="en-US" dirty="0" smtClean="0"/>
              <a:t>Tracking</a:t>
            </a:r>
          </a:p>
          <a:p>
            <a:pPr lvl="1"/>
            <a:r>
              <a:rPr lang="en-US" dirty="0" smtClean="0"/>
              <a:t>Feminist theory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43074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Theoretical Perspectives on Education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Symbolic Interactionism</a:t>
            </a:r>
          </a:p>
          <a:p>
            <a:pPr lvl="1"/>
            <a:r>
              <a:rPr lang="en-US" dirty="0" smtClean="0"/>
              <a:t>Labeling</a:t>
            </a:r>
          </a:p>
          <a:p>
            <a:pPr lvl="1"/>
            <a:r>
              <a:rPr lang="en-US" dirty="0" smtClean="0"/>
              <a:t>Interpretation of test scores</a:t>
            </a:r>
          </a:p>
          <a:p>
            <a:pPr lvl="1"/>
            <a:r>
              <a:rPr lang="en-US" dirty="0" err="1" smtClean="0"/>
              <a:t>Credentialism</a:t>
            </a:r>
            <a:endParaRPr lang="en-US" dirty="0" smtClean="0"/>
          </a:p>
          <a:p>
            <a:pPr lvl="2"/>
            <a:r>
              <a:rPr lang="en-US" dirty="0" smtClean="0"/>
              <a:t>Certificates or degrees</a:t>
            </a:r>
          </a:p>
          <a:p>
            <a:pPr lvl="2"/>
            <a:r>
              <a:rPr lang="en-US" dirty="0" smtClean="0"/>
              <a:t>Symbol of achievement</a:t>
            </a:r>
          </a:p>
          <a:p>
            <a:pPr lvl="2"/>
            <a:r>
              <a:rPr lang="en-US" dirty="0" smtClean="0"/>
              <a:t>Positive label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11149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Issues in Education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Equal Education</a:t>
            </a:r>
          </a:p>
          <a:p>
            <a:pPr lvl="1"/>
            <a:r>
              <a:rPr lang="en-US" dirty="0" smtClean="0"/>
              <a:t>Brown Vs. Board of Education</a:t>
            </a:r>
          </a:p>
          <a:p>
            <a:r>
              <a:rPr lang="en-US" dirty="0" smtClean="0"/>
              <a:t>Federal Head Start Program</a:t>
            </a:r>
          </a:p>
          <a:p>
            <a:r>
              <a:rPr lang="en-US" dirty="0" smtClean="0"/>
              <a:t>Busing</a:t>
            </a:r>
          </a:p>
          <a:p>
            <a:pPr lvl="1"/>
            <a:r>
              <a:rPr lang="en-US" dirty="0" smtClean="0"/>
              <a:t>Goal of racial diversity</a:t>
            </a:r>
          </a:p>
          <a:p>
            <a:r>
              <a:rPr lang="en-US" dirty="0" smtClean="0"/>
              <a:t>No Child Left Behind</a:t>
            </a:r>
          </a:p>
          <a:p>
            <a:pPr lvl="1"/>
            <a:r>
              <a:rPr lang="en-US" dirty="0" smtClean="0"/>
              <a:t>Federal funding linked to testing</a:t>
            </a:r>
          </a:p>
          <a:p>
            <a:r>
              <a:rPr lang="en-US" dirty="0" smtClean="0"/>
              <a:t>Teaching to the Test</a:t>
            </a:r>
          </a:p>
          <a:p>
            <a:r>
              <a:rPr lang="en-US" dirty="0" smtClean="0"/>
              <a:t>Bilingual Education</a:t>
            </a:r>
          </a:p>
          <a:p>
            <a:r>
              <a:rPr lang="en-US" dirty="0" smtClean="0"/>
              <a:t>Common Core</a:t>
            </a:r>
          </a:p>
          <a:p>
            <a:r>
              <a:rPr lang="en-US" dirty="0" smtClean="0"/>
              <a:t>Charter Schools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34372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Issues in Education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Teacher training</a:t>
            </a:r>
          </a:p>
          <a:p>
            <a:r>
              <a:rPr lang="en-US" dirty="0" smtClean="0"/>
              <a:t>Social promotion</a:t>
            </a:r>
          </a:p>
          <a:p>
            <a:r>
              <a:rPr lang="en-US" dirty="0" smtClean="0"/>
              <a:t>Affirmative action</a:t>
            </a:r>
          </a:p>
          <a:p>
            <a:r>
              <a:rPr lang="en-US" dirty="0" smtClean="0"/>
              <a:t>Rising student loan debt</a:t>
            </a:r>
          </a:p>
          <a:p>
            <a:r>
              <a:rPr lang="en-US" dirty="0" smtClean="0"/>
              <a:t>Home schooling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29102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168</Words>
  <Application>Microsoft Office PowerPoint</Application>
  <PresentationFormat>Widescreen</PresentationFormat>
  <Paragraphs>66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Neue Helvetica W01</vt:lpstr>
      <vt:lpstr>Office Theme</vt:lpstr>
      <vt:lpstr>Chapter 16 Education</vt:lpstr>
      <vt:lpstr>Education Around the World</vt:lpstr>
      <vt:lpstr>Theoretical Perspectives on Education</vt:lpstr>
      <vt:lpstr>Theoretical Perspectives on Education</vt:lpstr>
      <vt:lpstr>Theoretical Perspectives on Education</vt:lpstr>
      <vt:lpstr>Issues in Education</vt:lpstr>
      <vt:lpstr>Issues in Education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2018-12-21T20:36:28Z</dcterms:created>
  <dcterms:modified xsi:type="dcterms:W3CDTF">2018-12-21T20:36:34Z</dcterms:modified>
</cp:coreProperties>
</file>