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 Race and Ethnicity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Racial, Ethnic, and Minority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</a:t>
            </a:r>
          </a:p>
          <a:p>
            <a:pPr lvl="1"/>
            <a:r>
              <a:rPr lang="en-US" dirty="0" smtClean="0"/>
              <a:t>Historical Concept</a:t>
            </a:r>
          </a:p>
          <a:p>
            <a:pPr lvl="1"/>
            <a:r>
              <a:rPr lang="en-US" dirty="0" smtClean="0"/>
              <a:t>The Social Construction of Race</a:t>
            </a:r>
          </a:p>
          <a:p>
            <a:r>
              <a:rPr lang="en-US" dirty="0" smtClean="0"/>
              <a:t>Ethnicity</a:t>
            </a:r>
          </a:p>
          <a:p>
            <a:pPr lvl="1"/>
            <a:r>
              <a:rPr lang="en-US" dirty="0" smtClean="0"/>
              <a:t>Shared Culture</a:t>
            </a:r>
          </a:p>
          <a:p>
            <a:r>
              <a:rPr lang="en-US" dirty="0" smtClean="0"/>
              <a:t>Minority Groups</a:t>
            </a:r>
          </a:p>
          <a:p>
            <a:pPr lvl="1"/>
            <a:r>
              <a:rPr lang="en-US" dirty="0" smtClean="0"/>
              <a:t>Subordinate groups</a:t>
            </a:r>
          </a:p>
          <a:p>
            <a:pPr lvl="1"/>
            <a:r>
              <a:rPr lang="en-US" dirty="0" smtClean="0"/>
              <a:t>Dominant Groups</a:t>
            </a:r>
          </a:p>
          <a:p>
            <a:pPr lvl="1"/>
            <a:r>
              <a:rPr lang="en-US" dirty="0" smtClean="0"/>
              <a:t>Scapegoat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81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Stereotypes, Prejudice, and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Stereotypes</a:t>
            </a:r>
          </a:p>
          <a:p>
            <a:pPr lvl="1"/>
            <a:r>
              <a:rPr lang="en-US" dirty="0" smtClean="0"/>
              <a:t>Oversimplified generalizations</a:t>
            </a:r>
          </a:p>
          <a:p>
            <a:r>
              <a:rPr lang="en-US" dirty="0" smtClean="0"/>
              <a:t>Prejudice</a:t>
            </a:r>
          </a:p>
          <a:p>
            <a:pPr lvl="1"/>
            <a:r>
              <a:rPr lang="en-US" dirty="0" smtClean="0"/>
              <a:t>Racism</a:t>
            </a:r>
          </a:p>
          <a:p>
            <a:pPr lvl="1"/>
            <a:r>
              <a:rPr lang="en-US" dirty="0" smtClean="0"/>
              <a:t>Institutional Racism</a:t>
            </a:r>
          </a:p>
          <a:p>
            <a:r>
              <a:rPr lang="en-US" dirty="0" smtClean="0"/>
              <a:t>Discrimination</a:t>
            </a:r>
          </a:p>
          <a:p>
            <a:pPr lvl="1"/>
            <a:r>
              <a:rPr lang="en-US" dirty="0" smtClean="0"/>
              <a:t>Racial Steering</a:t>
            </a:r>
          </a:p>
          <a:p>
            <a:pPr lvl="1"/>
            <a:r>
              <a:rPr lang="en-US" dirty="0" smtClean="0"/>
              <a:t>White privilege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83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Racial Tensions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Racial Profiling</a:t>
            </a:r>
          </a:p>
          <a:p>
            <a:r>
              <a:rPr lang="en-US" dirty="0" smtClean="0"/>
              <a:t>Police</a:t>
            </a:r>
          </a:p>
          <a:p>
            <a:r>
              <a:rPr lang="en-US" dirty="0" smtClean="0"/>
              <a:t>Sedimentation of racial inequality</a:t>
            </a:r>
          </a:p>
          <a:p>
            <a:r>
              <a:rPr lang="en-US" dirty="0" smtClean="0"/>
              <a:t>Redlining</a:t>
            </a:r>
          </a:p>
          <a:p>
            <a:r>
              <a:rPr lang="en-US" dirty="0" smtClean="0"/>
              <a:t>De facto segregation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5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Race and Ethnicity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Dysfunctions</a:t>
            </a:r>
          </a:p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Class struggles</a:t>
            </a:r>
          </a:p>
          <a:p>
            <a:pPr lvl="1"/>
            <a:r>
              <a:rPr lang="en-US" dirty="0" smtClean="0"/>
              <a:t>Intersection theory</a:t>
            </a:r>
          </a:p>
          <a:p>
            <a:r>
              <a:rPr lang="en-US" dirty="0" smtClean="0"/>
              <a:t>Symbolic Interactionism </a:t>
            </a:r>
          </a:p>
          <a:p>
            <a:pPr lvl="1"/>
            <a:r>
              <a:rPr lang="en-US" dirty="0" smtClean="0"/>
              <a:t>Identity</a:t>
            </a:r>
          </a:p>
          <a:p>
            <a:pPr lvl="1"/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Culture of Prejudice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9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Intergroup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Genocide</a:t>
            </a:r>
          </a:p>
          <a:p>
            <a:r>
              <a:rPr lang="en-US" dirty="0" smtClean="0"/>
              <a:t>Expulsion</a:t>
            </a:r>
          </a:p>
          <a:p>
            <a:r>
              <a:rPr lang="en-US" dirty="0" smtClean="0"/>
              <a:t>Segregation</a:t>
            </a:r>
          </a:p>
          <a:p>
            <a:r>
              <a:rPr lang="en-US" dirty="0" smtClean="0"/>
              <a:t>Pluralism</a:t>
            </a:r>
          </a:p>
          <a:p>
            <a:r>
              <a:rPr lang="en-US" dirty="0" smtClean="0"/>
              <a:t>Assimilation</a:t>
            </a:r>
          </a:p>
          <a:p>
            <a:r>
              <a:rPr lang="en-US" dirty="0" smtClean="0"/>
              <a:t>Amalgamation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470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and Ethnicity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</a:p>
          <a:p>
            <a:r>
              <a:rPr lang="en-US" dirty="0" smtClean="0"/>
              <a:t>African Americans</a:t>
            </a:r>
          </a:p>
          <a:p>
            <a:r>
              <a:rPr lang="en-US" dirty="0" smtClean="0"/>
              <a:t>Asian Americans</a:t>
            </a:r>
          </a:p>
          <a:p>
            <a:r>
              <a:rPr lang="en-US" dirty="0" smtClean="0"/>
              <a:t>Hispanic Americans</a:t>
            </a:r>
          </a:p>
          <a:p>
            <a:r>
              <a:rPr lang="en-US" dirty="0" smtClean="0"/>
              <a:t>Arab Americans</a:t>
            </a:r>
          </a:p>
          <a:p>
            <a:r>
              <a:rPr lang="en-US" smtClean="0"/>
              <a:t>White Ethnic Americans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5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Widescreen</PresentationFormat>
  <Paragraphs>57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Neue Helvetica W01</vt:lpstr>
      <vt:lpstr>Office Theme</vt:lpstr>
      <vt:lpstr>Chapter 11 Race and Ethnicity</vt:lpstr>
      <vt:lpstr>Racial, Ethnic, and Minority Groups</vt:lpstr>
      <vt:lpstr>Stereotypes, Prejudice, and Discrimination</vt:lpstr>
      <vt:lpstr>Racial Tensions in the United States</vt:lpstr>
      <vt:lpstr>Theories of Race and Ethnicity</vt:lpstr>
      <vt:lpstr>Intergroup Relationships</vt:lpstr>
      <vt:lpstr>Race and Ethnicity in the United States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2018-12-21T20:29:53Z</dcterms:created>
  <dcterms:modified xsi:type="dcterms:W3CDTF">2018-12-21T20:29:59Z</dcterms:modified>
</cp:coreProperties>
</file>