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21 Social Movements and Social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Forms of collective behavior</a:t>
            </a:r>
          </a:p>
          <a:p>
            <a:pPr lvl="1"/>
            <a:r>
              <a:rPr lang="en-US" dirty="0" smtClean="0"/>
              <a:t>Crowd</a:t>
            </a:r>
          </a:p>
          <a:p>
            <a:pPr lvl="2"/>
            <a:r>
              <a:rPr lang="en-US" dirty="0" smtClean="0"/>
              <a:t>Casual crowds</a:t>
            </a:r>
          </a:p>
          <a:p>
            <a:pPr lvl="2"/>
            <a:r>
              <a:rPr lang="en-US" dirty="0" smtClean="0"/>
              <a:t>Conventional crowds</a:t>
            </a:r>
          </a:p>
          <a:p>
            <a:pPr lvl="2"/>
            <a:r>
              <a:rPr lang="en-US" dirty="0" smtClean="0"/>
              <a:t>Expressive crowds</a:t>
            </a:r>
          </a:p>
          <a:p>
            <a:pPr lvl="2"/>
            <a:r>
              <a:rPr lang="en-US" dirty="0" smtClean="0"/>
              <a:t>Acting crowds</a:t>
            </a:r>
          </a:p>
          <a:p>
            <a:pPr lvl="1"/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Collective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Irrationality</a:t>
            </a:r>
          </a:p>
          <a:p>
            <a:r>
              <a:rPr lang="en-US" dirty="0" smtClean="0"/>
              <a:t>Emergent norm theory</a:t>
            </a:r>
          </a:p>
          <a:p>
            <a:r>
              <a:rPr lang="en-US" dirty="0" smtClean="0"/>
              <a:t>Value-added theory</a:t>
            </a:r>
          </a:p>
          <a:p>
            <a:r>
              <a:rPr lang="en-US" dirty="0" smtClean="0"/>
              <a:t>Assembling perspective</a:t>
            </a:r>
          </a:p>
          <a:p>
            <a:pPr lvl="1"/>
            <a:r>
              <a:rPr lang="en-US" dirty="0" smtClean="0"/>
              <a:t>Convergent behavior</a:t>
            </a:r>
          </a:p>
          <a:p>
            <a:pPr lvl="1"/>
            <a:r>
              <a:rPr lang="en-US" dirty="0" smtClean="0"/>
              <a:t>Collective behavior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2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Levels of Social Movements</a:t>
            </a:r>
          </a:p>
          <a:p>
            <a:pPr lvl="1"/>
            <a:r>
              <a:rPr lang="en-US" dirty="0" smtClean="0"/>
              <a:t>Local</a:t>
            </a:r>
          </a:p>
          <a:p>
            <a:pPr lvl="1"/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National</a:t>
            </a:r>
          </a:p>
          <a:p>
            <a:pPr lvl="1"/>
            <a:r>
              <a:rPr lang="en-US" dirty="0" smtClean="0"/>
              <a:t>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81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Social Movements</a:t>
            </a:r>
          </a:p>
          <a:p>
            <a:pPr lvl="1"/>
            <a:r>
              <a:rPr lang="en-US" dirty="0" smtClean="0"/>
              <a:t>Reform movements</a:t>
            </a:r>
          </a:p>
          <a:p>
            <a:pPr lvl="2"/>
            <a:r>
              <a:rPr lang="en-US" dirty="0" smtClean="0"/>
              <a:t>Change something specific about the social structure</a:t>
            </a:r>
          </a:p>
          <a:p>
            <a:pPr lvl="1"/>
            <a:r>
              <a:rPr lang="en-US" dirty="0" smtClean="0"/>
              <a:t>Revolutionary movements</a:t>
            </a:r>
          </a:p>
          <a:p>
            <a:pPr lvl="2"/>
            <a:r>
              <a:rPr lang="en-US" dirty="0" smtClean="0"/>
              <a:t>Completely change every aspect of society</a:t>
            </a:r>
          </a:p>
          <a:p>
            <a:pPr lvl="1"/>
            <a:r>
              <a:rPr lang="en-US" dirty="0" smtClean="0"/>
              <a:t>Religious/Redemptive movements</a:t>
            </a:r>
          </a:p>
          <a:p>
            <a:pPr lvl="2"/>
            <a:r>
              <a:rPr lang="en-US" dirty="0" smtClean="0"/>
              <a:t>Meaning seeking</a:t>
            </a:r>
          </a:p>
          <a:p>
            <a:pPr lvl="1"/>
            <a:r>
              <a:rPr lang="en-US" dirty="0" smtClean="0"/>
              <a:t>Alternative movements</a:t>
            </a:r>
          </a:p>
          <a:p>
            <a:pPr lvl="2"/>
            <a:r>
              <a:rPr lang="en-US" dirty="0" smtClean="0"/>
              <a:t>Self improvement</a:t>
            </a:r>
          </a:p>
          <a:p>
            <a:pPr lvl="1"/>
            <a:r>
              <a:rPr lang="en-US" dirty="0" smtClean="0"/>
              <a:t>Resistance movements</a:t>
            </a:r>
          </a:p>
          <a:p>
            <a:pPr lvl="2"/>
            <a:r>
              <a:rPr lang="en-US" dirty="0" smtClean="0"/>
              <a:t>Prevent or undo change to the social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4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Stages of Social Movements</a:t>
            </a:r>
          </a:p>
          <a:p>
            <a:pPr lvl="1"/>
            <a:r>
              <a:rPr lang="en-US" dirty="0" smtClean="0"/>
              <a:t>Preliminary stage</a:t>
            </a:r>
          </a:p>
          <a:p>
            <a:pPr lvl="1"/>
            <a:r>
              <a:rPr lang="en-US" dirty="0" smtClean="0"/>
              <a:t>Coalescence stage</a:t>
            </a:r>
          </a:p>
          <a:p>
            <a:pPr lvl="1"/>
            <a:r>
              <a:rPr lang="en-US" dirty="0" smtClean="0"/>
              <a:t>Institutionalization stage</a:t>
            </a:r>
          </a:p>
          <a:p>
            <a:pPr lvl="1"/>
            <a:r>
              <a:rPr lang="en-US" dirty="0" smtClean="0"/>
              <a:t>Decline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3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Social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Mobilization Theory</a:t>
            </a:r>
          </a:p>
          <a:p>
            <a:pPr lvl="1"/>
            <a:r>
              <a:rPr lang="en-US" dirty="0" smtClean="0"/>
              <a:t>Acquire resources and mobilize people</a:t>
            </a:r>
          </a:p>
          <a:p>
            <a:pPr lvl="1"/>
            <a:r>
              <a:rPr lang="en-US" dirty="0" smtClean="0"/>
              <a:t>Civil Rights Movement</a:t>
            </a:r>
          </a:p>
          <a:p>
            <a:r>
              <a:rPr lang="en-US" dirty="0" smtClean="0"/>
              <a:t>Frame Analysis</a:t>
            </a:r>
          </a:p>
          <a:p>
            <a:pPr lvl="1"/>
            <a:r>
              <a:rPr lang="en-US" dirty="0" smtClean="0"/>
              <a:t>Diagnostic Framing</a:t>
            </a:r>
          </a:p>
          <a:p>
            <a:pPr lvl="1"/>
            <a:r>
              <a:rPr lang="en-US" dirty="0" smtClean="0"/>
              <a:t>Prognostic Framing</a:t>
            </a:r>
          </a:p>
          <a:p>
            <a:pPr lvl="1"/>
            <a:r>
              <a:rPr lang="en-US" dirty="0" smtClean="0"/>
              <a:t>Motivational Framing</a:t>
            </a:r>
          </a:p>
          <a:p>
            <a:pPr lvl="1"/>
            <a:r>
              <a:rPr lang="en-US" dirty="0" smtClean="0"/>
              <a:t>Frame alignment process</a:t>
            </a:r>
          </a:p>
          <a:p>
            <a:r>
              <a:rPr lang="en-US" dirty="0" smtClean="0"/>
              <a:t>New Social Movement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95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Causes of Social Change</a:t>
            </a:r>
          </a:p>
          <a:p>
            <a:pPr lvl="1"/>
            <a:r>
              <a:rPr lang="en-US" dirty="0" smtClean="0"/>
              <a:t>Technology</a:t>
            </a:r>
          </a:p>
          <a:p>
            <a:pPr lvl="2"/>
            <a:r>
              <a:rPr lang="en-US" dirty="0" smtClean="0"/>
              <a:t>Post-Millennial change driven by technology</a:t>
            </a:r>
            <a:endParaRPr lang="en-US" dirty="0"/>
          </a:p>
          <a:p>
            <a:pPr lvl="1"/>
            <a:r>
              <a:rPr lang="en-US" dirty="0"/>
              <a:t>Social </a:t>
            </a:r>
            <a:r>
              <a:rPr lang="en-US" dirty="0" smtClean="0"/>
              <a:t>Institutions</a:t>
            </a:r>
          </a:p>
          <a:p>
            <a:pPr lvl="2"/>
            <a:r>
              <a:rPr lang="en-US" dirty="0" smtClean="0"/>
              <a:t>Change in one leads to change in all</a:t>
            </a:r>
            <a:endParaRPr lang="en-US" dirty="0"/>
          </a:p>
          <a:p>
            <a:pPr lvl="1"/>
            <a:r>
              <a:rPr lang="en-US" dirty="0" smtClean="0"/>
              <a:t>Population</a:t>
            </a:r>
          </a:p>
          <a:p>
            <a:pPr lvl="2"/>
            <a:r>
              <a:rPr lang="en-US" dirty="0" smtClean="0"/>
              <a:t>Changing compositions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smtClean="0"/>
              <a:t>Environment</a:t>
            </a:r>
          </a:p>
          <a:p>
            <a:r>
              <a:rPr lang="en-US" dirty="0" smtClean="0"/>
              <a:t>Modernization</a:t>
            </a:r>
          </a:p>
          <a:p>
            <a:pPr lvl="1"/>
            <a:r>
              <a:rPr lang="en-US" dirty="0" smtClean="0"/>
              <a:t>Specialization</a:t>
            </a:r>
          </a:p>
          <a:p>
            <a:pPr lvl="1"/>
            <a:r>
              <a:rPr lang="en-US" dirty="0" smtClean="0"/>
              <a:t>Differentiation </a:t>
            </a:r>
            <a:r>
              <a:rPr lang="en-US" smtClean="0"/>
              <a:t>of structure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911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Widescreen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21 Social Movements and Social Change</vt:lpstr>
      <vt:lpstr>Collective Behavior</vt:lpstr>
      <vt:lpstr>Theoretical Perspectives on Collective Behavior</vt:lpstr>
      <vt:lpstr>Social Movements</vt:lpstr>
      <vt:lpstr>Social Movements</vt:lpstr>
      <vt:lpstr>Social Movements</vt:lpstr>
      <vt:lpstr>Theoretical Perspectives on Social Movements</vt:lpstr>
      <vt:lpstr>Social Change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2018-12-21T20:39:06Z</dcterms:created>
  <dcterms:modified xsi:type="dcterms:W3CDTF">2018-12-21T20:39:13Z</dcterms:modified>
</cp:coreProperties>
</file>