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15 Religion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OpenStax</a:t>
            </a:r>
            <a:r>
              <a:rPr lang="en-US" dirty="0" smtClean="0"/>
              <a:t> Sociology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Sociological Approach to 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Religious experience</a:t>
            </a:r>
          </a:p>
          <a:p>
            <a:r>
              <a:rPr lang="en-US" dirty="0" smtClean="0"/>
              <a:t>Religious beliefs</a:t>
            </a:r>
          </a:p>
          <a:p>
            <a:r>
              <a:rPr lang="en-US" dirty="0" smtClean="0"/>
              <a:t>Religious rituals</a:t>
            </a:r>
          </a:p>
          <a:p>
            <a:r>
              <a:rPr lang="en-US" dirty="0" smtClean="0"/>
              <a:t>Social institution</a:t>
            </a:r>
          </a:p>
          <a:p>
            <a:r>
              <a:rPr lang="en-US" dirty="0" smtClean="0"/>
              <a:t>Social Control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6221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Approaches to 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Functionalism</a:t>
            </a:r>
          </a:p>
          <a:p>
            <a:pPr lvl="1"/>
            <a:r>
              <a:rPr lang="en-US" dirty="0" smtClean="0"/>
              <a:t>Answers to mysteries</a:t>
            </a:r>
          </a:p>
          <a:p>
            <a:pPr lvl="1"/>
            <a:r>
              <a:rPr lang="en-US" dirty="0" smtClean="0"/>
              <a:t>Social control</a:t>
            </a:r>
          </a:p>
          <a:p>
            <a:pPr lvl="1"/>
            <a:r>
              <a:rPr lang="en-US" dirty="0" smtClean="0"/>
              <a:t>Emotional comfort</a:t>
            </a:r>
          </a:p>
          <a:p>
            <a:pPr lvl="1"/>
            <a:r>
              <a:rPr lang="en-US" dirty="0" smtClean="0"/>
              <a:t>Socialization and social interaction</a:t>
            </a:r>
          </a:p>
          <a:p>
            <a:pPr lvl="1"/>
            <a:r>
              <a:rPr lang="en-US" dirty="0" smtClean="0"/>
              <a:t>Social support</a:t>
            </a:r>
          </a:p>
          <a:p>
            <a:pPr lvl="1"/>
            <a:r>
              <a:rPr lang="en-US" dirty="0" smtClean="0"/>
              <a:t>Group formation</a:t>
            </a:r>
          </a:p>
          <a:p>
            <a:pPr lvl="1"/>
            <a:r>
              <a:rPr lang="en-US" dirty="0" smtClean="0"/>
              <a:t>Social networking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298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Approaches to Religion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Conflict Theory</a:t>
            </a:r>
          </a:p>
          <a:p>
            <a:pPr lvl="1"/>
            <a:r>
              <a:rPr lang="en-US" dirty="0" smtClean="0"/>
              <a:t>Social inequality</a:t>
            </a:r>
          </a:p>
          <a:p>
            <a:pPr lvl="1"/>
            <a:r>
              <a:rPr lang="en-US" dirty="0" smtClean="0"/>
              <a:t>Power dynamic</a:t>
            </a:r>
          </a:p>
          <a:p>
            <a:pPr lvl="1"/>
            <a:r>
              <a:rPr lang="en-US" dirty="0" smtClean="0"/>
              <a:t>Rewards after death control people now</a:t>
            </a:r>
          </a:p>
          <a:p>
            <a:pPr lvl="1"/>
            <a:r>
              <a:rPr lang="en-US" dirty="0" smtClean="0"/>
              <a:t>Powerful interpret meanings</a:t>
            </a:r>
          </a:p>
          <a:p>
            <a:pPr lvl="1"/>
            <a:r>
              <a:rPr lang="en-US" dirty="0" smtClean="0"/>
              <a:t>Feminist theory</a:t>
            </a:r>
          </a:p>
          <a:p>
            <a:pPr lvl="2"/>
            <a:r>
              <a:rPr lang="en-US" dirty="0" smtClean="0"/>
              <a:t>Gender inequality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399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Approaches to Religion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Symbolic Interactionism</a:t>
            </a:r>
          </a:p>
          <a:p>
            <a:pPr lvl="1"/>
            <a:r>
              <a:rPr lang="en-US" dirty="0" smtClean="0"/>
              <a:t>Social construction</a:t>
            </a:r>
          </a:p>
          <a:p>
            <a:pPr lvl="1"/>
            <a:r>
              <a:rPr lang="en-US" dirty="0" smtClean="0"/>
              <a:t>Symbols</a:t>
            </a:r>
          </a:p>
          <a:p>
            <a:pPr lvl="1"/>
            <a:r>
              <a:rPr lang="en-US" dirty="0" smtClean="0"/>
              <a:t>Sacred</a:t>
            </a:r>
          </a:p>
          <a:p>
            <a:pPr lvl="1"/>
            <a:r>
              <a:rPr lang="en-US" dirty="0" smtClean="0"/>
              <a:t>Profane</a:t>
            </a:r>
          </a:p>
          <a:p>
            <a:pPr lvl="1"/>
            <a:r>
              <a:rPr lang="en-US" dirty="0" smtClean="0"/>
              <a:t>Role of religion in everyday life</a:t>
            </a:r>
          </a:p>
          <a:p>
            <a:pPr lvl="1"/>
            <a:r>
              <a:rPr lang="en-US" dirty="0" smtClean="0"/>
              <a:t>Expressions of belief</a:t>
            </a:r>
          </a:p>
        </p:txBody>
      </p:sp>
    </p:spTree>
    <p:extLst>
      <p:ext uri="{BB962C8B-B14F-4D97-AF65-F5344CB8AC3E}">
        <p14:creationId xmlns:p14="http://schemas.microsoft.com/office/powerpoint/2010/main" val="2047614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Religious Organizations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Cult</a:t>
            </a:r>
          </a:p>
          <a:p>
            <a:pPr lvl="1"/>
            <a:r>
              <a:rPr lang="en-US" dirty="0" smtClean="0"/>
              <a:t>New Religious Movement</a:t>
            </a:r>
          </a:p>
          <a:p>
            <a:pPr lvl="1"/>
            <a:r>
              <a:rPr lang="en-US" dirty="0" smtClean="0"/>
              <a:t>Controversial</a:t>
            </a:r>
          </a:p>
          <a:p>
            <a:r>
              <a:rPr lang="en-US" dirty="0" smtClean="0"/>
              <a:t>Sect</a:t>
            </a:r>
          </a:p>
          <a:p>
            <a:pPr lvl="1"/>
            <a:r>
              <a:rPr lang="en-US" dirty="0" smtClean="0"/>
              <a:t>Small</a:t>
            </a:r>
          </a:p>
          <a:p>
            <a:pPr lvl="1"/>
            <a:r>
              <a:rPr lang="en-US" dirty="0" smtClean="0"/>
              <a:t>Relatively new</a:t>
            </a:r>
          </a:p>
          <a:p>
            <a:pPr lvl="1"/>
            <a:r>
              <a:rPr lang="en-US" dirty="0" smtClean="0"/>
              <a:t>Breakaway</a:t>
            </a:r>
          </a:p>
          <a:p>
            <a:r>
              <a:rPr lang="en-US" dirty="0" smtClean="0"/>
              <a:t>Denomination</a:t>
            </a:r>
          </a:p>
          <a:p>
            <a:pPr lvl="1"/>
            <a:r>
              <a:rPr lang="en-US" dirty="0" smtClean="0"/>
              <a:t>Large</a:t>
            </a:r>
          </a:p>
          <a:p>
            <a:pPr lvl="1"/>
            <a:r>
              <a:rPr lang="en-US" dirty="0" smtClean="0"/>
              <a:t>Mainstream</a:t>
            </a:r>
          </a:p>
          <a:p>
            <a:r>
              <a:rPr lang="en-US" dirty="0" smtClean="0"/>
              <a:t>Ecclesia</a:t>
            </a:r>
          </a:p>
          <a:p>
            <a:pPr lvl="1"/>
            <a:r>
              <a:rPr lang="en-US" dirty="0" smtClean="0"/>
              <a:t>Official Religion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935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Religions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Polytheism</a:t>
            </a:r>
          </a:p>
          <a:p>
            <a:pPr lvl="1"/>
            <a:r>
              <a:rPr lang="en-US" dirty="0" smtClean="0"/>
              <a:t>Multiple gods</a:t>
            </a:r>
          </a:p>
          <a:p>
            <a:r>
              <a:rPr lang="en-US" dirty="0" smtClean="0"/>
              <a:t>Monotheism</a:t>
            </a:r>
          </a:p>
          <a:p>
            <a:pPr lvl="1"/>
            <a:r>
              <a:rPr lang="en-US" dirty="0" smtClean="0"/>
              <a:t>Single god</a:t>
            </a:r>
          </a:p>
          <a:p>
            <a:r>
              <a:rPr lang="en-US" dirty="0" smtClean="0"/>
              <a:t>Atheism</a:t>
            </a:r>
          </a:p>
          <a:p>
            <a:pPr lvl="1"/>
            <a:r>
              <a:rPr lang="en-US" dirty="0" smtClean="0"/>
              <a:t>No god</a:t>
            </a:r>
          </a:p>
          <a:p>
            <a:r>
              <a:rPr lang="en-US" dirty="0" smtClean="0"/>
              <a:t>Animism</a:t>
            </a:r>
          </a:p>
          <a:p>
            <a:pPr lvl="1"/>
            <a:r>
              <a:rPr lang="en-US" dirty="0" smtClean="0"/>
              <a:t>Nonhuman beings</a:t>
            </a:r>
          </a:p>
          <a:p>
            <a:r>
              <a:rPr lang="en-US" dirty="0" err="1" smtClean="0"/>
              <a:t>Totemism</a:t>
            </a:r>
            <a:endParaRPr lang="en-US" dirty="0" smtClean="0"/>
          </a:p>
          <a:p>
            <a:pPr lvl="1"/>
            <a:r>
              <a:rPr lang="en-US" dirty="0" smtClean="0"/>
              <a:t>Human-natural being connection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825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World’s Religions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Hinduism</a:t>
            </a:r>
          </a:p>
          <a:p>
            <a:r>
              <a:rPr lang="en-US" dirty="0" smtClean="0"/>
              <a:t>Buddhism</a:t>
            </a:r>
          </a:p>
          <a:p>
            <a:r>
              <a:rPr lang="en-US" dirty="0" smtClean="0"/>
              <a:t>Confucianism</a:t>
            </a:r>
          </a:p>
          <a:p>
            <a:r>
              <a:rPr lang="en-US" dirty="0" smtClean="0"/>
              <a:t>Taoism</a:t>
            </a:r>
          </a:p>
          <a:p>
            <a:r>
              <a:rPr lang="en-US" dirty="0" smtClean="0"/>
              <a:t>Judaism</a:t>
            </a:r>
          </a:p>
          <a:p>
            <a:r>
              <a:rPr lang="en-US" dirty="0" smtClean="0"/>
              <a:t>Islam</a:t>
            </a:r>
          </a:p>
          <a:p>
            <a:r>
              <a:rPr lang="en-US" dirty="0" smtClean="0"/>
              <a:t>Christianity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314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 in the United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Religion and Social Change</a:t>
            </a:r>
          </a:p>
          <a:p>
            <a:r>
              <a:rPr lang="en-US" dirty="0" smtClean="0"/>
              <a:t>Liberation Theology</a:t>
            </a:r>
          </a:p>
          <a:p>
            <a:pPr lvl="1"/>
            <a:r>
              <a:rPr lang="en-US" dirty="0" smtClean="0"/>
              <a:t>Political activism</a:t>
            </a:r>
          </a:p>
          <a:p>
            <a:pPr lvl="1"/>
            <a:r>
              <a:rPr lang="en-US" dirty="0" smtClean="0"/>
              <a:t>Concerned with poor and oppressed</a:t>
            </a:r>
          </a:p>
          <a:p>
            <a:r>
              <a:rPr lang="en-US" dirty="0" smtClean="0"/>
              <a:t>Megachurches</a:t>
            </a:r>
          </a:p>
          <a:p>
            <a:pPr lvl="1"/>
            <a:r>
              <a:rPr lang="en-US" dirty="0" smtClean="0"/>
              <a:t>Large congregation</a:t>
            </a:r>
          </a:p>
          <a:p>
            <a:pPr lvl="1"/>
            <a:r>
              <a:rPr lang="en-US" dirty="0" smtClean="0"/>
              <a:t>Charismatic preacher</a:t>
            </a:r>
          </a:p>
          <a:p>
            <a:r>
              <a:rPr lang="en-US" dirty="0" smtClean="0"/>
              <a:t>Secularization</a:t>
            </a:r>
          </a:p>
          <a:p>
            <a:pPr lvl="1"/>
            <a:r>
              <a:rPr lang="en-US" dirty="0" smtClean="0"/>
              <a:t>Decreased influence </a:t>
            </a:r>
            <a:r>
              <a:rPr lang="en-US" smtClean="0"/>
              <a:t>of religion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016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Application>Microsoft Office PowerPoint</Application>
  <PresentationFormat>Widescreen</PresentationFormat>
  <Paragraphs>79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Neue Helvetica W01</vt:lpstr>
      <vt:lpstr>Office Theme</vt:lpstr>
      <vt:lpstr>Chapter 15 Religion</vt:lpstr>
      <vt:lpstr>The Sociological Approach to Religion</vt:lpstr>
      <vt:lpstr>Theoretical Approaches to Religion</vt:lpstr>
      <vt:lpstr>Theoretical Approaches to Religion</vt:lpstr>
      <vt:lpstr>Theoretical Approaches to Religion</vt:lpstr>
      <vt:lpstr>Types of Religious Organizations</vt:lpstr>
      <vt:lpstr>Types of Religions</vt:lpstr>
      <vt:lpstr>The World’s Religions</vt:lpstr>
      <vt:lpstr>Religion in the United States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2018-12-21T20:35:44Z</dcterms:created>
  <dcterms:modified xsi:type="dcterms:W3CDTF">2018-12-21T20:35:52Z</dcterms:modified>
</cp:coreProperties>
</file>