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13 Aging and the Elderly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Perspectives on Aging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Symbolic Interactionism</a:t>
            </a:r>
          </a:p>
          <a:p>
            <a:pPr lvl="1"/>
            <a:r>
              <a:rPr lang="en-US" dirty="0" smtClean="0"/>
              <a:t>Subculture of Aging Theory</a:t>
            </a:r>
          </a:p>
          <a:p>
            <a:pPr lvl="2"/>
            <a:r>
              <a:rPr lang="en-US" dirty="0" smtClean="0"/>
              <a:t>Shared community</a:t>
            </a:r>
          </a:p>
          <a:p>
            <a:pPr lvl="1"/>
            <a:r>
              <a:rPr lang="en-US" dirty="0" smtClean="0"/>
              <a:t>Selective Optimization with compensation theory</a:t>
            </a:r>
          </a:p>
          <a:p>
            <a:pPr lvl="2"/>
            <a:r>
              <a:rPr lang="en-US" dirty="0" smtClean="0"/>
              <a:t>Aging as a process not an outcome</a:t>
            </a:r>
          </a:p>
          <a:p>
            <a:pPr lvl="1"/>
            <a:r>
              <a:rPr lang="en-US" dirty="0" err="1" smtClean="0"/>
              <a:t>Gerotranscendence</a:t>
            </a:r>
            <a:endParaRPr lang="en-US" dirty="0" smtClean="0"/>
          </a:p>
          <a:p>
            <a:pPr lvl="2"/>
            <a:r>
              <a:rPr lang="en-US" dirty="0" smtClean="0"/>
              <a:t>Transcend limited views </a:t>
            </a:r>
            <a:r>
              <a:rPr lang="en-US" smtClean="0"/>
              <a:t>of life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941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Aging in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Gerontology</a:t>
            </a:r>
          </a:p>
          <a:p>
            <a:r>
              <a:rPr lang="en-US" dirty="0" smtClean="0"/>
              <a:t>Social Gerontology</a:t>
            </a:r>
          </a:p>
          <a:p>
            <a:r>
              <a:rPr lang="en-US" dirty="0" smtClean="0"/>
              <a:t>U.S. Census Bureau</a:t>
            </a:r>
          </a:p>
          <a:p>
            <a:r>
              <a:rPr lang="en-US" dirty="0" smtClean="0"/>
              <a:t>The Graying of the United States</a:t>
            </a:r>
          </a:p>
          <a:p>
            <a:pPr lvl="1"/>
            <a:r>
              <a:rPr lang="en-US" dirty="0" smtClean="0"/>
              <a:t>Life expectancy </a:t>
            </a:r>
          </a:p>
          <a:p>
            <a:pPr lvl="1"/>
            <a:r>
              <a:rPr lang="en-US" dirty="0" smtClean="0"/>
              <a:t>Baby Boomers</a:t>
            </a:r>
          </a:p>
          <a:p>
            <a:r>
              <a:rPr lang="en-US" dirty="0" smtClean="0"/>
              <a:t>Phases of Aging</a:t>
            </a:r>
          </a:p>
          <a:p>
            <a:pPr lvl="1"/>
            <a:r>
              <a:rPr lang="en-US" dirty="0" smtClean="0"/>
              <a:t>Young old</a:t>
            </a:r>
          </a:p>
          <a:p>
            <a:pPr lvl="1"/>
            <a:r>
              <a:rPr lang="en-US" dirty="0" smtClean="0"/>
              <a:t>Middle old</a:t>
            </a:r>
          </a:p>
          <a:p>
            <a:pPr lvl="1"/>
            <a:r>
              <a:rPr lang="en-US" dirty="0" smtClean="0"/>
              <a:t>Old </a:t>
            </a:r>
            <a:r>
              <a:rPr lang="en-US" dirty="0" err="1" smtClean="0"/>
              <a:t>old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530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Aging Around the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Dependency Ratio</a:t>
            </a:r>
          </a:p>
          <a:p>
            <a:r>
              <a:rPr lang="en-US" dirty="0" smtClean="0"/>
              <a:t>Healthcare and life expectancy</a:t>
            </a:r>
          </a:p>
          <a:p>
            <a:r>
              <a:rPr lang="en-US" dirty="0" smtClean="0"/>
              <a:t>Amount and type of elder care varies</a:t>
            </a:r>
          </a:p>
          <a:p>
            <a:r>
              <a:rPr lang="en-US" dirty="0" smtClean="0"/>
              <a:t>Filial piety</a:t>
            </a:r>
          </a:p>
          <a:p>
            <a:r>
              <a:rPr lang="en-US" dirty="0" smtClean="0"/>
              <a:t>Caring as a burden</a:t>
            </a:r>
          </a:p>
          <a:p>
            <a:r>
              <a:rPr lang="en-US" dirty="0" smtClean="0"/>
              <a:t>The Madrid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846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 of 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Life Course</a:t>
            </a:r>
          </a:p>
          <a:p>
            <a:pPr lvl="1"/>
            <a:r>
              <a:rPr lang="en-US" dirty="0" smtClean="0"/>
              <a:t>Birth to Death</a:t>
            </a:r>
          </a:p>
          <a:p>
            <a:pPr lvl="1"/>
            <a:r>
              <a:rPr lang="en-US" dirty="0" smtClean="0"/>
              <a:t>Responsibilities and expectations</a:t>
            </a:r>
          </a:p>
          <a:p>
            <a:pPr lvl="1"/>
            <a:r>
              <a:rPr lang="en-US" dirty="0" smtClean="0"/>
              <a:t>Dependence and independence</a:t>
            </a:r>
          </a:p>
          <a:p>
            <a:r>
              <a:rPr lang="en-US" dirty="0" smtClean="0"/>
              <a:t>Primary Aging</a:t>
            </a:r>
          </a:p>
          <a:p>
            <a:pPr lvl="1"/>
            <a:r>
              <a:rPr lang="en-US" dirty="0" smtClean="0"/>
              <a:t>Biological factors</a:t>
            </a:r>
          </a:p>
          <a:p>
            <a:r>
              <a:rPr lang="en-US" dirty="0" smtClean="0"/>
              <a:t>Secondary Aging</a:t>
            </a:r>
          </a:p>
          <a:p>
            <a:pPr lvl="1"/>
            <a:r>
              <a:rPr lang="en-US" dirty="0" smtClean="0"/>
              <a:t>Controllable factors</a:t>
            </a:r>
          </a:p>
          <a:p>
            <a:r>
              <a:rPr lang="en-US" dirty="0" smtClean="0"/>
              <a:t>Gender and aging</a:t>
            </a:r>
          </a:p>
        </p:txBody>
      </p:sp>
    </p:spTree>
    <p:extLst>
      <p:ext uri="{BB962C8B-B14F-4D97-AF65-F5344CB8AC3E}">
        <p14:creationId xmlns:p14="http://schemas.microsoft.com/office/powerpoint/2010/main" val="3801274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and Psychological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Retirement</a:t>
            </a:r>
          </a:p>
          <a:p>
            <a:r>
              <a:rPr lang="en-US" dirty="0" smtClean="0"/>
              <a:t>Integrity and despair</a:t>
            </a:r>
          </a:p>
          <a:p>
            <a:r>
              <a:rPr lang="en-US" dirty="0" smtClean="0"/>
              <a:t>Death and remarriage</a:t>
            </a:r>
          </a:p>
          <a:p>
            <a:r>
              <a:rPr lang="en-US" dirty="0" smtClean="0"/>
              <a:t>Sexuality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656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 and Dying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Grief</a:t>
            </a:r>
          </a:p>
          <a:p>
            <a:r>
              <a:rPr lang="en-US" dirty="0" smtClean="0"/>
              <a:t>Perceptions based on culture</a:t>
            </a:r>
          </a:p>
          <a:p>
            <a:r>
              <a:rPr lang="en-US" dirty="0" smtClean="0"/>
              <a:t>Loss</a:t>
            </a:r>
          </a:p>
          <a:p>
            <a:r>
              <a:rPr lang="en-US" dirty="0" smtClean="0"/>
              <a:t>Thanatology</a:t>
            </a:r>
          </a:p>
          <a:p>
            <a:r>
              <a:rPr lang="en-US" dirty="0" smtClean="0"/>
              <a:t>Physician-assisted suicide</a:t>
            </a:r>
          </a:p>
          <a:p>
            <a:r>
              <a:rPr lang="en-US" dirty="0" smtClean="0"/>
              <a:t>Hospice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193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Facing the Elderly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Senescence</a:t>
            </a:r>
          </a:p>
          <a:p>
            <a:r>
              <a:rPr lang="en-US" dirty="0" smtClean="0"/>
              <a:t>Less income</a:t>
            </a:r>
          </a:p>
          <a:p>
            <a:r>
              <a:rPr lang="en-US" dirty="0" smtClean="0"/>
              <a:t>Healthcare</a:t>
            </a:r>
          </a:p>
          <a:p>
            <a:r>
              <a:rPr lang="en-US" dirty="0" smtClean="0"/>
              <a:t>Ageism</a:t>
            </a:r>
          </a:p>
          <a:p>
            <a:r>
              <a:rPr lang="en-US" dirty="0" smtClean="0"/>
              <a:t>Elder abuse</a:t>
            </a:r>
          </a:p>
          <a:p>
            <a:pPr lvl="1"/>
            <a:r>
              <a:rPr lang="en-US" dirty="0" smtClean="0"/>
              <a:t>Physical</a:t>
            </a:r>
          </a:p>
          <a:p>
            <a:pPr lvl="1"/>
            <a:r>
              <a:rPr lang="en-US" dirty="0" smtClean="0"/>
              <a:t>Emotional</a:t>
            </a:r>
          </a:p>
          <a:p>
            <a:pPr lvl="1"/>
            <a:r>
              <a:rPr lang="en-US" dirty="0" smtClean="0"/>
              <a:t>Financial</a:t>
            </a:r>
          </a:p>
          <a:p>
            <a:pPr lvl="1"/>
            <a:r>
              <a:rPr lang="en-US" dirty="0" smtClean="0"/>
              <a:t>Sexual</a:t>
            </a:r>
          </a:p>
          <a:p>
            <a:pPr lvl="1"/>
            <a:r>
              <a:rPr lang="en-US" dirty="0" smtClean="0"/>
              <a:t>Mental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509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Functionalism</a:t>
            </a:r>
          </a:p>
          <a:p>
            <a:pPr lvl="1"/>
            <a:r>
              <a:rPr lang="en-US" dirty="0" smtClean="0"/>
              <a:t>Resources and activity </a:t>
            </a:r>
          </a:p>
          <a:p>
            <a:pPr lvl="1"/>
            <a:r>
              <a:rPr lang="en-US" dirty="0" smtClean="0"/>
              <a:t>Disengagement theory</a:t>
            </a:r>
          </a:p>
          <a:p>
            <a:pPr lvl="1"/>
            <a:r>
              <a:rPr lang="en-US" dirty="0" smtClean="0"/>
              <a:t>Activity Theory</a:t>
            </a:r>
          </a:p>
          <a:p>
            <a:pPr lvl="2"/>
            <a:r>
              <a:rPr lang="en-US" dirty="0" smtClean="0"/>
              <a:t>Social involvement</a:t>
            </a:r>
          </a:p>
          <a:p>
            <a:pPr lvl="1"/>
            <a:r>
              <a:rPr lang="en-US" dirty="0" smtClean="0"/>
              <a:t>Continuity Theory</a:t>
            </a:r>
          </a:p>
          <a:p>
            <a:pPr lvl="2"/>
            <a:r>
              <a:rPr lang="en-US" dirty="0" smtClean="0"/>
              <a:t>Internal structures</a:t>
            </a:r>
          </a:p>
          <a:p>
            <a:pPr lvl="2"/>
            <a:r>
              <a:rPr lang="en-US" dirty="0" smtClean="0"/>
              <a:t>External 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244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Perspectives on Aging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 Theory</a:t>
            </a:r>
          </a:p>
          <a:p>
            <a:pPr lvl="1"/>
            <a:r>
              <a:rPr lang="en-US" dirty="0" smtClean="0"/>
              <a:t>Inequality</a:t>
            </a:r>
          </a:p>
          <a:p>
            <a:pPr lvl="1"/>
            <a:r>
              <a:rPr lang="en-US" dirty="0" smtClean="0"/>
              <a:t>Modernization Theory</a:t>
            </a:r>
          </a:p>
          <a:p>
            <a:pPr lvl="2"/>
            <a:r>
              <a:rPr lang="en-US" dirty="0" smtClean="0"/>
              <a:t>Individualistic society</a:t>
            </a:r>
          </a:p>
          <a:p>
            <a:pPr lvl="1"/>
            <a:r>
              <a:rPr lang="en-US" dirty="0" smtClean="0"/>
              <a:t>Age stratification theory</a:t>
            </a:r>
          </a:p>
          <a:p>
            <a:pPr lvl="2"/>
            <a:r>
              <a:rPr lang="en-US" dirty="0" smtClean="0"/>
              <a:t>Unequal access to resources</a:t>
            </a:r>
          </a:p>
          <a:p>
            <a:pPr lvl="1"/>
            <a:r>
              <a:rPr lang="en-US" dirty="0" smtClean="0"/>
              <a:t>Age Discrimination in Employment Act (ADEA)</a:t>
            </a:r>
          </a:p>
          <a:p>
            <a:pPr lvl="1"/>
            <a:r>
              <a:rPr lang="en-US" dirty="0" smtClean="0"/>
              <a:t>Exchange Theory</a:t>
            </a:r>
          </a:p>
          <a:p>
            <a:pPr lvl="2"/>
            <a:r>
              <a:rPr lang="en-US" dirty="0" smtClean="0"/>
              <a:t>Rational Choice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965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</Words>
  <Application>Microsoft Office PowerPoint</Application>
  <PresentationFormat>Widescreen</PresentationFormat>
  <Paragraphs>84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Neue Helvetica W01</vt:lpstr>
      <vt:lpstr>Office Theme</vt:lpstr>
      <vt:lpstr>Chapter 13 Aging and the Elderly</vt:lpstr>
      <vt:lpstr>Aging in Society</vt:lpstr>
      <vt:lpstr>Aging Around the World</vt:lpstr>
      <vt:lpstr>The Process of Aging</vt:lpstr>
      <vt:lpstr>Social and Psychological Changes</vt:lpstr>
      <vt:lpstr>Death and Dying</vt:lpstr>
      <vt:lpstr>Challenges Facing the Elderly</vt:lpstr>
      <vt:lpstr>Theoretical Perspectives on Aging</vt:lpstr>
      <vt:lpstr>Theoretical Perspectives on Aging</vt:lpstr>
      <vt:lpstr>Theoretical Perspectives on Aging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2018-12-21T20:34:22Z</dcterms:created>
  <dcterms:modified xsi:type="dcterms:W3CDTF">2018-12-21T20:34:28Z</dcterms:modified>
</cp:coreProperties>
</file>