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14 Marriage and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Marriage and What is a Family?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</a:p>
          <a:p>
            <a:pPr lvl="1"/>
            <a:r>
              <a:rPr lang="en-US" dirty="0" smtClean="0"/>
              <a:t>Legally recognized</a:t>
            </a:r>
          </a:p>
          <a:p>
            <a:pPr lvl="1"/>
            <a:r>
              <a:rPr lang="en-US" dirty="0" smtClean="0"/>
              <a:t>Permanence</a:t>
            </a:r>
          </a:p>
          <a:p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Census definition</a:t>
            </a:r>
          </a:p>
          <a:p>
            <a:pPr lvl="1"/>
            <a:r>
              <a:rPr lang="en-US" dirty="0" smtClean="0"/>
              <a:t>Sociological definition</a:t>
            </a:r>
          </a:p>
          <a:p>
            <a:pPr lvl="1"/>
            <a:r>
              <a:rPr lang="en-US" dirty="0" smtClean="0"/>
              <a:t>Family of Origin</a:t>
            </a:r>
          </a:p>
          <a:p>
            <a:pPr lvl="1"/>
            <a:r>
              <a:rPr lang="en-US" dirty="0" smtClean="0"/>
              <a:t>Family of Procreation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01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Marriage Patterns</a:t>
            </a:r>
          </a:p>
          <a:p>
            <a:pPr lvl="1"/>
            <a:r>
              <a:rPr lang="en-US" dirty="0" smtClean="0"/>
              <a:t>Cohabitation</a:t>
            </a:r>
          </a:p>
          <a:p>
            <a:pPr lvl="1"/>
            <a:r>
              <a:rPr lang="en-US" dirty="0" smtClean="0"/>
              <a:t>Monogamy</a:t>
            </a:r>
          </a:p>
          <a:p>
            <a:pPr lvl="1"/>
            <a:r>
              <a:rPr lang="en-US" dirty="0" smtClean="0"/>
              <a:t>Polygamy</a:t>
            </a:r>
          </a:p>
          <a:p>
            <a:pPr lvl="2"/>
            <a:r>
              <a:rPr lang="en-US" dirty="0" smtClean="0"/>
              <a:t>Polygyny</a:t>
            </a:r>
          </a:p>
          <a:p>
            <a:pPr lvl="2"/>
            <a:r>
              <a:rPr lang="en-US" dirty="0" smtClean="0"/>
              <a:t>Polyandry</a:t>
            </a:r>
          </a:p>
          <a:p>
            <a:pPr lvl="2"/>
            <a:r>
              <a:rPr lang="en-US" dirty="0" smtClean="0"/>
              <a:t>Bigamy</a:t>
            </a:r>
          </a:p>
          <a:p>
            <a:r>
              <a:rPr lang="en-US" dirty="0" smtClean="0"/>
              <a:t>Residency and Lines of Descent</a:t>
            </a:r>
          </a:p>
          <a:p>
            <a:pPr lvl="1"/>
            <a:r>
              <a:rPr lang="en-US" dirty="0" smtClean="0"/>
              <a:t>Bilateral Lines of Descent</a:t>
            </a:r>
          </a:p>
          <a:p>
            <a:pPr lvl="1"/>
            <a:r>
              <a:rPr lang="en-US" dirty="0" smtClean="0"/>
              <a:t>Unilateral descent</a:t>
            </a:r>
          </a:p>
        </p:txBody>
      </p:sp>
    </p:spTree>
    <p:extLst>
      <p:ext uri="{BB962C8B-B14F-4D97-AF65-F5344CB8AC3E}">
        <p14:creationId xmlns:p14="http://schemas.microsoft.com/office/powerpoint/2010/main" val="73010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Family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</a:p>
          <a:p>
            <a:r>
              <a:rPr lang="en-US" dirty="0" smtClean="0"/>
              <a:t>Procreation</a:t>
            </a:r>
          </a:p>
          <a:p>
            <a:r>
              <a:rPr lang="en-US" dirty="0" smtClean="0"/>
              <a:t>Preschooler</a:t>
            </a:r>
          </a:p>
          <a:p>
            <a:r>
              <a:rPr lang="en-US" dirty="0" smtClean="0"/>
              <a:t>School-age</a:t>
            </a:r>
          </a:p>
          <a:p>
            <a:r>
              <a:rPr lang="en-US" dirty="0" smtClean="0"/>
              <a:t>Teenage</a:t>
            </a:r>
          </a:p>
          <a:p>
            <a:r>
              <a:rPr lang="en-US" dirty="0" smtClean="0"/>
              <a:t>Launching</a:t>
            </a:r>
          </a:p>
          <a:p>
            <a:r>
              <a:rPr lang="en-US" dirty="0" smtClean="0"/>
              <a:t>Empty Nest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2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in Family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Family</a:t>
            </a:r>
          </a:p>
          <a:p>
            <a:r>
              <a:rPr lang="en-US" dirty="0" smtClean="0"/>
              <a:t>Single Parents</a:t>
            </a:r>
          </a:p>
          <a:p>
            <a:r>
              <a:rPr lang="en-US" dirty="0" smtClean="0"/>
              <a:t>Cohabitation</a:t>
            </a:r>
          </a:p>
          <a:p>
            <a:r>
              <a:rPr lang="en-US" dirty="0" smtClean="0"/>
              <a:t>Same-sex Couples</a:t>
            </a:r>
          </a:p>
          <a:p>
            <a:r>
              <a:rPr lang="en-US" dirty="0" smtClean="0"/>
              <a:t>Staying Single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85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Marriage and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Stabilize society</a:t>
            </a:r>
          </a:p>
          <a:p>
            <a:pPr lvl="1"/>
            <a:r>
              <a:rPr lang="en-US" dirty="0" smtClean="0"/>
              <a:t>Socialize new members of society</a:t>
            </a:r>
          </a:p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Government intervention</a:t>
            </a:r>
          </a:p>
          <a:p>
            <a:pPr lvl="1"/>
            <a:r>
              <a:rPr lang="en-US" dirty="0" smtClean="0"/>
              <a:t>Marital power</a:t>
            </a:r>
          </a:p>
          <a:p>
            <a:pPr lvl="1"/>
            <a:r>
              <a:rPr lang="en-US" dirty="0" smtClean="0"/>
              <a:t>Household labor</a:t>
            </a:r>
          </a:p>
          <a:p>
            <a:r>
              <a:rPr lang="en-US" dirty="0" smtClean="0"/>
              <a:t>Symbolic Interaction</a:t>
            </a:r>
          </a:p>
          <a:p>
            <a:pPr lvl="1"/>
            <a:r>
              <a:rPr lang="en-US" dirty="0" smtClean="0"/>
              <a:t>Symbols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6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Divorce and Remarriage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Divorce rates peaked in 1980</a:t>
            </a:r>
          </a:p>
          <a:p>
            <a:r>
              <a:rPr lang="en-US" dirty="0" smtClean="0"/>
              <a:t>Steady decline</a:t>
            </a:r>
          </a:p>
          <a:p>
            <a:r>
              <a:rPr lang="en-US" dirty="0" smtClean="0"/>
              <a:t>Liberalization of divorce laws and women’s movement</a:t>
            </a:r>
          </a:p>
          <a:p>
            <a:r>
              <a:rPr lang="en-US" dirty="0" smtClean="0"/>
              <a:t>Cyclical nature of divorce</a:t>
            </a:r>
          </a:p>
          <a:p>
            <a:r>
              <a:rPr lang="en-US" dirty="0" smtClean="0"/>
              <a:t>Children of divorce and remarriage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59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and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Domestic Violence</a:t>
            </a:r>
          </a:p>
          <a:p>
            <a:pPr lvl="1"/>
            <a:r>
              <a:rPr lang="en-US" dirty="0" smtClean="0"/>
              <a:t>Intimate partner violence</a:t>
            </a:r>
          </a:p>
          <a:p>
            <a:pPr lvl="1"/>
            <a:r>
              <a:rPr lang="en-US" dirty="0" smtClean="0"/>
              <a:t>Difficult to estimate</a:t>
            </a:r>
          </a:p>
          <a:p>
            <a:pPr lvl="1"/>
            <a:r>
              <a:rPr lang="en-US" dirty="0" smtClean="0"/>
              <a:t>Often unreported</a:t>
            </a:r>
          </a:p>
          <a:p>
            <a:pPr lvl="1"/>
            <a:r>
              <a:rPr lang="en-US" dirty="0" smtClean="0"/>
              <a:t>Inside home</a:t>
            </a:r>
          </a:p>
          <a:p>
            <a:r>
              <a:rPr lang="en-US" dirty="0" smtClean="0"/>
              <a:t>Child Abuse</a:t>
            </a:r>
          </a:p>
          <a:p>
            <a:pPr lvl="1"/>
            <a:r>
              <a:rPr lang="en-US" dirty="0" smtClean="0"/>
              <a:t>Most reports made by professionals</a:t>
            </a:r>
          </a:p>
          <a:p>
            <a:pPr lvl="1"/>
            <a:r>
              <a:rPr lang="en-US" dirty="0" smtClean="0"/>
              <a:t>Mandatory reporting</a:t>
            </a:r>
          </a:p>
          <a:p>
            <a:pPr lvl="1"/>
            <a:r>
              <a:rPr lang="en-US" dirty="0" smtClean="0"/>
              <a:t>Infants</a:t>
            </a:r>
          </a:p>
          <a:p>
            <a:pPr lvl="2"/>
            <a:r>
              <a:rPr lang="en-US" dirty="0" smtClean="0"/>
              <a:t>Shaken </a:t>
            </a:r>
            <a:r>
              <a:rPr lang="en-US" smtClean="0"/>
              <a:t>baby syndrome</a:t>
            </a:r>
            <a:endParaRPr lang="en-US" dirty="0" smtClean="0"/>
          </a:p>
          <a:p>
            <a:pPr lvl="1"/>
            <a:r>
              <a:rPr lang="en-US" dirty="0" smtClean="0"/>
              <a:t>Neglect</a:t>
            </a:r>
          </a:p>
          <a:p>
            <a:pPr lvl="1"/>
            <a:r>
              <a:rPr lang="en-US" dirty="0" smtClean="0"/>
              <a:t>Emotional Abuse</a:t>
            </a:r>
          </a:p>
          <a:p>
            <a:pPr lvl="1"/>
            <a:r>
              <a:rPr lang="en-US" dirty="0" smtClean="0"/>
              <a:t>Sexual Abuse</a:t>
            </a:r>
          </a:p>
          <a:p>
            <a:pPr lvl="1"/>
            <a:r>
              <a:rPr lang="en-US" dirty="0" smtClean="0"/>
              <a:t>Medical Abuse/Neglect</a:t>
            </a:r>
          </a:p>
        </p:txBody>
      </p:sp>
    </p:spTree>
    <p:extLst>
      <p:ext uri="{BB962C8B-B14F-4D97-AF65-F5344CB8AC3E}">
        <p14:creationId xmlns:p14="http://schemas.microsoft.com/office/powerpoint/2010/main" val="3978760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Widescreen</PresentationFormat>
  <Paragraphs>72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14 Marriage and Family</vt:lpstr>
      <vt:lpstr>What is Marriage and What is a Family?</vt:lpstr>
      <vt:lpstr>Defining Family</vt:lpstr>
      <vt:lpstr>Stages of Family Life</vt:lpstr>
      <vt:lpstr>Variations in Family Life </vt:lpstr>
      <vt:lpstr>Theoretical Perspectives on Marriage and Family</vt:lpstr>
      <vt:lpstr>Divorce and Remarriage</vt:lpstr>
      <vt:lpstr>Violence and Abuse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2018-12-21T20:35:03Z</dcterms:created>
  <dcterms:modified xsi:type="dcterms:W3CDTF">2018-12-21T20:35:08Z</dcterms:modified>
</cp:coreProperties>
</file>