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18 Work and the Economy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of Agricultural, Industrial, and postindustrial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Agricultural Revolution</a:t>
            </a:r>
          </a:p>
          <a:p>
            <a:pPr lvl="1"/>
            <a:r>
              <a:rPr lang="en-US" dirty="0" smtClean="0"/>
              <a:t>Raising crops and domesticating animals</a:t>
            </a:r>
          </a:p>
          <a:p>
            <a:pPr lvl="1"/>
            <a:r>
              <a:rPr lang="en-US" dirty="0" smtClean="0"/>
              <a:t>Plow</a:t>
            </a:r>
          </a:p>
          <a:p>
            <a:pPr lvl="1"/>
            <a:r>
              <a:rPr lang="en-US" dirty="0" smtClean="0"/>
              <a:t>New jobs, new technologies</a:t>
            </a:r>
          </a:p>
          <a:p>
            <a:pPr lvl="1"/>
            <a:r>
              <a:rPr lang="en-US" dirty="0" smtClean="0"/>
              <a:t>Bartering</a:t>
            </a:r>
          </a:p>
          <a:p>
            <a:pPr lvl="1"/>
            <a:r>
              <a:rPr lang="en-US" dirty="0" smtClean="0"/>
              <a:t>Money</a:t>
            </a:r>
          </a:p>
          <a:p>
            <a:r>
              <a:rPr lang="en-US" dirty="0" smtClean="0"/>
              <a:t>The Industrial Revolution</a:t>
            </a:r>
          </a:p>
          <a:p>
            <a:pPr lvl="1"/>
            <a:r>
              <a:rPr lang="en-US" dirty="0" smtClean="0"/>
              <a:t>Innovations</a:t>
            </a:r>
          </a:p>
          <a:p>
            <a:pPr lvl="1"/>
            <a:r>
              <a:rPr lang="en-US" dirty="0" smtClean="0"/>
              <a:t>Urbanization</a:t>
            </a:r>
          </a:p>
          <a:p>
            <a:pPr lvl="1"/>
            <a:r>
              <a:rPr lang="en-US" dirty="0" smtClean="0"/>
              <a:t>Modernization</a:t>
            </a:r>
          </a:p>
          <a:p>
            <a:r>
              <a:rPr lang="en-US" dirty="0" smtClean="0"/>
              <a:t>Postindustrial Societies and the Information Age</a:t>
            </a:r>
          </a:p>
          <a:p>
            <a:pPr lvl="1"/>
            <a:r>
              <a:rPr lang="en-US" dirty="0" smtClean="0"/>
              <a:t>Produce, store and disseminate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465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Capitalism</a:t>
            </a:r>
          </a:p>
          <a:p>
            <a:pPr lvl="1"/>
            <a:r>
              <a:rPr lang="en-US" dirty="0" smtClean="0"/>
              <a:t>Private ownership</a:t>
            </a:r>
          </a:p>
          <a:p>
            <a:pPr lvl="1"/>
            <a:r>
              <a:rPr lang="en-US" dirty="0" smtClean="0"/>
              <a:t>Profit and wealth</a:t>
            </a:r>
          </a:p>
          <a:p>
            <a:pPr lvl="1"/>
            <a:r>
              <a:rPr lang="en-US" dirty="0" smtClean="0"/>
              <a:t>Wage earners</a:t>
            </a:r>
          </a:p>
          <a:p>
            <a:pPr lvl="1"/>
            <a:r>
              <a:rPr lang="en-US" dirty="0" smtClean="0"/>
              <a:t>Supply and demand</a:t>
            </a:r>
          </a:p>
          <a:p>
            <a:pPr lvl="1"/>
            <a:r>
              <a:rPr lang="en-US" dirty="0" smtClean="0"/>
              <a:t>Regulations</a:t>
            </a:r>
          </a:p>
          <a:p>
            <a:r>
              <a:rPr lang="en-US" dirty="0" smtClean="0"/>
              <a:t>Socialism</a:t>
            </a:r>
          </a:p>
          <a:p>
            <a:pPr lvl="1"/>
            <a:r>
              <a:rPr lang="en-US" dirty="0" smtClean="0"/>
              <a:t>Government ownership</a:t>
            </a:r>
          </a:p>
          <a:p>
            <a:pPr lvl="1"/>
            <a:r>
              <a:rPr lang="en-US" dirty="0" smtClean="0"/>
              <a:t>Share work and wealth</a:t>
            </a:r>
          </a:p>
          <a:p>
            <a:pPr lvl="1"/>
            <a:r>
              <a:rPr lang="en-US" dirty="0" smtClean="0"/>
              <a:t>Market socialism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6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country’s economy grows, its societal organization changes to become more like that of an industrialized country.</a:t>
            </a:r>
          </a:p>
          <a:p>
            <a:pPr lvl="1"/>
            <a:r>
              <a:rPr lang="en-US" dirty="0" smtClean="0"/>
              <a:t>Move from job to job</a:t>
            </a:r>
          </a:p>
          <a:p>
            <a:pPr lvl="1"/>
            <a:r>
              <a:rPr lang="en-US" dirty="0" smtClean="0"/>
              <a:t>Opportunities</a:t>
            </a:r>
          </a:p>
          <a:p>
            <a:pPr lvl="1"/>
            <a:r>
              <a:rPr lang="en-US" dirty="0" smtClean="0"/>
              <a:t>Continued workforce training</a:t>
            </a:r>
          </a:p>
          <a:p>
            <a:pPr lvl="1"/>
            <a:r>
              <a:rPr lang="en-US" dirty="0" smtClean="0"/>
              <a:t>Urbanization</a:t>
            </a:r>
          </a:p>
          <a:p>
            <a:pPr lvl="1"/>
            <a:r>
              <a:rPr lang="en-US" dirty="0" smtClean="0"/>
              <a:t>Government role in public services</a:t>
            </a:r>
          </a:p>
          <a:p>
            <a:pPr lvl="1"/>
            <a:r>
              <a:rPr lang="en-US" dirty="0" smtClean="0"/>
              <a:t>Access to capital and markets</a:t>
            </a:r>
          </a:p>
          <a:p>
            <a:pPr lvl="1"/>
            <a:r>
              <a:rPr lang="en-US" dirty="0" smtClean="0"/>
              <a:t>Implementation of technology</a:t>
            </a:r>
          </a:p>
          <a:p>
            <a:pPr lvl="1"/>
            <a:r>
              <a:rPr lang="en-US" dirty="0" smtClean="0"/>
              <a:t>Social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91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Maximum efficiency</a:t>
            </a:r>
          </a:p>
          <a:p>
            <a:pPr lvl="1"/>
            <a:r>
              <a:rPr lang="en-US" dirty="0" smtClean="0"/>
              <a:t>Davis-Moore Thesis</a:t>
            </a:r>
          </a:p>
          <a:p>
            <a:pPr lvl="1"/>
            <a:r>
              <a:rPr lang="en-US" dirty="0" smtClean="0"/>
              <a:t>Higher skills higher status</a:t>
            </a:r>
          </a:p>
          <a:p>
            <a:pPr lvl="1"/>
            <a:r>
              <a:rPr lang="en-US" dirty="0" smtClean="0"/>
              <a:t>Economic health vital to nation</a:t>
            </a:r>
          </a:p>
          <a:p>
            <a:pPr lvl="1"/>
            <a:r>
              <a:rPr lang="en-US" dirty="0" smtClean="0"/>
              <a:t>Recession</a:t>
            </a:r>
          </a:p>
          <a:p>
            <a:pPr lvl="1"/>
            <a:r>
              <a:rPr lang="en-US" dirty="0" smtClean="0"/>
              <a:t>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4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the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Reproduction of inequality</a:t>
            </a:r>
          </a:p>
          <a:p>
            <a:pPr lvl="1"/>
            <a:r>
              <a:rPr lang="en-US" dirty="0" smtClean="0"/>
              <a:t>Extreme wealth</a:t>
            </a:r>
          </a:p>
          <a:p>
            <a:pPr lvl="1"/>
            <a:r>
              <a:rPr lang="en-US" dirty="0" smtClean="0"/>
              <a:t>United States not a meritocracy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499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the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Career inheritance</a:t>
            </a:r>
          </a:p>
          <a:p>
            <a:pPr lvl="1"/>
            <a:r>
              <a:rPr lang="en-US" dirty="0" smtClean="0"/>
              <a:t>Job satisfaction</a:t>
            </a:r>
          </a:p>
          <a:p>
            <a:pPr lvl="1"/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Meaning</a:t>
            </a:r>
          </a:p>
          <a:p>
            <a:pPr lvl="1"/>
            <a:r>
              <a:rPr lang="en-US" dirty="0" smtClean="0"/>
              <a:t>Small-scale 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26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Integrating governments, cultures and financial markets</a:t>
            </a:r>
          </a:p>
          <a:p>
            <a:r>
              <a:rPr lang="en-US" dirty="0" smtClean="0"/>
              <a:t>NAFTA</a:t>
            </a:r>
          </a:p>
          <a:p>
            <a:r>
              <a:rPr lang="en-US" dirty="0" smtClean="0"/>
              <a:t>Global assembly lines</a:t>
            </a:r>
          </a:p>
          <a:p>
            <a:r>
              <a:rPr lang="en-US" dirty="0" smtClean="0"/>
              <a:t>Global commodity chains</a:t>
            </a:r>
          </a:p>
          <a:p>
            <a:r>
              <a:rPr lang="en-US" dirty="0" smtClean="0"/>
              <a:t>International division of labor</a:t>
            </a:r>
          </a:p>
          <a:p>
            <a:r>
              <a:rPr lang="en-US" dirty="0" smtClean="0"/>
              <a:t>Xenophobia</a:t>
            </a:r>
          </a:p>
          <a:p>
            <a:r>
              <a:rPr lang="en-US" dirty="0" smtClean="0"/>
              <a:t>Historical View</a:t>
            </a:r>
          </a:p>
          <a:p>
            <a:r>
              <a:rPr lang="en-US" dirty="0" smtClean="0"/>
              <a:t>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993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American Dream</a:t>
            </a:r>
          </a:p>
          <a:p>
            <a:r>
              <a:rPr lang="en-US" dirty="0" smtClean="0"/>
              <a:t>Meritocracy</a:t>
            </a:r>
          </a:p>
          <a:p>
            <a:r>
              <a:rPr lang="en-US" dirty="0" smtClean="0"/>
              <a:t>Outsourcing</a:t>
            </a:r>
          </a:p>
          <a:p>
            <a:r>
              <a:rPr lang="en-US" dirty="0" smtClean="0"/>
              <a:t>Automation</a:t>
            </a:r>
          </a:p>
          <a:p>
            <a:r>
              <a:rPr lang="en-US" dirty="0" smtClean="0"/>
              <a:t>Polarization</a:t>
            </a:r>
          </a:p>
          <a:p>
            <a:r>
              <a:rPr lang="en-US" dirty="0" smtClean="0"/>
              <a:t>Education</a:t>
            </a:r>
          </a:p>
          <a:p>
            <a:r>
              <a:rPr lang="en-US" dirty="0" smtClean="0"/>
              <a:t>Gender issues</a:t>
            </a:r>
          </a:p>
          <a:p>
            <a:r>
              <a:rPr lang="en-US" dirty="0" smtClean="0"/>
              <a:t>Immigration</a:t>
            </a:r>
          </a:p>
          <a:p>
            <a:r>
              <a:rPr lang="en-US" dirty="0" smtClean="0"/>
              <a:t>Unemployment </a:t>
            </a:r>
            <a:r>
              <a:rPr lang="en-US" smtClean="0"/>
              <a:t>and underemployment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9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Widescreen</PresentationFormat>
  <Paragraphs>79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Neue Helvetica W01</vt:lpstr>
      <vt:lpstr>Office Theme</vt:lpstr>
      <vt:lpstr>Chapter 18 Work and the Economy</vt:lpstr>
      <vt:lpstr>Economics of Agricultural, Industrial, and postindustrial Societies</vt:lpstr>
      <vt:lpstr>Economic Systems</vt:lpstr>
      <vt:lpstr>Convergence Theory</vt:lpstr>
      <vt:lpstr>Theoretical Perspectives on the Economy</vt:lpstr>
      <vt:lpstr>Theoretical Perspectives on the Economy</vt:lpstr>
      <vt:lpstr>Theoretical Perspectives on the Economy</vt:lpstr>
      <vt:lpstr>Globalization</vt:lpstr>
      <vt:lpstr>Work in the United States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2018-12-21T20:37:22Z</dcterms:created>
  <dcterms:modified xsi:type="dcterms:W3CDTF">2018-12-21T20:37:28Z</dcterms:modified>
</cp:coreProperties>
</file>