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9 Social Stratification in the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Openstax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Social Stratification?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Stratification</a:t>
            </a:r>
          </a:p>
          <a:p>
            <a:pPr lvl="1"/>
            <a:r>
              <a:rPr lang="en-US" dirty="0" smtClean="0"/>
              <a:t>Rankings of socioeconomic tiers</a:t>
            </a:r>
          </a:p>
          <a:p>
            <a:pPr lvl="1"/>
            <a:r>
              <a:rPr lang="en-US" dirty="0" smtClean="0"/>
              <a:t>Inequality</a:t>
            </a:r>
          </a:p>
          <a:p>
            <a:pPr lvl="1"/>
            <a:r>
              <a:rPr lang="en-US" dirty="0" smtClean="0"/>
              <a:t>Wealth</a:t>
            </a:r>
          </a:p>
          <a:p>
            <a:pPr lvl="1"/>
            <a:r>
              <a:rPr lang="en-US" dirty="0" smtClean="0"/>
              <a:t>Income</a:t>
            </a:r>
          </a:p>
          <a:p>
            <a:pPr lvl="1"/>
            <a:r>
              <a:rPr lang="en-US" dirty="0" smtClean="0"/>
              <a:t>Parents’ social standing</a:t>
            </a:r>
          </a:p>
          <a:p>
            <a:pPr lvl="1"/>
            <a:r>
              <a:rPr lang="en-US" dirty="0" smtClean="0"/>
              <a:t>Occupational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231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of Stratification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Caste System</a:t>
            </a:r>
          </a:p>
          <a:p>
            <a:pPr lvl="1"/>
            <a:r>
              <a:rPr lang="en-US" dirty="0" smtClean="0"/>
              <a:t>Born into social standing</a:t>
            </a:r>
          </a:p>
          <a:p>
            <a:r>
              <a:rPr lang="en-US" dirty="0" smtClean="0"/>
              <a:t>The Class System</a:t>
            </a:r>
          </a:p>
          <a:p>
            <a:pPr lvl="1"/>
            <a:r>
              <a:rPr lang="en-US" dirty="0" smtClean="0"/>
              <a:t>Class</a:t>
            </a:r>
          </a:p>
          <a:p>
            <a:pPr lvl="1"/>
            <a:r>
              <a:rPr lang="en-US" dirty="0" smtClean="0"/>
              <a:t>Social factors</a:t>
            </a:r>
          </a:p>
          <a:p>
            <a:pPr lvl="1"/>
            <a:r>
              <a:rPr lang="en-US" dirty="0" smtClean="0"/>
              <a:t>Individual achievement</a:t>
            </a:r>
          </a:p>
          <a:p>
            <a:pPr lvl="1"/>
            <a:r>
              <a:rPr lang="en-US" dirty="0" smtClean="0"/>
              <a:t>Exogamy</a:t>
            </a:r>
          </a:p>
          <a:p>
            <a:r>
              <a:rPr lang="en-US" dirty="0" smtClean="0"/>
              <a:t>Meritocracy</a:t>
            </a:r>
          </a:p>
          <a:p>
            <a:r>
              <a:rPr lang="en-US" dirty="0" smtClean="0"/>
              <a:t>Status consistency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6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Stratification and Mobility in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Standard of living</a:t>
            </a:r>
          </a:p>
          <a:p>
            <a:r>
              <a:rPr lang="en-US" dirty="0" smtClean="0"/>
              <a:t>Social classes in the United States</a:t>
            </a:r>
          </a:p>
          <a:p>
            <a:pPr lvl="1"/>
            <a:r>
              <a:rPr lang="en-US" dirty="0" smtClean="0"/>
              <a:t>Upper class</a:t>
            </a:r>
          </a:p>
          <a:p>
            <a:pPr lvl="1"/>
            <a:r>
              <a:rPr lang="en-US" dirty="0" smtClean="0"/>
              <a:t>Middle class</a:t>
            </a:r>
          </a:p>
          <a:p>
            <a:pPr lvl="1"/>
            <a:r>
              <a:rPr lang="en-US" dirty="0" smtClean="0"/>
              <a:t>Lower class</a:t>
            </a:r>
          </a:p>
          <a:p>
            <a:r>
              <a:rPr lang="en-US" dirty="0" smtClean="0"/>
              <a:t>Social Mobility</a:t>
            </a:r>
          </a:p>
          <a:p>
            <a:pPr lvl="1"/>
            <a:r>
              <a:rPr lang="en-US" dirty="0" smtClean="0"/>
              <a:t>Upward or downward</a:t>
            </a:r>
          </a:p>
          <a:p>
            <a:pPr lvl="1"/>
            <a:r>
              <a:rPr lang="en-US" dirty="0" smtClean="0"/>
              <a:t>Intergenerational</a:t>
            </a:r>
          </a:p>
          <a:p>
            <a:pPr lvl="1"/>
            <a:r>
              <a:rPr lang="en-US" dirty="0" err="1" smtClean="0"/>
              <a:t>Intragenerational</a:t>
            </a:r>
            <a:endParaRPr lang="en-US" dirty="0" smtClean="0"/>
          </a:p>
          <a:p>
            <a:pPr lvl="1"/>
            <a:r>
              <a:rPr lang="en-US" dirty="0" smtClean="0"/>
              <a:t>Structural</a:t>
            </a:r>
          </a:p>
          <a:p>
            <a:r>
              <a:rPr lang="en-US" dirty="0" smtClean="0"/>
              <a:t>Class Traits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14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Stratification and 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Traditional, outdated models</a:t>
            </a:r>
          </a:p>
          <a:p>
            <a:r>
              <a:rPr lang="en-US" dirty="0" smtClean="0"/>
              <a:t>More developed and less developed</a:t>
            </a:r>
          </a:p>
          <a:p>
            <a:r>
              <a:rPr lang="en-US" dirty="0" smtClean="0"/>
              <a:t>GDP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22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Social Stratification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Davis-Moore thesis</a:t>
            </a:r>
          </a:p>
          <a:p>
            <a:pPr lvl="1"/>
            <a:r>
              <a:rPr lang="en-US" dirty="0" smtClean="0"/>
              <a:t>Functions of social stratification</a:t>
            </a:r>
          </a:p>
          <a:p>
            <a:pPr lvl="1"/>
            <a:r>
              <a:rPr lang="en-US" dirty="0" smtClean="0"/>
              <a:t>Job importance equals skill level needed</a:t>
            </a:r>
          </a:p>
          <a:p>
            <a:pPr lvl="1"/>
            <a:r>
              <a:rPr lang="en-US" dirty="0" smtClean="0"/>
              <a:t>Stratification is necessary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182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Social Stratification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Inequality</a:t>
            </a:r>
          </a:p>
          <a:p>
            <a:pPr lvl="1"/>
            <a:r>
              <a:rPr lang="en-US" dirty="0" smtClean="0"/>
              <a:t>Marx</a:t>
            </a:r>
          </a:p>
          <a:p>
            <a:pPr lvl="1"/>
            <a:r>
              <a:rPr lang="en-US" dirty="0" smtClean="0"/>
              <a:t>Capitalism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455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Social Stratification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Micro-level</a:t>
            </a:r>
          </a:p>
          <a:p>
            <a:pPr lvl="1"/>
            <a:r>
              <a:rPr lang="en-US" dirty="0" smtClean="0"/>
              <a:t>Appearance</a:t>
            </a:r>
          </a:p>
          <a:p>
            <a:pPr lvl="1"/>
            <a:r>
              <a:rPr lang="en-US" smtClean="0"/>
              <a:t>Conspicuous consumption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98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Office PowerPoint</Application>
  <PresentationFormat>Widescreen</PresentationFormat>
  <Paragraphs>56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Neue Helvetica W01</vt:lpstr>
      <vt:lpstr>Office Theme</vt:lpstr>
      <vt:lpstr>Chapter 9 Social Stratification in the United States</vt:lpstr>
      <vt:lpstr>What Is Social Stratification?</vt:lpstr>
      <vt:lpstr>Systems of Stratification</vt:lpstr>
      <vt:lpstr>Social Stratification and Mobility in the United States</vt:lpstr>
      <vt:lpstr>Global Stratification and Inequality</vt:lpstr>
      <vt:lpstr>Theoretical Perspectives on Social Stratification</vt:lpstr>
      <vt:lpstr>Theoretical Perspectives on Social Stratification</vt:lpstr>
      <vt:lpstr>Theoretical Perspectives on Social Stratification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2018-12-21T20:28:06Z</dcterms:created>
  <dcterms:modified xsi:type="dcterms:W3CDTF">2018-12-21T20:28:12Z</dcterms:modified>
</cp:coreProperties>
</file>