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19 Health and Medicine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Social Construction of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Medical Sociology</a:t>
            </a:r>
          </a:p>
          <a:p>
            <a:r>
              <a:rPr lang="en-US" dirty="0" smtClean="0"/>
              <a:t>The cultural meaning of illness</a:t>
            </a:r>
          </a:p>
          <a:p>
            <a:pPr lvl="1"/>
            <a:r>
              <a:rPr lang="en-US" dirty="0" smtClean="0"/>
              <a:t>Stigmatization of illness</a:t>
            </a:r>
          </a:p>
          <a:p>
            <a:pPr lvl="1"/>
            <a:r>
              <a:rPr lang="en-US" dirty="0" smtClean="0"/>
              <a:t>Contested illnesses</a:t>
            </a:r>
          </a:p>
          <a:p>
            <a:r>
              <a:rPr lang="en-US" dirty="0" smtClean="0"/>
              <a:t>The social construction of the illness experience </a:t>
            </a:r>
          </a:p>
          <a:p>
            <a:pPr lvl="1"/>
            <a:r>
              <a:rPr lang="en-US" dirty="0" smtClean="0"/>
              <a:t>Culture</a:t>
            </a:r>
          </a:p>
          <a:p>
            <a:pPr lvl="1"/>
            <a:r>
              <a:rPr lang="en-US" dirty="0" smtClean="0"/>
              <a:t>Personality</a:t>
            </a:r>
            <a:endParaRPr lang="en-US" dirty="0"/>
          </a:p>
          <a:p>
            <a:r>
              <a:rPr lang="en-US" dirty="0" smtClean="0"/>
              <a:t>The social construction of medical knowledge</a:t>
            </a:r>
          </a:p>
          <a:p>
            <a:pPr lvl="1"/>
            <a:r>
              <a:rPr lang="en-US" dirty="0" smtClean="0"/>
              <a:t>Reflection and reproduction of inequality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798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Epidemiology</a:t>
            </a:r>
          </a:p>
          <a:p>
            <a:r>
              <a:rPr lang="en-US" dirty="0" smtClean="0"/>
              <a:t>Health in high-income nations</a:t>
            </a:r>
          </a:p>
          <a:p>
            <a:pPr lvl="1"/>
            <a:r>
              <a:rPr lang="en-US" dirty="0" smtClean="0"/>
              <a:t>Obesity</a:t>
            </a:r>
          </a:p>
          <a:p>
            <a:pPr lvl="1"/>
            <a:r>
              <a:rPr lang="en-US" dirty="0" smtClean="0"/>
              <a:t>Poor nutrition</a:t>
            </a:r>
          </a:p>
          <a:p>
            <a:pPr lvl="1"/>
            <a:r>
              <a:rPr lang="en-US" dirty="0" smtClean="0"/>
              <a:t>Sedentary</a:t>
            </a:r>
          </a:p>
          <a:p>
            <a:pPr lvl="1"/>
            <a:r>
              <a:rPr lang="en-US" dirty="0" smtClean="0"/>
              <a:t>Depression</a:t>
            </a:r>
          </a:p>
          <a:p>
            <a:r>
              <a:rPr lang="en-US" dirty="0" smtClean="0"/>
              <a:t>Health in low-income nations</a:t>
            </a:r>
          </a:p>
          <a:p>
            <a:pPr lvl="1"/>
            <a:r>
              <a:rPr lang="en-US" dirty="0" smtClean="0"/>
              <a:t>Child mortality</a:t>
            </a:r>
          </a:p>
          <a:p>
            <a:pPr lvl="1"/>
            <a:r>
              <a:rPr lang="en-US" dirty="0" smtClean="0"/>
              <a:t>Lack of access to clean water</a:t>
            </a:r>
          </a:p>
          <a:p>
            <a:pPr lvl="1"/>
            <a:r>
              <a:rPr lang="en-US" dirty="0" smtClean="0"/>
              <a:t>Infectious disease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060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in the United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Race and ethnicity</a:t>
            </a:r>
          </a:p>
          <a:p>
            <a:pPr lvl="1"/>
            <a:r>
              <a:rPr lang="en-US" dirty="0" smtClean="0"/>
              <a:t>Unequal health care and health outcomes</a:t>
            </a:r>
          </a:p>
          <a:p>
            <a:r>
              <a:rPr lang="en-US" dirty="0" smtClean="0"/>
              <a:t>Socioeconomic status</a:t>
            </a:r>
          </a:p>
          <a:p>
            <a:r>
              <a:rPr lang="en-US" dirty="0" smtClean="0"/>
              <a:t>Gender</a:t>
            </a:r>
          </a:p>
          <a:p>
            <a:pPr lvl="1"/>
            <a:r>
              <a:rPr lang="en-US" dirty="0" smtClean="0"/>
              <a:t>Institutionalized sexism</a:t>
            </a:r>
          </a:p>
          <a:p>
            <a:pPr lvl="1"/>
            <a:r>
              <a:rPr lang="en-US" dirty="0" smtClean="0"/>
              <a:t>Medicalization of women’s issues</a:t>
            </a:r>
          </a:p>
          <a:p>
            <a:r>
              <a:rPr lang="en-US" dirty="0" smtClean="0"/>
              <a:t>Mental health and disability</a:t>
            </a:r>
          </a:p>
          <a:p>
            <a:pPr lvl="1"/>
            <a:r>
              <a:rPr lang="en-US" dirty="0" smtClean="0"/>
              <a:t>Anxiety disorders</a:t>
            </a:r>
          </a:p>
          <a:p>
            <a:pPr lvl="1"/>
            <a:r>
              <a:rPr lang="en-US" dirty="0" smtClean="0"/>
              <a:t>Mood disorders</a:t>
            </a:r>
          </a:p>
          <a:p>
            <a:pPr lvl="1"/>
            <a:r>
              <a:rPr lang="en-US" dirty="0" smtClean="0"/>
              <a:t>Personality disorders</a:t>
            </a:r>
          </a:p>
          <a:p>
            <a:pPr lvl="1"/>
            <a:r>
              <a:rPr lang="en-US" dirty="0" smtClean="0"/>
              <a:t>Disability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346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Comparative Health and Medicine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U.S. Healthcare</a:t>
            </a:r>
          </a:p>
          <a:p>
            <a:pPr lvl="1"/>
            <a:r>
              <a:rPr lang="en-US" dirty="0" smtClean="0"/>
              <a:t>Public</a:t>
            </a:r>
          </a:p>
          <a:p>
            <a:pPr lvl="1"/>
            <a:r>
              <a:rPr lang="en-US" dirty="0" smtClean="0"/>
              <a:t>Private</a:t>
            </a:r>
          </a:p>
          <a:p>
            <a:pPr lvl="1"/>
            <a:r>
              <a:rPr lang="en-US" dirty="0" smtClean="0"/>
              <a:t>Underinsured</a:t>
            </a:r>
          </a:p>
          <a:p>
            <a:r>
              <a:rPr lang="en-US" dirty="0" smtClean="0"/>
              <a:t>Healthcare Elsewhere</a:t>
            </a:r>
          </a:p>
          <a:p>
            <a:pPr lvl="1"/>
            <a:r>
              <a:rPr lang="en-US" dirty="0" smtClean="0"/>
              <a:t>Socialized medicine</a:t>
            </a:r>
          </a:p>
          <a:p>
            <a:pPr lvl="1"/>
            <a:r>
              <a:rPr lang="en-US" dirty="0" smtClean="0"/>
              <a:t>Universal healthcare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Health and Medicine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Functionalism</a:t>
            </a:r>
          </a:p>
          <a:p>
            <a:pPr lvl="1"/>
            <a:r>
              <a:rPr lang="en-US" dirty="0" smtClean="0"/>
              <a:t>Health is vital to stability of society</a:t>
            </a:r>
          </a:p>
          <a:p>
            <a:pPr lvl="1"/>
            <a:r>
              <a:rPr lang="en-US" dirty="0" smtClean="0"/>
              <a:t>Sick role</a:t>
            </a:r>
          </a:p>
          <a:p>
            <a:pPr lvl="2"/>
            <a:r>
              <a:rPr lang="en-US" dirty="0" smtClean="0"/>
              <a:t>Legitimation</a:t>
            </a:r>
          </a:p>
          <a:p>
            <a:pPr lvl="2"/>
            <a:r>
              <a:rPr lang="en-US" dirty="0" smtClean="0"/>
              <a:t>Get well</a:t>
            </a:r>
          </a:p>
          <a:p>
            <a:pPr lvl="2"/>
            <a:r>
              <a:rPr lang="en-US" dirty="0" smtClean="0"/>
              <a:t>Seek appropriate care</a:t>
            </a:r>
          </a:p>
          <a:p>
            <a:pPr lvl="2"/>
            <a:r>
              <a:rPr lang="en-US" dirty="0" smtClean="0"/>
              <a:t>Doctors as gatekeepers</a:t>
            </a:r>
          </a:p>
        </p:txBody>
      </p:sp>
    </p:spTree>
    <p:extLst>
      <p:ext uri="{BB962C8B-B14F-4D97-AF65-F5344CB8AC3E}">
        <p14:creationId xmlns:p14="http://schemas.microsoft.com/office/powerpoint/2010/main" val="1636050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Perspectives on Health and Medicine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 Theory</a:t>
            </a:r>
          </a:p>
          <a:p>
            <a:pPr lvl="1"/>
            <a:r>
              <a:rPr lang="en-US" dirty="0" smtClean="0"/>
              <a:t>Commodification of health</a:t>
            </a:r>
          </a:p>
          <a:p>
            <a:pPr lvl="1"/>
            <a:r>
              <a:rPr lang="en-US" dirty="0" smtClean="0"/>
              <a:t>Class inequalities</a:t>
            </a:r>
          </a:p>
          <a:p>
            <a:pPr lvl="1"/>
            <a:r>
              <a:rPr lang="en-US" dirty="0" smtClean="0"/>
              <a:t>Racism</a:t>
            </a:r>
          </a:p>
          <a:p>
            <a:pPr lvl="1"/>
            <a:r>
              <a:rPr lang="en-US" dirty="0" smtClean="0"/>
              <a:t>Sexism</a:t>
            </a:r>
          </a:p>
          <a:p>
            <a:pPr lvl="1"/>
            <a:r>
              <a:rPr lang="en-US" dirty="0" smtClean="0"/>
              <a:t>Ageism</a:t>
            </a:r>
          </a:p>
          <a:p>
            <a:pPr lvl="1"/>
            <a:r>
              <a:rPr lang="en-US" dirty="0" smtClean="0"/>
              <a:t>Heterosexism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007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Perspectives on Health and Medicine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Symbolic Interactionism</a:t>
            </a:r>
          </a:p>
          <a:p>
            <a:pPr lvl="1"/>
            <a:r>
              <a:rPr lang="en-US" dirty="0" smtClean="0"/>
              <a:t>Medicalization</a:t>
            </a:r>
          </a:p>
          <a:p>
            <a:pPr lvl="1"/>
            <a:r>
              <a:rPr lang="en-US" dirty="0" smtClean="0"/>
              <a:t>Medicalization of deviance</a:t>
            </a:r>
          </a:p>
          <a:p>
            <a:pPr lvl="1"/>
            <a:r>
              <a:rPr lang="en-US" dirty="0" err="1" smtClean="0"/>
              <a:t>Demedicalization</a:t>
            </a:r>
            <a:endParaRPr lang="en-US" dirty="0" smtClean="0"/>
          </a:p>
          <a:p>
            <a:pPr lvl="1"/>
            <a:r>
              <a:rPr lang="en-US" dirty="0" smtClean="0"/>
              <a:t>Meanings and causes </a:t>
            </a:r>
            <a:r>
              <a:rPr lang="en-US" smtClean="0"/>
              <a:t>of illness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418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</Words>
  <Application>Microsoft Office PowerPoint</Application>
  <PresentationFormat>Widescreen</PresentationFormat>
  <Paragraphs>69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Neue Helvetica W01</vt:lpstr>
      <vt:lpstr>Office Theme</vt:lpstr>
      <vt:lpstr>Chapter 19 Health and Medicine</vt:lpstr>
      <vt:lpstr>The Social Construction of Health</vt:lpstr>
      <vt:lpstr>Global Health</vt:lpstr>
      <vt:lpstr>Health in the United States</vt:lpstr>
      <vt:lpstr>Comparative Health and Medicine</vt:lpstr>
      <vt:lpstr>Theoretical Perspectives on Health and Medicine</vt:lpstr>
      <vt:lpstr>Theoretical Perspectives on Health and Medicine</vt:lpstr>
      <vt:lpstr>Theoretical Perspectives on Health and Medicine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2018-12-21T20:37:45Z</dcterms:created>
  <dcterms:modified xsi:type="dcterms:W3CDTF">2018-12-21T20:37:54Z</dcterms:modified>
</cp:coreProperties>
</file>