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4334C-4E18-46E2-8114-29CCED5E7C87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0D1A6-446F-4FDB-9FFA-8011C24B5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72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dirty="0" smtClean="0">
                <a:solidFill>
                  <a:srgbClr val="424242"/>
                </a:solidFill>
                <a:effectLst/>
                <a:latin typeface="Neue Helvetica W01"/>
              </a:rPr>
              <a:t>License:</a:t>
            </a:r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Introduction to Sociology 2e by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is licensed under Creative Commons Attribution License v4.0</a:t>
            </a:r>
            <a:endParaRPr lang="en-US" dirty="0" smtClean="0"/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These instructor resources fall under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License, as they are derived from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book. No attribution necessary for the authors of these materials for the use of these instructional materials.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0D1A6-446F-4FDB-9FFA-8011C24B5E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6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1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4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4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71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57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0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41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5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4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1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9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6 Groups And Socialization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OpenStax</a:t>
            </a:r>
            <a:r>
              <a:rPr lang="en-US" dirty="0" smtClean="0"/>
              <a:t> 2E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830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</a:t>
            </a:r>
          </a:p>
          <a:p>
            <a:r>
              <a:rPr lang="en-US" dirty="0" smtClean="0"/>
              <a:t>Aggregate</a:t>
            </a:r>
          </a:p>
          <a:p>
            <a:r>
              <a:rPr lang="en-US" dirty="0" smtClean="0"/>
              <a:t>Category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559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Primary and Secondary Groups</a:t>
            </a:r>
          </a:p>
          <a:p>
            <a:r>
              <a:rPr lang="en-US" dirty="0" smtClean="0"/>
              <a:t>In-Groups and Out-Groups</a:t>
            </a:r>
          </a:p>
          <a:p>
            <a:pPr lvl="1"/>
            <a:r>
              <a:rPr lang="en-US" dirty="0" smtClean="0"/>
              <a:t>Bullying example</a:t>
            </a:r>
          </a:p>
          <a:p>
            <a:r>
              <a:rPr lang="en-US" dirty="0" smtClean="0"/>
              <a:t>Reference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575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Size And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Dyad</a:t>
            </a:r>
          </a:p>
          <a:p>
            <a:r>
              <a:rPr lang="en-US" dirty="0" smtClean="0"/>
              <a:t>Triad</a:t>
            </a:r>
          </a:p>
          <a:p>
            <a:r>
              <a:rPr lang="en-US" dirty="0" smtClean="0"/>
              <a:t>Networks</a:t>
            </a:r>
          </a:p>
          <a:p>
            <a:r>
              <a:rPr lang="en-US" dirty="0" smtClean="0"/>
              <a:t>Small Vs. Large Groups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837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Leadership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Leadership Function</a:t>
            </a:r>
          </a:p>
          <a:p>
            <a:pPr lvl="1"/>
            <a:r>
              <a:rPr lang="en-US" dirty="0" smtClean="0"/>
              <a:t>Instrumental leader</a:t>
            </a:r>
          </a:p>
          <a:p>
            <a:pPr lvl="1"/>
            <a:r>
              <a:rPr lang="en-US" dirty="0" smtClean="0"/>
              <a:t>Expressive leader</a:t>
            </a:r>
          </a:p>
          <a:p>
            <a:r>
              <a:rPr lang="en-US" dirty="0" smtClean="0"/>
              <a:t>Leadership Styles</a:t>
            </a:r>
          </a:p>
          <a:p>
            <a:pPr lvl="1"/>
            <a:r>
              <a:rPr lang="en-US" dirty="0" smtClean="0"/>
              <a:t>Democratic leader</a:t>
            </a:r>
          </a:p>
          <a:p>
            <a:pPr lvl="1"/>
            <a:r>
              <a:rPr lang="en-US" dirty="0" smtClean="0"/>
              <a:t>Laissez-faire leader</a:t>
            </a:r>
          </a:p>
          <a:p>
            <a:pPr lvl="1"/>
            <a:r>
              <a:rPr lang="en-US" dirty="0" smtClean="0"/>
              <a:t>Authoritarian leader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022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Formal Organizations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Normative Organizations</a:t>
            </a:r>
          </a:p>
          <a:p>
            <a:r>
              <a:rPr lang="en-US" dirty="0" smtClean="0"/>
              <a:t>Voluntary Organizations</a:t>
            </a:r>
          </a:p>
          <a:p>
            <a:r>
              <a:rPr lang="en-US" dirty="0" smtClean="0"/>
              <a:t>Coercive Organizations</a:t>
            </a:r>
          </a:p>
          <a:p>
            <a:r>
              <a:rPr lang="en-US" dirty="0" smtClean="0"/>
              <a:t>Total Organizations</a:t>
            </a:r>
          </a:p>
          <a:p>
            <a:r>
              <a:rPr lang="en-US" dirty="0" smtClean="0"/>
              <a:t>Utilitarian </a:t>
            </a:r>
            <a:r>
              <a:rPr lang="en-US" dirty="0"/>
              <a:t>Organizations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86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Bureaucracy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Hierarchy of authority</a:t>
            </a:r>
          </a:p>
          <a:p>
            <a:r>
              <a:rPr lang="en-US" dirty="0" smtClean="0"/>
              <a:t>Clear division of labor</a:t>
            </a:r>
          </a:p>
          <a:p>
            <a:r>
              <a:rPr lang="en-US" dirty="0" smtClean="0"/>
              <a:t>Explicit rules</a:t>
            </a:r>
          </a:p>
          <a:p>
            <a:r>
              <a:rPr lang="en-US" dirty="0" smtClean="0"/>
              <a:t>Impersonality</a:t>
            </a:r>
          </a:p>
          <a:p>
            <a:r>
              <a:rPr lang="en-US" dirty="0" smtClean="0"/>
              <a:t>Meritocracies</a:t>
            </a:r>
          </a:p>
          <a:p>
            <a:r>
              <a:rPr lang="en-US" dirty="0" smtClean="0"/>
              <a:t>Iron Rule of Oligarchy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345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McDonaldization Of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George </a:t>
            </a:r>
            <a:r>
              <a:rPr lang="en-US" dirty="0" err="1" smtClean="0"/>
              <a:t>Ritzer</a:t>
            </a:r>
            <a:endParaRPr lang="en-US" dirty="0" smtClean="0"/>
          </a:p>
          <a:p>
            <a:r>
              <a:rPr lang="en-US" dirty="0" smtClean="0"/>
              <a:t>Efficiency</a:t>
            </a:r>
          </a:p>
          <a:p>
            <a:r>
              <a:rPr lang="en-US" dirty="0" smtClean="0"/>
              <a:t>Predictability</a:t>
            </a:r>
          </a:p>
          <a:p>
            <a:r>
              <a:rPr lang="en-US" dirty="0" smtClean="0"/>
              <a:t>Calculability</a:t>
            </a:r>
          </a:p>
          <a:p>
            <a:r>
              <a:rPr lang="en-US" smtClean="0"/>
              <a:t>Control</a:t>
            </a:r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99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</Words>
  <Application>Microsoft Office PowerPoint</Application>
  <PresentationFormat>Widescreen</PresentationFormat>
  <Paragraphs>47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Neue Helvetica W01</vt:lpstr>
      <vt:lpstr>Office Theme</vt:lpstr>
      <vt:lpstr>Chapter 6 Groups And Socialization</vt:lpstr>
      <vt:lpstr>Types Of Groups</vt:lpstr>
      <vt:lpstr>Types Of Groups</vt:lpstr>
      <vt:lpstr>Group Size And Structure</vt:lpstr>
      <vt:lpstr>Group Leadership</vt:lpstr>
      <vt:lpstr>Formal Organizations</vt:lpstr>
      <vt:lpstr>Bureaucracy </vt:lpstr>
      <vt:lpstr>McDonaldization Of Society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2018-12-21T20:24:24Z</dcterms:created>
  <dcterms:modified xsi:type="dcterms:W3CDTF">2018-12-21T20:24:30Z</dcterms:modified>
</cp:coreProperties>
</file>