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334C-4E18-46E2-8114-29CCED5E7C87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0D1A6-446F-4FDB-9FFA-8011C24B5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424242"/>
                </a:solidFill>
                <a:effectLst/>
                <a:latin typeface="Neue Helvetica W01"/>
              </a:rPr>
              <a:t>License:</a:t>
            </a:r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Introduction to Sociology 2e by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is licensed under Creative Commons Attribution License v4.0</a:t>
            </a:r>
            <a:endParaRPr lang="en-US" dirty="0" smtClean="0"/>
          </a:p>
          <a:p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These instructor resources fall under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License, as they are derived from the </a:t>
            </a:r>
            <a:r>
              <a:rPr lang="en-US" b="0" i="0" dirty="0" err="1" smtClean="0">
                <a:solidFill>
                  <a:srgbClr val="424242"/>
                </a:solidFill>
                <a:effectLst/>
                <a:latin typeface="Neue Helvetica W01"/>
              </a:rPr>
              <a:t>OpenStax</a:t>
            </a:r>
            <a:r>
              <a:rPr lang="en-US" b="0" i="0" dirty="0" smtClean="0">
                <a:solidFill>
                  <a:srgbClr val="424242"/>
                </a:solidFill>
                <a:effectLst/>
                <a:latin typeface="Neue Helvetica W01"/>
              </a:rPr>
              <a:t> book. No attribution necessary for the authors of these materials for the use of these instructional materials.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0D1A6-446F-4FDB-9FFA-8011C24B5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4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1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B165-469F-448F-AE38-C69FD0377D19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F4A6-C94B-4C9B-98EE-E3338CB07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 Socialization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OpenStax</a:t>
            </a:r>
            <a:r>
              <a:rPr lang="en-US" dirty="0" smtClean="0"/>
              <a:t> Sociology 2E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Socialization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Socialization</a:t>
            </a:r>
          </a:p>
          <a:p>
            <a:pPr lvl="1"/>
            <a:r>
              <a:rPr lang="en-US" dirty="0" smtClean="0"/>
              <a:t>Danielle’s Story</a:t>
            </a:r>
          </a:p>
          <a:p>
            <a:pPr lvl="1"/>
            <a:r>
              <a:rPr lang="en-US" dirty="0" smtClean="0"/>
              <a:t>Individuals</a:t>
            </a:r>
          </a:p>
          <a:p>
            <a:pPr lvl="1"/>
            <a:r>
              <a:rPr lang="en-US" dirty="0" smtClean="0"/>
              <a:t>Groups</a:t>
            </a:r>
          </a:p>
          <a:p>
            <a:pPr lvl="1"/>
            <a:r>
              <a:rPr lang="en-US" dirty="0" err="1" smtClean="0"/>
              <a:t>Institutitons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38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Self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Psychological Perspectives</a:t>
            </a:r>
          </a:p>
          <a:p>
            <a:pPr lvl="1"/>
            <a:r>
              <a:rPr lang="en-US" dirty="0" smtClean="0"/>
              <a:t>Freud</a:t>
            </a:r>
          </a:p>
          <a:p>
            <a:pPr lvl="1"/>
            <a:r>
              <a:rPr lang="en-US" dirty="0" smtClean="0"/>
              <a:t>Erikson</a:t>
            </a:r>
          </a:p>
          <a:p>
            <a:pPr lvl="1"/>
            <a:r>
              <a:rPr lang="en-US" dirty="0" smtClean="0"/>
              <a:t>Piaget</a:t>
            </a:r>
          </a:p>
          <a:p>
            <a:r>
              <a:rPr lang="en-US" dirty="0" smtClean="0"/>
              <a:t>Sociological Perspectives</a:t>
            </a:r>
          </a:p>
          <a:p>
            <a:pPr lvl="1"/>
            <a:r>
              <a:rPr lang="en-US" dirty="0" smtClean="0"/>
              <a:t>Mead</a:t>
            </a:r>
          </a:p>
          <a:p>
            <a:pPr lvl="1"/>
            <a:r>
              <a:rPr lang="en-US" dirty="0" smtClean="0"/>
              <a:t>Self</a:t>
            </a:r>
          </a:p>
          <a:p>
            <a:pPr lvl="1"/>
            <a:r>
              <a:rPr lang="en-US" dirty="0" smtClean="0"/>
              <a:t>Generalized other</a:t>
            </a:r>
          </a:p>
          <a:p>
            <a:pPr lvl="1"/>
            <a:r>
              <a:rPr lang="en-US" dirty="0" smtClean="0"/>
              <a:t>Gilligan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41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Socialization Matters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Nature Vs. Nurture</a:t>
            </a:r>
          </a:p>
          <a:p>
            <a:pPr lvl="1"/>
            <a:r>
              <a:rPr lang="en-US" dirty="0" smtClean="0"/>
              <a:t>Nature</a:t>
            </a:r>
          </a:p>
          <a:p>
            <a:pPr lvl="1"/>
            <a:r>
              <a:rPr lang="en-US" dirty="0" smtClean="0"/>
              <a:t>Nurture</a:t>
            </a:r>
          </a:p>
          <a:p>
            <a:pPr lvl="1"/>
            <a:r>
              <a:rPr lang="en-US" dirty="0" smtClean="0"/>
              <a:t>Twin studies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04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Agents Of Socialization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Group Agents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Peers</a:t>
            </a:r>
          </a:p>
          <a:p>
            <a:r>
              <a:rPr lang="en-US" dirty="0" smtClean="0"/>
              <a:t>Institutional Agents</a:t>
            </a:r>
          </a:p>
          <a:p>
            <a:pPr lvl="1"/>
            <a:r>
              <a:rPr lang="en-US" dirty="0" smtClean="0"/>
              <a:t>School</a:t>
            </a:r>
          </a:p>
          <a:p>
            <a:pPr lvl="1"/>
            <a:r>
              <a:rPr lang="en-US" dirty="0" smtClean="0"/>
              <a:t>Workplace</a:t>
            </a:r>
          </a:p>
          <a:p>
            <a:pPr lvl="1"/>
            <a:r>
              <a:rPr lang="en-US" dirty="0" smtClean="0"/>
              <a:t>Religion</a:t>
            </a:r>
          </a:p>
          <a:p>
            <a:pPr lvl="1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Mass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24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Socialization Across The Life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Lifelong process</a:t>
            </a:r>
          </a:p>
          <a:p>
            <a:r>
              <a:rPr lang="en-US" dirty="0" smtClean="0"/>
              <a:t>Age norms</a:t>
            </a:r>
          </a:p>
          <a:p>
            <a:r>
              <a:rPr lang="en-US" dirty="0" smtClean="0"/>
              <a:t>Time-related rules and regulations</a:t>
            </a:r>
          </a:p>
          <a:p>
            <a:r>
              <a:rPr lang="en-US" dirty="0" smtClean="0"/>
              <a:t>Culture</a:t>
            </a:r>
          </a:p>
          <a:p>
            <a:r>
              <a:rPr lang="en-US" dirty="0" smtClean="0"/>
              <a:t>Social Class</a:t>
            </a:r>
          </a:p>
          <a:p>
            <a:r>
              <a:rPr lang="en-US" dirty="0" smtClean="0"/>
              <a:t>Anticipatory Socialization</a:t>
            </a:r>
          </a:p>
          <a:p>
            <a:r>
              <a:rPr lang="en-US" dirty="0" smtClean="0"/>
              <a:t>Resocialization</a:t>
            </a:r>
          </a:p>
          <a:p>
            <a:pPr lvl="1"/>
            <a:r>
              <a:rPr lang="en-US" smtClean="0"/>
              <a:t>Degradation ceremony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03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Widescreen</PresentationFormat>
  <Paragraphs>46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Neue Helvetica W01</vt:lpstr>
      <vt:lpstr>Office Theme</vt:lpstr>
      <vt:lpstr>Chapter 5 Socialization</vt:lpstr>
      <vt:lpstr>Introduction To Socialization</vt:lpstr>
      <vt:lpstr>Theories Of Self Development</vt:lpstr>
      <vt:lpstr>Why Socialization Matters</vt:lpstr>
      <vt:lpstr>Agents Of Socialization</vt:lpstr>
      <vt:lpstr>Socialization Across The Life Course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2018-12-21T20:24:01Z</dcterms:created>
  <dcterms:modified xsi:type="dcterms:W3CDTF">2018-12-21T20:24:07Z</dcterms:modified>
</cp:coreProperties>
</file>