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85" r:id="rId5"/>
    <p:sldId id="286" r:id="rId6"/>
    <p:sldId id="287" r:id="rId7"/>
    <p:sldId id="291" r:id="rId8"/>
    <p:sldId id="292" r:id="rId9"/>
    <p:sldId id="288" r:id="rId10"/>
    <p:sldId id="289" r:id="rId11"/>
    <p:sldId id="293" r:id="rId12"/>
    <p:sldId id="294"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58" autoAdjust="0"/>
    <p:restoredTop sz="94660"/>
  </p:normalViewPr>
  <p:slideViewPr>
    <p:cSldViewPr>
      <p:cViewPr>
        <p:scale>
          <a:sx n="107" d="100"/>
          <a:sy n="107" d="100"/>
        </p:scale>
        <p:origin x="-58" y="629"/>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lgn="ctr" eaLnBrk="1" latinLnBrk="0" hangingPunct="1"/>
            <a:fld id="{23A271A1-F6D6-438B-A432-4747EE7ECD40}" type="datetimeFigureOut">
              <a:rPr lang="en-US" smtClean="0"/>
              <a:pPr algn="ctr" eaLnBrk="1" latinLnBrk="0" hangingPunct="1"/>
              <a:t>12/18/2015</a:t>
            </a:fld>
            <a:endParaRPr lang="en-US" sz="2000" dirty="0">
              <a:solidFill>
                <a:srgbClr val="FFFFFF"/>
              </a:solidFill>
            </a:endParaRPr>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lgn="r" eaLnBrk="1" latinLnBrk="0" hangingPunct="1"/>
            <a:endParaRPr kumimoji="0" lang="en-US" dirty="0">
              <a:solidFill>
                <a:schemeClr val="tx2"/>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F0C94032-CD4C-4C25-B0C2-CEC720522D92}" type="slidenum">
              <a:rPr kumimoji="0" lang="en-US" smtClean="0"/>
              <a:pPr eaLnBrk="1" latinLnBrk="0" hangingPunct="1"/>
              <a:t>‹#›</a:t>
            </a:fld>
            <a:endParaRPr kumimoji="0" lang="en-US" dirty="0">
              <a:solidFill>
                <a:schemeClr val="tx2"/>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12/18/2015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F0C94032-CD4C-4C25-B0C2-CEC720522D92}" type="slidenum">
              <a:rPr kumimoji="0" lang="en-US" smtClean="0"/>
              <a:pPr eaLnBrk="1" latinLnBrk="0" hangingPunct="1"/>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pPr eaLnBrk="1" latinLnBrk="0" hangingPunct="1"/>
            <a:fld id="{23A271A1-F6D6-438B-A432-4747EE7ECD40}" type="datetimeFigureOut">
              <a:rPr lang="en-US" smtClean="0"/>
              <a:pPr eaLnBrk="1" latinLnBrk="0" hangingPunct="1"/>
              <a:t>12/18/2015</a:t>
            </a:fld>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kumimoji="0"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F0C94032-CD4C-4C25-B0C2-CEC720522D92}" type="slidenum">
              <a:rPr kumimoji="0" lang="en-US" smtClean="0"/>
              <a:pPr eaLnBrk="1" latinLnBrk="0" hangingPunct="1"/>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oncept">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228601" y="1371600"/>
            <a:ext cx="5714999" cy="4800600"/>
          </a:xfrm>
          <a:prstGeom prst="rect">
            <a:avLst/>
          </a:prstGeom>
        </p:spPr>
        <p:txBody>
          <a:bodyPr vert="horz" lIns="0" tIns="0" rIns="0" bIns="0"/>
          <a:lstStyle>
            <a:lvl1pPr marL="0" indent="0">
              <a:lnSpc>
                <a:spcPct val="140000"/>
              </a:lnSpc>
              <a:spcBef>
                <a:spcPts val="400"/>
              </a:spcBef>
              <a:buClr>
                <a:srgbClr val="828282"/>
              </a:buClr>
              <a:buSzPct val="100000"/>
              <a:buFont typeface="Arial" charset="0"/>
              <a:buChar char="•"/>
              <a:defRPr sz="2800">
                <a:solidFill>
                  <a:schemeClr val="bg2">
                    <a:lumMod val="75000"/>
                  </a:schemeClr>
                </a:solidFill>
                <a:latin typeface="Arial"/>
                <a:cs typeface="Arial"/>
              </a:defRPr>
            </a:lvl1pPr>
            <a:lvl2pPr marL="400050" indent="-33338">
              <a:defRPr/>
            </a:lvl2pPr>
          </a:lstStyle>
          <a:p>
            <a:pPr marL="0" indent="114300">
              <a:spcBef>
                <a:spcPts val="400"/>
              </a:spcBef>
              <a:buClr>
                <a:srgbClr val="828282"/>
              </a:buClr>
              <a:buSzPct val="100000"/>
              <a:buFont typeface="Arial" charset="0"/>
              <a:buChar char="•"/>
            </a:pPr>
            <a:r>
              <a:rPr lang="en-US" sz="1200" dirty="0" smtClean="0">
                <a:solidFill>
                  <a:srgbClr val="828282"/>
                </a:solidFill>
                <a:latin typeface="Arial" charset="0"/>
                <a:ea typeface="ＭＳ Ｐゴシック" charset="0"/>
                <a:cs typeface="Arial" charset="0"/>
                <a:sym typeface="Arial" charset="0"/>
              </a:rPr>
              <a:t>KEYCONCEPT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a:xfrm>
            <a:off x="228600" y="381000"/>
            <a:ext cx="8686800" cy="685800"/>
          </a:xfrm>
          <a:prstGeom prst="rect">
            <a:avLst/>
          </a:prstGeom>
        </p:spPr>
        <p:txBody>
          <a:bodyPr vert="horz" lIns="0" tIns="0" rIns="0" bIns="0" anchor="b"/>
          <a:lstStyle>
            <a:lvl1pPr>
              <a:defRPr sz="2400" b="0">
                <a:solidFill>
                  <a:srgbClr val="000000"/>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127533546"/>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12/18/2015</a:t>
            </a:fld>
            <a:endParaRPr lang="en-US" dirty="0"/>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12/18/2015</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2400" dirty="0">
              <a:solidFill>
                <a:srgbClr val="FFFFFF"/>
              </a:solidFill>
            </a:endParaRPr>
          </a:p>
        </p:txBody>
      </p:sp>
      <p:sp>
        <p:nvSpPr>
          <p:cNvPr id="14" name="Footer Placeholder 13"/>
          <p:cNvSpPr>
            <a:spLocks noGrp="1"/>
          </p:cNvSpPr>
          <p:nvPr>
            <p:ph type="ftr" sz="quarter" idx="12"/>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pPr eaLnBrk="1" latinLnBrk="0" hangingPunct="1"/>
            <a:fld id="{23A271A1-F6D6-438B-A432-4747EE7ECD40}" type="datetimeFigureOut">
              <a:rPr lang="en-US" smtClean="0"/>
              <a:pPr eaLnBrk="1" latinLnBrk="0" hangingPunct="1"/>
              <a:t>12/18/2015</a:t>
            </a:fld>
            <a:endParaRPr lang="en-US"/>
          </a:p>
        </p:txBody>
      </p:sp>
      <p:sp>
        <p:nvSpPr>
          <p:cNvPr id="10" name="Slide Number Placeholder 9"/>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2" name="Footer Placeholder 11"/>
          <p:cNvSpPr>
            <a:spLocks noGrp="1"/>
          </p:cNvSpPr>
          <p:nvPr>
            <p:ph type="ftr" sz="quarter" idx="17"/>
          </p:nvPr>
        </p:nvSpPr>
        <p:spPr/>
        <p:txBody>
          <a:bodyPr rtlCol="0"/>
          <a:lstStyle/>
          <a:p>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pPr eaLnBrk="1" latinLnBrk="0" hangingPunct="1"/>
            <a:fld id="{23A271A1-F6D6-438B-A432-4747EE7ECD40}" type="datetimeFigureOut">
              <a:rPr lang="en-US" smtClean="0"/>
              <a:pPr eaLnBrk="1" latinLnBrk="0" hangingPunct="1"/>
              <a:t>12/18/2015</a:t>
            </a:fld>
            <a:endParaRPr lang="en-US"/>
          </a:p>
        </p:txBody>
      </p:sp>
      <p:sp>
        <p:nvSpPr>
          <p:cNvPr id="12" name="Slide Number Placeholder 11"/>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4" name="Footer Placeholder 13"/>
          <p:cNvSpPr>
            <a:spLocks noGrp="1"/>
          </p:cNvSpPr>
          <p:nvPr>
            <p:ph type="ftr" sz="quarter" idx="17"/>
          </p:nvPr>
        </p:nvSpPr>
        <p:spPr/>
        <p:txBody>
          <a:bodyPr rtlCol="0"/>
          <a:lstStyle/>
          <a:p>
            <a:endParaRPr kumimoji="0"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12/18/2015</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12/18/2015</a:t>
            </a:fld>
            <a:endParaRPr lang="en-US"/>
          </a:p>
        </p:txBody>
      </p:sp>
      <p:sp>
        <p:nvSpPr>
          <p:cNvPr id="3" name="Footer Placeholder 2"/>
          <p:cNvSpPr>
            <a:spLocks noGrp="1"/>
          </p:cNvSpPr>
          <p:nvPr>
            <p:ph type="ftr" sz="quarter" idx="11"/>
          </p:nvPr>
        </p:nvSpPr>
        <p:spPr/>
        <p:txBody>
          <a:bodyPr/>
          <a:lstStyle/>
          <a:p>
            <a:endParaRPr kumimoji="0"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F0C94032-CD4C-4C25-B0C2-CEC720522D92}" type="slidenum">
              <a:rPr kumimoji="0" lang="en-US" smtClean="0"/>
              <a:pPr eaLnBrk="1" latinLnBrk="0" hangingPunct="1"/>
              <a:t>‹#›</a:t>
            </a:fld>
            <a:endParaRPr kumimoji="0" lang="en-US" dirty="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12/18/2015</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pPr eaLnBrk="1" latinLnBrk="0" hangingPunct="1"/>
            <a:fld id="{23A271A1-F6D6-438B-A432-4747EE7ECD40}" type="datetimeFigureOut">
              <a:rPr lang="en-US" smtClean="0"/>
              <a:pPr eaLnBrk="1" latinLnBrk="0" hangingPunct="1"/>
              <a:t>12/18/2015</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lgn="ctr" eaLnBrk="1" latinLnBrk="0" hangingPunct="1"/>
            <a:fld id="{F0C94032-CD4C-4C25-B0C2-CEC720522D92}" type="slidenum">
              <a:rPr kumimoji="0" lang="en-US" smtClean="0"/>
              <a:pPr algn="ctr" eaLnBrk="1" latinLnBrk="0" hangingPunct="1"/>
              <a:t>‹#›</a:t>
            </a:fld>
            <a:endParaRPr kumimoji="0" lang="en-US" sz="2800" dirty="0"/>
          </a:p>
        </p:txBody>
      </p:sp>
      <p:sp>
        <p:nvSpPr>
          <p:cNvPr id="14" name="Footer Placeholder 13"/>
          <p:cNvSpPr>
            <a:spLocks noGrp="1"/>
          </p:cNvSpPr>
          <p:nvPr>
            <p:ph type="ftr" sz="quarter" idx="12"/>
          </p:nvPr>
        </p:nvSpPr>
        <p:spPr>
          <a:xfrm>
            <a:off x="1600200" y="6248206"/>
            <a:ext cx="4572000" cy="365125"/>
          </a:xfrm>
        </p:spPr>
        <p:txBody>
          <a:bodyPr rtlCol="0"/>
          <a:lstStyle/>
          <a:p>
            <a:endParaRPr kumimoji="0"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eaLnBrk="1" latinLnBrk="0" hangingPunct="1"/>
            <a:fld id="{23A271A1-F6D6-438B-A432-4747EE7ECD40}" type="datetimeFigureOut">
              <a:rPr lang="en-US" smtClean="0"/>
              <a:pPr eaLnBrk="1" latinLnBrk="0" hangingPunct="1"/>
              <a:t>12/18/2015</a:t>
            </a:fld>
            <a:endParaRPr lang="en-US" sz="1400" dirty="0">
              <a:solidFill>
                <a:schemeClr val="tx2"/>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lgn="r" eaLnBrk="1" latinLnBrk="0" hangingPunct="1"/>
            <a:endParaRPr kumimoji="0" lang="en-US" sz="1400" dirty="0">
              <a:solidFill>
                <a:schemeClr val="tx2"/>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 Id="rId4" Type="http://schemas.openxmlformats.org/officeDocument/2006/relationships/hyperlink" Target="http://www.www/boundless.com/psychology/textbooks/boundless-psychology-textbook/human-development-14/introduction-to-human-development-69/nature-vs-nurture-265-12800?campaign_content=book_1516_chapter_14&amp;campaign_term=Psychology&amp;utm_campaign=powerpoint&amp;utm_medium=direct&amp;utm_source=boundless"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 Id="rId4" Type="http://schemas.openxmlformats.org/officeDocument/2006/relationships/hyperlink" Target="http://www.www/boundless.com/psychology/textbooks/boundless-psychology-textbook/human-development-14/introduction-to-human-development-69/nature-vs-nurture-265-12800?campaign_content=book_1516_chapter_14&amp;campaign_term=Psychology&amp;utm_campaign=powerpoint&amp;utm_medium=direct&amp;utm_source=boundless"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 Id="rId4" Type="http://schemas.openxmlformats.org/officeDocument/2006/relationships/hyperlink" Target="http://www.www/boundless.com/psychology/textbooks/boundless-psychology-textbook/human-development-14/introduction-to-human-development-69/nature-vs-nurture-265-12800?campaign_content=book_1516_chapter_14&amp;campaign_term=Psychology&amp;utm_campaign=powerpoint&amp;utm_medium=direct&amp;utm_source=boundles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 Id="rId4" Type="http://schemas.openxmlformats.org/officeDocument/2006/relationships/hyperlink" Target="http://www.www/boundless.com/psychology/textbooks/boundless-psychology-textbook/human-development-14/introduction-to-human-development-69/nature-vs-nurture-265-12800?campaign_content=book_1516_chapter_14&amp;campaign_term=Psychology&amp;utm_campaign=powerpoint&amp;utm_medium=direct&amp;utm_source=boundless"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 Id="rId4" Type="http://schemas.openxmlformats.org/officeDocument/2006/relationships/hyperlink" Target="http://www.www/boundless.com/psychology/textbooks/boundless-psychology-textbook/human-development-14/introduction-to-human-development-69/nature-vs-nurture-265-12800?campaign_content=book_1516_chapter_14&amp;campaign_term=Psychology&amp;utm_campaign=powerpoint&amp;utm_medium=direct&amp;utm_source=boundless"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 Id="rId4" Type="http://schemas.openxmlformats.org/officeDocument/2006/relationships/hyperlink" Target="http://www.www/boundless.com/psychology/textbooks/boundless-psychology-textbook/human-development-14/introduction-to-human-development-69/nature-vs-nurture-265-12800?campaign_content=book_1516_chapter_14&amp;campaign_term=Psychology&amp;utm_campaign=powerpoint&amp;utm_medium=direct&amp;utm_source=boundless"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 Id="rId4" Type="http://schemas.openxmlformats.org/officeDocument/2006/relationships/hyperlink" Target="http://www.www/boundless.com/psychology/textbooks/boundless-psychology-textbook/human-development-14/introduction-to-human-development-69/nature-vs-nurture-265-12800?campaign_content=book_1516_chapter_14&amp;campaign_term=Psychology&amp;utm_campaign=powerpoint&amp;utm_medium=direct&amp;utm_source=boundless"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hyperlink" Target="http://www.www/boundless.com/psychology/textbooks/boundless-psychology-textbook/human-development-14/introduction-to-human-development-69/nature-vs-nurture-265-12800?campaign_content=book_1516_chapter_14&amp;campaign_term=Psychology&amp;utm_campaign=powerpoint&amp;utm_medium=direct&amp;utm_source=boundles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 Id="rId5" Type="http://schemas.openxmlformats.org/officeDocument/2006/relationships/image" Target="../media/image7.png"/><Relationship Id="rId4" Type="http://schemas.openxmlformats.org/officeDocument/2006/relationships/hyperlink" Target="http://www.www/boundless.com/psychology/textbooks/boundless-psychology-textbook/human-development-14/introduction-to-human-development-69/nature-vs-nurture-265-12800?campaign_content=book_1516_chapter_14&amp;campaign_term=Psychology&amp;utm_campaign=powerpoint&amp;utm_medium=direct&amp;utm_source=boundless"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 Id="rId5" Type="http://schemas.openxmlformats.org/officeDocument/2006/relationships/image" Target="../media/image8.png"/><Relationship Id="rId4" Type="http://schemas.openxmlformats.org/officeDocument/2006/relationships/hyperlink" Target="http://www.www/boundless.com/psychology/textbooks/boundless-psychology-textbook/human-development-14/introduction-to-human-development-69/nature-vs-nurture-265-12800?campaign_content=book_1516_chapter_14&amp;campaign_term=Psychology&amp;utm_campaign=powerpoint&amp;utm_medium=direct&amp;utm_source=boundless"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 Id="rId4" Type="http://schemas.openxmlformats.org/officeDocument/2006/relationships/hyperlink" Target="http://www.www/boundless.com/psychology/textbooks/boundless-psychology-textbook/human-development-14/introduction-to-human-development-69/nature-vs-nurture-265-12800?campaign_content=book_1516_chapter_14&amp;campaign_term=Psychology&amp;utm_campaign=powerpoint&amp;utm_medium=direct&amp;utm_source=boundles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3352800"/>
            <a:ext cx="7391400" cy="2057400"/>
          </a:xfrm>
        </p:spPr>
        <p:txBody>
          <a:bodyPr>
            <a:normAutofit fontScale="90000"/>
          </a:bodyPr>
          <a:lstStyle/>
          <a:p>
            <a:pPr algn="ctr"/>
            <a:r>
              <a:rPr lang="en-US" dirty="0" smtClean="0">
                <a:latin typeface="Arial" panose="020B0604020202020204" pitchFamily="34" charset="0"/>
                <a:cs typeface="Arial" panose="020B0604020202020204" pitchFamily="34" charset="0"/>
              </a:rPr>
              <a:t>2.5 </a:t>
            </a:r>
            <a:r>
              <a:rPr lang="en-US" dirty="0" err="1" smtClean="0">
                <a:latin typeface="Arial" panose="020B0604020202020204" pitchFamily="34" charset="0"/>
                <a:cs typeface="Arial" panose="020B0604020202020204" pitchFamily="34" charset="0"/>
              </a:rPr>
              <a:t>kohlberg’s</a:t>
            </a:r>
            <a:r>
              <a:rPr lang="en-US" dirty="0" smtClean="0">
                <a:latin typeface="Arial" panose="020B0604020202020204" pitchFamily="34" charset="0"/>
                <a:cs typeface="Arial" panose="020B0604020202020204" pitchFamily="34" charset="0"/>
              </a:rPr>
              <a:t> stages </a:t>
            </a:r>
            <a:r>
              <a:rPr lang="en-US" dirty="0" smtClean="0">
                <a:latin typeface="Arial" panose="020B0604020202020204" pitchFamily="34" charset="0"/>
                <a:cs typeface="Arial" panose="020B0604020202020204" pitchFamily="34" charset="0"/>
              </a:rPr>
              <a:t>of </a:t>
            </a:r>
            <a:r>
              <a:rPr lang="en-US" dirty="0" smtClean="0">
                <a:latin typeface="Arial" panose="020B0604020202020204" pitchFamily="34" charset="0"/>
                <a:cs typeface="Arial" panose="020B0604020202020204" pitchFamily="34" charset="0"/>
              </a:rPr>
              <a:t>moral development</a:t>
            </a:r>
            <a:endParaRPr lang="en-US"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p:txBody>
          <a:bodyPr>
            <a:normAutofit/>
          </a:bodyPr>
          <a:lstStyle/>
          <a:p>
            <a:r>
              <a:rPr lang="en-US" dirty="0" smtClean="0">
                <a:latin typeface="Arial" panose="020B0604020202020204" pitchFamily="34" charset="0"/>
                <a:cs typeface="Arial" panose="020B0604020202020204" pitchFamily="34" charset="0"/>
              </a:rPr>
              <a:t>2.Theories of Human Development</a:t>
            </a:r>
            <a:endParaRPr lang="en-US" dirty="0">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381000"/>
            <a:ext cx="3683947" cy="3476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038552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p:cNvSpPr>
            <a:spLocks noGrp="1"/>
          </p:cNvSpPr>
          <p:nvPr>
            <p:ph type="body" sz="quarter" idx="10"/>
          </p:nvPr>
        </p:nvSpPr>
        <p:spPr>
          <a:xfrm>
            <a:off x="228601" y="1600200"/>
            <a:ext cx="8381999" cy="4648200"/>
          </a:xfrm>
        </p:spPr>
        <p:txBody>
          <a:bodyPr>
            <a:normAutofit/>
          </a:bodyPr>
          <a:lstStyle/>
          <a:p>
            <a:pPr marL="233363" indent="-233363">
              <a:buFont typeface="Wingdings" panose="05000000000000000000" pitchFamily="2" charset="2"/>
              <a:buChar char="§"/>
            </a:pPr>
            <a:r>
              <a:rPr lang="en-US" dirty="0" smtClean="0">
                <a:solidFill>
                  <a:schemeClr val="tx1"/>
                </a:solidFill>
              </a:rPr>
              <a:t>Freud: Learn morality from parents</a:t>
            </a:r>
          </a:p>
          <a:p>
            <a:pPr marL="633413" lvl="1" indent="-233363">
              <a:buFont typeface="Wingdings" panose="05000000000000000000" pitchFamily="2" charset="2"/>
              <a:buChar char="§"/>
            </a:pPr>
            <a:r>
              <a:rPr lang="en-US" dirty="0" smtClean="0">
                <a:latin typeface="Arial" panose="020B0604020202020204" pitchFamily="34" charset="0"/>
                <a:cs typeface="Arial" panose="020B0604020202020204" pitchFamily="34" charset="0"/>
              </a:rPr>
              <a:t>Part of resolving Oedipus complex</a:t>
            </a:r>
          </a:p>
          <a:p>
            <a:pPr marL="633413" lvl="1" indent="-233363">
              <a:buFont typeface="Wingdings" panose="05000000000000000000" pitchFamily="2" charset="2"/>
              <a:buChar char="§"/>
            </a:pPr>
            <a:r>
              <a:rPr lang="en-US" dirty="0" smtClean="0">
                <a:latin typeface="Arial" panose="020B0604020202020204" pitchFamily="34" charset="0"/>
                <a:cs typeface="Arial" panose="020B0604020202020204" pitchFamily="34" charset="0"/>
              </a:rPr>
              <a:t>Becomes our superego</a:t>
            </a:r>
            <a:endParaRPr lang="en-US" dirty="0" smtClean="0">
              <a:latin typeface="Arial" panose="020B0604020202020204" pitchFamily="34" charset="0"/>
              <a:cs typeface="Arial" panose="020B0604020202020204" pitchFamily="34" charset="0"/>
            </a:endParaRPr>
          </a:p>
        </p:txBody>
      </p:sp>
      <p:sp>
        <p:nvSpPr>
          <p:cNvPr id="4" name="Title 3"/>
          <p:cNvSpPr>
            <a:spLocks noGrp="1"/>
          </p:cNvSpPr>
          <p:nvPr>
            <p:ph type="title"/>
          </p:nvPr>
        </p:nvSpPr>
        <p:spPr/>
        <p:txBody>
          <a:bodyPr>
            <a:normAutofit/>
          </a:bodyPr>
          <a:lstStyle/>
          <a:p>
            <a:pPr algn="ctr"/>
            <a:r>
              <a:rPr lang="en-US" sz="3200" dirty="0" smtClean="0">
                <a:latin typeface="Arial" panose="020B0604020202020204" pitchFamily="34" charset="0"/>
                <a:cs typeface="Arial" panose="020B0604020202020204" pitchFamily="34" charset="0"/>
              </a:rPr>
              <a:t>Other ideas about moral development</a:t>
            </a:r>
            <a:endParaRPr lang="en-US" sz="3200" dirty="0">
              <a:latin typeface="Arial" panose="020B0604020202020204" pitchFamily="34" charset="0"/>
              <a:cs typeface="Arial" panose="020B0604020202020204" pitchFamily="34" charset="0"/>
            </a:endParaRPr>
          </a:p>
        </p:txBody>
      </p:sp>
      <p:sp>
        <p:nvSpPr>
          <p:cNvPr id="13" name="Rectangle 2"/>
          <p:cNvSpPr>
            <a:spLocks/>
          </p:cNvSpPr>
          <p:nvPr/>
        </p:nvSpPr>
        <p:spPr bwMode="auto">
          <a:xfrm>
            <a:off x="0" y="6172200"/>
            <a:ext cx="9144000" cy="571500"/>
          </a:xfrm>
          <a:prstGeom prst="rect">
            <a:avLst/>
          </a:prstGeom>
          <a:solidFill>
            <a:srgbClr val="F6F6F6"/>
          </a:solidFill>
          <a:ln>
            <a:noFill/>
          </a:ln>
          <a:extLst>
            <a:ext uri="{91240B29-F687-4F45-9708-019B960494DF}">
              <a14:hiddenLine xmlns:a14="http://schemas.microsoft.com/office/drawing/2010/main" w="3175">
                <a:solidFill>
                  <a:srgbClr val="D7D7D7"/>
                </a:solidFill>
                <a:miter lim="800000"/>
                <a:headEnd/>
                <a:tailEnd/>
              </a14:hiddenLine>
            </a:ext>
          </a:extLst>
        </p:spPr>
        <p:txBody>
          <a:bodyPr lIns="0" tIns="0" rIns="0" bIns="0"/>
          <a:lstStyle/>
          <a:p>
            <a:endParaRPr lang="en-US"/>
          </a:p>
        </p:txBody>
      </p:sp>
      <p:pic>
        <p:nvPicPr>
          <p:cNvPr id="14"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500" y="6538913"/>
            <a:ext cx="1422400" cy="21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5"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69300" y="6527800"/>
            <a:ext cx="62547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6" name="Rectangle 8"/>
          <p:cNvSpPr>
            <a:spLocks/>
          </p:cNvSpPr>
          <p:nvPr/>
        </p:nvSpPr>
        <p:spPr bwMode="auto">
          <a:xfrm>
            <a:off x="3965050" y="6197600"/>
            <a:ext cx="4318000" cy="20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p>
            <a:pPr algn="r"/>
            <a:r>
              <a:rPr lang="en-US" sz="800" dirty="0">
                <a:solidFill>
                  <a:srgbClr val="828282"/>
                </a:solidFill>
                <a:latin typeface="Arial" charset="0"/>
                <a:ea typeface="ＭＳ Ｐゴシック" charset="0"/>
                <a:sym typeface="Helvetica Neue" charset="0"/>
              </a:rPr>
              <a:t>Free to share, print, make copies and changes. Get yours at </a:t>
            </a:r>
            <a:r>
              <a:rPr lang="en-US" sz="800" dirty="0" err="1">
                <a:solidFill>
                  <a:srgbClr val="828282"/>
                </a:solidFill>
                <a:latin typeface="Arial" charset="0"/>
                <a:ea typeface="ＭＳ Ｐゴシック" charset="0"/>
                <a:sym typeface="Helvetica Neue" charset="0"/>
              </a:rPr>
              <a:t>www.boundless.com</a:t>
            </a:r>
            <a:endParaRPr lang="en-US" sz="800" dirty="0">
              <a:solidFill>
                <a:srgbClr val="828282"/>
              </a:solidFill>
              <a:latin typeface="Arial" charset="0"/>
              <a:ea typeface="ＭＳ Ｐゴシック" charset="0"/>
              <a:sym typeface="Helvetica Neue" charset="0"/>
            </a:endParaRPr>
          </a:p>
        </p:txBody>
      </p:sp>
      <p:sp>
        <p:nvSpPr>
          <p:cNvPr id="17" name="Rectangle 10"/>
          <p:cNvSpPr>
            <a:spLocks/>
          </p:cNvSpPr>
          <p:nvPr/>
        </p:nvSpPr>
        <p:spPr bwMode="auto">
          <a:xfrm>
            <a:off x="1752600" y="6343650"/>
            <a:ext cx="66167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p>
            <a:pPr algn="r"/>
            <a:r>
              <a:rPr lang="en-US" sz="800" u="sng" dirty="0" smtClean="0">
                <a:solidFill>
                  <a:srgbClr val="FFFFFF"/>
                </a:solidFill>
                <a:latin typeface="Arial"/>
                <a:ea typeface="ＭＳ Ｐゴシック" charset="0"/>
                <a:cs typeface="Arial"/>
                <a:sym typeface="Helvetica Neue" charset="0"/>
                <a:hlinkClick r:id="rId4"/>
              </a:rPr>
              <a:t>www.www/boundless.com/psychology/textbooks/boundless-psychology-textbook/human-development-14/introduction-to-human-development-69/nature-vs-nurture-265-12800?campaign_content=book_1516_chapter_14&amp;campaign_term=Psychology&amp;utm_campaign=powerpoint&amp;utm_medium=direct&amp;utm_source=boundless</a:t>
            </a:r>
            <a:endParaRPr lang="en-US" sz="800" u="sng" dirty="0">
              <a:solidFill>
                <a:srgbClr val="FFFFFF"/>
              </a:solidFill>
              <a:latin typeface="Arial"/>
              <a:ea typeface="ＭＳ Ｐゴシック" charset="0"/>
              <a:cs typeface="Arial"/>
              <a:sym typeface="Helvetica Neue" charset="0"/>
            </a:endParaRPr>
          </a:p>
        </p:txBody>
      </p:sp>
      <p:sp>
        <p:nvSpPr>
          <p:cNvPr id="21" name="Line 6"/>
          <p:cNvSpPr>
            <a:spLocks noChangeShapeType="1"/>
          </p:cNvSpPr>
          <p:nvPr/>
        </p:nvSpPr>
        <p:spPr bwMode="auto">
          <a:xfrm>
            <a:off x="228600" y="1143000"/>
            <a:ext cx="8694737" cy="0"/>
          </a:xfrm>
          <a:prstGeom prst="line">
            <a:avLst/>
          </a:prstGeom>
          <a:noFill/>
          <a:ln w="12700" cap="flat">
            <a:solidFill>
              <a:srgbClr val="B2B2B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Tree>
    <p:extLst>
      <p:ext uri="{BB962C8B-B14F-4D97-AF65-F5344CB8AC3E}">
        <p14:creationId xmlns:p14="http://schemas.microsoft.com/office/powerpoint/2010/main" val="37237920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p:cNvSpPr>
            <a:spLocks noGrp="1"/>
          </p:cNvSpPr>
          <p:nvPr>
            <p:ph type="body" sz="quarter" idx="10"/>
          </p:nvPr>
        </p:nvSpPr>
        <p:spPr>
          <a:xfrm>
            <a:off x="228601" y="1600200"/>
            <a:ext cx="8381999" cy="4648200"/>
          </a:xfrm>
        </p:spPr>
        <p:txBody>
          <a:bodyPr>
            <a:normAutofit/>
          </a:bodyPr>
          <a:lstStyle/>
          <a:p>
            <a:pPr marL="233363" indent="-233363">
              <a:buFont typeface="Wingdings" panose="05000000000000000000" pitchFamily="2" charset="2"/>
              <a:buChar char="§"/>
            </a:pPr>
            <a:r>
              <a:rPr lang="en-US" dirty="0" smtClean="0">
                <a:solidFill>
                  <a:schemeClr val="tx1"/>
                </a:solidFill>
              </a:rPr>
              <a:t>Piaget: moral reasoning develops with cognition</a:t>
            </a:r>
          </a:p>
          <a:p>
            <a:pPr marL="633413" lvl="1" indent="-233363">
              <a:buFont typeface="Wingdings" panose="05000000000000000000" pitchFamily="2" charset="2"/>
              <a:buChar char="§"/>
            </a:pPr>
            <a:r>
              <a:rPr lang="en-US" dirty="0" smtClean="0">
                <a:latin typeface="Arial" panose="020B0604020202020204" pitchFamily="34" charset="0"/>
                <a:cs typeface="Arial" panose="020B0604020202020204" pitchFamily="34" charset="0"/>
              </a:rPr>
              <a:t>Moral realism</a:t>
            </a:r>
          </a:p>
          <a:p>
            <a:pPr marL="1147763" lvl="2" indent="-233363">
              <a:buFont typeface="Wingdings" panose="05000000000000000000" pitchFamily="2" charset="2"/>
              <a:buChar char="§"/>
            </a:pPr>
            <a:r>
              <a:rPr lang="en-US" dirty="0" smtClean="0">
                <a:latin typeface="Arial" panose="020B0604020202020204" pitchFamily="34" charset="0"/>
                <a:cs typeface="Arial" panose="020B0604020202020204" pitchFamily="34" charset="0"/>
              </a:rPr>
              <a:t>Rules must always be obeyed</a:t>
            </a:r>
          </a:p>
          <a:p>
            <a:pPr marL="1147763" lvl="2" indent="-233363">
              <a:buFont typeface="Wingdings" panose="05000000000000000000" pitchFamily="2" charset="2"/>
              <a:buChar char="§"/>
            </a:pPr>
            <a:r>
              <a:rPr lang="en-US" dirty="0" smtClean="0">
                <a:latin typeface="Arial" panose="020B0604020202020204" pitchFamily="34" charset="0"/>
                <a:cs typeface="Arial" panose="020B0604020202020204" pitchFamily="34" charset="0"/>
              </a:rPr>
              <a:t>Consequences more important than intentions</a:t>
            </a:r>
          </a:p>
          <a:p>
            <a:pPr marL="633413" lvl="1" indent="-233363">
              <a:buFont typeface="Wingdings" panose="05000000000000000000" pitchFamily="2" charset="2"/>
              <a:buChar char="§"/>
            </a:pPr>
            <a:r>
              <a:rPr lang="en-US" dirty="0" smtClean="0">
                <a:latin typeface="Arial" panose="020B0604020202020204" pitchFamily="34" charset="0"/>
                <a:cs typeface="Arial" panose="020B0604020202020204" pitchFamily="34" charset="0"/>
              </a:rPr>
              <a:t>Moral relativism</a:t>
            </a:r>
          </a:p>
          <a:p>
            <a:pPr marL="1147763" lvl="2" indent="-233363">
              <a:buFont typeface="Wingdings" panose="05000000000000000000" pitchFamily="2" charset="2"/>
              <a:buChar char="§"/>
            </a:pPr>
            <a:r>
              <a:rPr lang="en-US" dirty="0" smtClean="0">
                <a:latin typeface="Arial" panose="020B0604020202020204" pitchFamily="34" charset="0"/>
                <a:cs typeface="Arial" panose="020B0604020202020204" pitchFamily="34" charset="0"/>
              </a:rPr>
              <a:t>Rules can be negotiated</a:t>
            </a:r>
            <a:endParaRPr lang="en-US" dirty="0">
              <a:latin typeface="Arial" panose="020B0604020202020204" pitchFamily="34" charset="0"/>
              <a:cs typeface="Arial" panose="020B0604020202020204" pitchFamily="34" charset="0"/>
            </a:endParaRPr>
          </a:p>
          <a:p>
            <a:pPr marL="1147763" lvl="2" indent="-233363">
              <a:buFont typeface="Wingdings" panose="05000000000000000000" pitchFamily="2" charset="2"/>
              <a:buChar char="§"/>
            </a:pPr>
            <a:r>
              <a:rPr lang="en-US" dirty="0" smtClean="0">
                <a:latin typeface="Arial" panose="020B0604020202020204" pitchFamily="34" charset="0"/>
                <a:cs typeface="Arial" panose="020B0604020202020204" pitchFamily="34" charset="0"/>
              </a:rPr>
              <a:t>Intentions more important than consequences</a:t>
            </a:r>
          </a:p>
        </p:txBody>
      </p:sp>
      <p:sp>
        <p:nvSpPr>
          <p:cNvPr id="4" name="Title 3"/>
          <p:cNvSpPr>
            <a:spLocks noGrp="1"/>
          </p:cNvSpPr>
          <p:nvPr>
            <p:ph type="title"/>
          </p:nvPr>
        </p:nvSpPr>
        <p:spPr/>
        <p:txBody>
          <a:bodyPr>
            <a:normAutofit fontScale="90000"/>
          </a:bodyPr>
          <a:lstStyle/>
          <a:p>
            <a:pPr algn="ctr"/>
            <a:r>
              <a:rPr lang="en-US" sz="3200" dirty="0" smtClean="0">
                <a:latin typeface="Arial" panose="020B0604020202020204" pitchFamily="34" charset="0"/>
                <a:cs typeface="Arial" panose="020B0604020202020204" pitchFamily="34" charset="0"/>
              </a:rPr>
              <a:t>Other ideas about moral development (continued)</a:t>
            </a:r>
            <a:endParaRPr lang="en-US" sz="3200" dirty="0">
              <a:latin typeface="Arial" panose="020B0604020202020204" pitchFamily="34" charset="0"/>
              <a:cs typeface="Arial" panose="020B0604020202020204" pitchFamily="34" charset="0"/>
            </a:endParaRPr>
          </a:p>
        </p:txBody>
      </p:sp>
      <p:sp>
        <p:nvSpPr>
          <p:cNvPr id="13" name="Rectangle 2"/>
          <p:cNvSpPr>
            <a:spLocks/>
          </p:cNvSpPr>
          <p:nvPr/>
        </p:nvSpPr>
        <p:spPr bwMode="auto">
          <a:xfrm>
            <a:off x="0" y="6172200"/>
            <a:ext cx="9144000" cy="571500"/>
          </a:xfrm>
          <a:prstGeom prst="rect">
            <a:avLst/>
          </a:prstGeom>
          <a:solidFill>
            <a:srgbClr val="F6F6F6"/>
          </a:solidFill>
          <a:ln>
            <a:noFill/>
          </a:ln>
          <a:extLst>
            <a:ext uri="{91240B29-F687-4F45-9708-019B960494DF}">
              <a14:hiddenLine xmlns:a14="http://schemas.microsoft.com/office/drawing/2010/main" w="3175">
                <a:solidFill>
                  <a:srgbClr val="D7D7D7"/>
                </a:solidFill>
                <a:miter lim="800000"/>
                <a:headEnd/>
                <a:tailEnd/>
              </a14:hiddenLine>
            </a:ext>
          </a:extLst>
        </p:spPr>
        <p:txBody>
          <a:bodyPr lIns="0" tIns="0" rIns="0" bIns="0"/>
          <a:lstStyle/>
          <a:p>
            <a:endParaRPr lang="en-US"/>
          </a:p>
        </p:txBody>
      </p:sp>
      <p:pic>
        <p:nvPicPr>
          <p:cNvPr id="14"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500" y="6538913"/>
            <a:ext cx="1422400" cy="21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5"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69300" y="6527800"/>
            <a:ext cx="62547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6" name="Rectangle 8"/>
          <p:cNvSpPr>
            <a:spLocks/>
          </p:cNvSpPr>
          <p:nvPr/>
        </p:nvSpPr>
        <p:spPr bwMode="auto">
          <a:xfrm>
            <a:off x="3965050" y="6197600"/>
            <a:ext cx="4318000" cy="20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p>
            <a:pPr algn="r"/>
            <a:r>
              <a:rPr lang="en-US" sz="800" dirty="0">
                <a:solidFill>
                  <a:srgbClr val="828282"/>
                </a:solidFill>
                <a:latin typeface="Arial" charset="0"/>
                <a:ea typeface="ＭＳ Ｐゴシック" charset="0"/>
                <a:sym typeface="Helvetica Neue" charset="0"/>
              </a:rPr>
              <a:t>Free to share, print, make copies and changes. Get yours at </a:t>
            </a:r>
            <a:r>
              <a:rPr lang="en-US" sz="800" dirty="0" err="1">
                <a:solidFill>
                  <a:srgbClr val="828282"/>
                </a:solidFill>
                <a:latin typeface="Arial" charset="0"/>
                <a:ea typeface="ＭＳ Ｐゴシック" charset="0"/>
                <a:sym typeface="Helvetica Neue" charset="0"/>
              </a:rPr>
              <a:t>www.boundless.com</a:t>
            </a:r>
            <a:endParaRPr lang="en-US" sz="800" dirty="0">
              <a:solidFill>
                <a:srgbClr val="828282"/>
              </a:solidFill>
              <a:latin typeface="Arial" charset="0"/>
              <a:ea typeface="ＭＳ Ｐゴシック" charset="0"/>
              <a:sym typeface="Helvetica Neue" charset="0"/>
            </a:endParaRPr>
          </a:p>
        </p:txBody>
      </p:sp>
      <p:sp>
        <p:nvSpPr>
          <p:cNvPr id="17" name="Rectangle 10"/>
          <p:cNvSpPr>
            <a:spLocks/>
          </p:cNvSpPr>
          <p:nvPr/>
        </p:nvSpPr>
        <p:spPr bwMode="auto">
          <a:xfrm>
            <a:off x="1752600" y="6343650"/>
            <a:ext cx="66167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p>
            <a:pPr algn="r"/>
            <a:r>
              <a:rPr lang="en-US" sz="800" u="sng" dirty="0" smtClean="0">
                <a:solidFill>
                  <a:srgbClr val="FFFFFF"/>
                </a:solidFill>
                <a:latin typeface="Arial"/>
                <a:ea typeface="ＭＳ Ｐゴシック" charset="0"/>
                <a:cs typeface="Arial"/>
                <a:sym typeface="Helvetica Neue" charset="0"/>
                <a:hlinkClick r:id="rId4"/>
              </a:rPr>
              <a:t>www.www/boundless.com/psychology/textbooks/boundless-psychology-textbook/human-development-14/introduction-to-human-development-69/nature-vs-nurture-265-12800?campaign_content=book_1516_chapter_14&amp;campaign_term=Psychology&amp;utm_campaign=powerpoint&amp;utm_medium=direct&amp;utm_source=boundless</a:t>
            </a:r>
            <a:endParaRPr lang="en-US" sz="800" u="sng" dirty="0">
              <a:solidFill>
                <a:srgbClr val="FFFFFF"/>
              </a:solidFill>
              <a:latin typeface="Arial"/>
              <a:ea typeface="ＭＳ Ｐゴシック" charset="0"/>
              <a:cs typeface="Arial"/>
              <a:sym typeface="Helvetica Neue" charset="0"/>
            </a:endParaRPr>
          </a:p>
        </p:txBody>
      </p:sp>
      <p:sp>
        <p:nvSpPr>
          <p:cNvPr id="21" name="Line 6"/>
          <p:cNvSpPr>
            <a:spLocks noChangeShapeType="1"/>
          </p:cNvSpPr>
          <p:nvPr/>
        </p:nvSpPr>
        <p:spPr bwMode="auto">
          <a:xfrm>
            <a:off x="228600" y="1143000"/>
            <a:ext cx="8694737" cy="0"/>
          </a:xfrm>
          <a:prstGeom prst="line">
            <a:avLst/>
          </a:prstGeom>
          <a:noFill/>
          <a:ln w="12700" cap="flat">
            <a:solidFill>
              <a:srgbClr val="B2B2B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Tree>
    <p:extLst>
      <p:ext uri="{BB962C8B-B14F-4D97-AF65-F5344CB8AC3E}">
        <p14:creationId xmlns:p14="http://schemas.microsoft.com/office/powerpoint/2010/main" val="399145385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p:cNvSpPr>
            <a:spLocks noGrp="1"/>
          </p:cNvSpPr>
          <p:nvPr>
            <p:ph type="body" sz="quarter" idx="10"/>
          </p:nvPr>
        </p:nvSpPr>
        <p:spPr>
          <a:xfrm>
            <a:off x="228601" y="1600200"/>
            <a:ext cx="8381999" cy="4648200"/>
          </a:xfrm>
        </p:spPr>
        <p:txBody>
          <a:bodyPr>
            <a:normAutofit/>
          </a:bodyPr>
          <a:lstStyle/>
          <a:p>
            <a:pPr marL="233363" indent="-233363">
              <a:lnSpc>
                <a:spcPct val="100000"/>
              </a:lnSpc>
              <a:buFont typeface="Wingdings" panose="05000000000000000000" pitchFamily="2" charset="2"/>
              <a:buChar char="§"/>
            </a:pPr>
            <a:r>
              <a:rPr lang="en-US" dirty="0" smtClean="0">
                <a:solidFill>
                  <a:schemeClr val="tx1"/>
                </a:solidFill>
              </a:rPr>
              <a:t>Timmy was trying to help set the table for dinner. He tripped and broke four plates.</a:t>
            </a:r>
            <a:endParaRPr lang="en-US" dirty="0">
              <a:solidFill>
                <a:schemeClr val="tx1"/>
              </a:solidFill>
            </a:endParaRPr>
          </a:p>
          <a:p>
            <a:pPr marL="233363" indent="-233363">
              <a:lnSpc>
                <a:spcPct val="100000"/>
              </a:lnSpc>
              <a:buFont typeface="Wingdings" panose="05000000000000000000" pitchFamily="2" charset="2"/>
              <a:buChar char="§"/>
            </a:pPr>
            <a:r>
              <a:rPr lang="en-US" dirty="0" smtClean="0">
                <a:solidFill>
                  <a:schemeClr val="tx1"/>
                </a:solidFill>
              </a:rPr>
              <a:t>Susie was trying to sneak a cookie when she wasn’t supposed to.  She broke one plate.</a:t>
            </a:r>
          </a:p>
          <a:p>
            <a:pPr marL="233363" indent="-233363">
              <a:buFont typeface="Wingdings" panose="05000000000000000000" pitchFamily="2" charset="2"/>
              <a:buChar char="§"/>
            </a:pPr>
            <a:r>
              <a:rPr lang="en-US" dirty="0" smtClean="0">
                <a:solidFill>
                  <a:schemeClr val="tx1"/>
                </a:solidFill>
                <a:latin typeface="Arial" panose="020B0604020202020204" pitchFamily="34" charset="0"/>
                <a:cs typeface="Arial" panose="020B0604020202020204" pitchFamily="34" charset="0"/>
              </a:rPr>
              <a:t>Which child was naughtier?</a:t>
            </a:r>
            <a:endParaRPr lang="en-US" dirty="0" smtClean="0">
              <a:latin typeface="Arial" panose="020B0604020202020204" pitchFamily="34" charset="0"/>
              <a:cs typeface="Arial" panose="020B0604020202020204" pitchFamily="34" charset="0"/>
            </a:endParaRPr>
          </a:p>
        </p:txBody>
      </p:sp>
      <p:sp>
        <p:nvSpPr>
          <p:cNvPr id="4" name="Title 3"/>
          <p:cNvSpPr>
            <a:spLocks noGrp="1"/>
          </p:cNvSpPr>
          <p:nvPr>
            <p:ph type="title"/>
          </p:nvPr>
        </p:nvSpPr>
        <p:spPr/>
        <p:txBody>
          <a:bodyPr>
            <a:normAutofit/>
          </a:bodyPr>
          <a:lstStyle/>
          <a:p>
            <a:pPr algn="ctr"/>
            <a:r>
              <a:rPr lang="en-US" sz="3200" dirty="0" smtClean="0">
                <a:latin typeface="Arial" panose="020B0604020202020204" pitchFamily="34" charset="0"/>
                <a:cs typeface="Arial" panose="020B0604020202020204" pitchFamily="34" charset="0"/>
              </a:rPr>
              <a:t>Piaget’s dilemma</a:t>
            </a:r>
            <a:endParaRPr lang="en-US" sz="3200" dirty="0">
              <a:latin typeface="Arial" panose="020B0604020202020204" pitchFamily="34" charset="0"/>
              <a:cs typeface="Arial" panose="020B0604020202020204" pitchFamily="34" charset="0"/>
            </a:endParaRPr>
          </a:p>
        </p:txBody>
      </p:sp>
      <p:sp>
        <p:nvSpPr>
          <p:cNvPr id="13" name="Rectangle 2"/>
          <p:cNvSpPr>
            <a:spLocks/>
          </p:cNvSpPr>
          <p:nvPr/>
        </p:nvSpPr>
        <p:spPr bwMode="auto">
          <a:xfrm>
            <a:off x="0" y="6172200"/>
            <a:ext cx="9144000" cy="571500"/>
          </a:xfrm>
          <a:prstGeom prst="rect">
            <a:avLst/>
          </a:prstGeom>
          <a:solidFill>
            <a:srgbClr val="F6F6F6"/>
          </a:solidFill>
          <a:ln>
            <a:noFill/>
          </a:ln>
          <a:extLst>
            <a:ext uri="{91240B29-F687-4F45-9708-019B960494DF}">
              <a14:hiddenLine xmlns:a14="http://schemas.microsoft.com/office/drawing/2010/main" w="3175">
                <a:solidFill>
                  <a:srgbClr val="D7D7D7"/>
                </a:solidFill>
                <a:miter lim="800000"/>
                <a:headEnd/>
                <a:tailEnd/>
              </a14:hiddenLine>
            </a:ext>
          </a:extLst>
        </p:spPr>
        <p:txBody>
          <a:bodyPr lIns="0" tIns="0" rIns="0" bIns="0"/>
          <a:lstStyle/>
          <a:p>
            <a:endParaRPr lang="en-US"/>
          </a:p>
        </p:txBody>
      </p:sp>
      <p:pic>
        <p:nvPicPr>
          <p:cNvPr id="14"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500" y="6538913"/>
            <a:ext cx="1422400" cy="21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5"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69300" y="6527800"/>
            <a:ext cx="62547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6" name="Rectangle 8"/>
          <p:cNvSpPr>
            <a:spLocks/>
          </p:cNvSpPr>
          <p:nvPr/>
        </p:nvSpPr>
        <p:spPr bwMode="auto">
          <a:xfrm>
            <a:off x="3965050" y="6197600"/>
            <a:ext cx="4318000" cy="20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p>
            <a:pPr algn="r"/>
            <a:r>
              <a:rPr lang="en-US" sz="800" dirty="0">
                <a:solidFill>
                  <a:srgbClr val="828282"/>
                </a:solidFill>
                <a:latin typeface="Arial" charset="0"/>
                <a:ea typeface="ＭＳ Ｐゴシック" charset="0"/>
                <a:sym typeface="Helvetica Neue" charset="0"/>
              </a:rPr>
              <a:t>Free to share, print, make copies and changes. Get yours at </a:t>
            </a:r>
            <a:r>
              <a:rPr lang="en-US" sz="800" dirty="0" err="1">
                <a:solidFill>
                  <a:srgbClr val="828282"/>
                </a:solidFill>
                <a:latin typeface="Arial" charset="0"/>
                <a:ea typeface="ＭＳ Ｐゴシック" charset="0"/>
                <a:sym typeface="Helvetica Neue" charset="0"/>
              </a:rPr>
              <a:t>www.boundless.com</a:t>
            </a:r>
            <a:endParaRPr lang="en-US" sz="800" dirty="0">
              <a:solidFill>
                <a:srgbClr val="828282"/>
              </a:solidFill>
              <a:latin typeface="Arial" charset="0"/>
              <a:ea typeface="ＭＳ Ｐゴシック" charset="0"/>
              <a:sym typeface="Helvetica Neue" charset="0"/>
            </a:endParaRPr>
          </a:p>
        </p:txBody>
      </p:sp>
      <p:sp>
        <p:nvSpPr>
          <p:cNvPr id="17" name="Rectangle 10"/>
          <p:cNvSpPr>
            <a:spLocks/>
          </p:cNvSpPr>
          <p:nvPr/>
        </p:nvSpPr>
        <p:spPr bwMode="auto">
          <a:xfrm>
            <a:off x="1752600" y="6343650"/>
            <a:ext cx="66167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p>
            <a:pPr algn="r"/>
            <a:r>
              <a:rPr lang="en-US" sz="800" u="sng" dirty="0" smtClean="0">
                <a:solidFill>
                  <a:srgbClr val="FFFFFF"/>
                </a:solidFill>
                <a:latin typeface="Arial"/>
                <a:ea typeface="ＭＳ Ｐゴシック" charset="0"/>
                <a:cs typeface="Arial"/>
                <a:sym typeface="Helvetica Neue" charset="0"/>
                <a:hlinkClick r:id="rId4"/>
              </a:rPr>
              <a:t>www.www/boundless.com/psychology/textbooks/boundless-psychology-textbook/human-development-14/introduction-to-human-development-69/nature-vs-nurture-265-12800?campaign_content=book_1516_chapter_14&amp;campaign_term=Psychology&amp;utm_campaign=powerpoint&amp;utm_medium=direct&amp;utm_source=boundless</a:t>
            </a:r>
            <a:endParaRPr lang="en-US" sz="800" u="sng" dirty="0">
              <a:solidFill>
                <a:srgbClr val="FFFFFF"/>
              </a:solidFill>
              <a:latin typeface="Arial"/>
              <a:ea typeface="ＭＳ Ｐゴシック" charset="0"/>
              <a:cs typeface="Arial"/>
              <a:sym typeface="Helvetica Neue" charset="0"/>
            </a:endParaRPr>
          </a:p>
        </p:txBody>
      </p:sp>
      <p:sp>
        <p:nvSpPr>
          <p:cNvPr id="21" name="Line 6"/>
          <p:cNvSpPr>
            <a:spLocks noChangeShapeType="1"/>
          </p:cNvSpPr>
          <p:nvPr/>
        </p:nvSpPr>
        <p:spPr bwMode="auto">
          <a:xfrm>
            <a:off x="228600" y="1143000"/>
            <a:ext cx="8694737" cy="0"/>
          </a:xfrm>
          <a:prstGeom prst="line">
            <a:avLst/>
          </a:prstGeom>
          <a:noFill/>
          <a:ln w="12700" cap="flat">
            <a:solidFill>
              <a:srgbClr val="B2B2B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Tree>
    <p:extLst>
      <p:ext uri="{BB962C8B-B14F-4D97-AF65-F5344CB8AC3E}">
        <p14:creationId xmlns:p14="http://schemas.microsoft.com/office/powerpoint/2010/main" val="80135012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p:cNvSpPr>
            <a:spLocks noGrp="1"/>
          </p:cNvSpPr>
          <p:nvPr>
            <p:ph type="body" sz="quarter" idx="10"/>
          </p:nvPr>
        </p:nvSpPr>
        <p:spPr>
          <a:xfrm>
            <a:off x="228601" y="1600200"/>
            <a:ext cx="8534399" cy="4648200"/>
          </a:xfrm>
        </p:spPr>
        <p:txBody>
          <a:bodyPr>
            <a:normAutofit/>
          </a:bodyPr>
          <a:lstStyle/>
          <a:p>
            <a:pPr marL="233363" indent="-233363">
              <a:buFont typeface="Wingdings" panose="05000000000000000000" pitchFamily="2" charset="2"/>
              <a:buChar char="§"/>
            </a:pPr>
            <a:r>
              <a:rPr lang="en-US" sz="2800" dirty="0" smtClean="0">
                <a:solidFill>
                  <a:schemeClr val="tx1"/>
                </a:solidFill>
              </a:rPr>
              <a:t>Kohlberg’s theory of moral development</a:t>
            </a:r>
            <a:endParaRPr lang="en-US" sz="2800" dirty="0" smtClean="0">
              <a:solidFill>
                <a:schemeClr val="tx1"/>
              </a:solidFill>
            </a:endParaRPr>
          </a:p>
          <a:p>
            <a:pPr marL="233363" indent="-233363">
              <a:buFont typeface="Wingdings" panose="05000000000000000000" pitchFamily="2" charset="2"/>
              <a:buChar char="§"/>
            </a:pPr>
            <a:r>
              <a:rPr lang="en-US" dirty="0" smtClean="0">
                <a:solidFill>
                  <a:schemeClr val="tx1"/>
                </a:solidFill>
              </a:rPr>
              <a:t>Other ideas about moral development</a:t>
            </a:r>
            <a:endParaRPr lang="en-US" sz="2600" dirty="0" smtClean="0">
              <a:solidFill>
                <a:schemeClr val="tx1"/>
              </a:solidFill>
              <a:latin typeface="Arial" panose="020B0604020202020204" pitchFamily="34" charset="0"/>
              <a:cs typeface="Arial" panose="020B0604020202020204" pitchFamily="34" charset="0"/>
            </a:endParaRPr>
          </a:p>
        </p:txBody>
      </p:sp>
      <p:sp>
        <p:nvSpPr>
          <p:cNvPr id="4" name="Title 3"/>
          <p:cNvSpPr>
            <a:spLocks noGrp="1"/>
          </p:cNvSpPr>
          <p:nvPr>
            <p:ph type="title"/>
          </p:nvPr>
        </p:nvSpPr>
        <p:spPr/>
        <p:txBody>
          <a:bodyPr>
            <a:normAutofit/>
          </a:bodyPr>
          <a:lstStyle/>
          <a:p>
            <a:pPr algn="ctr"/>
            <a:r>
              <a:rPr lang="en-US" sz="3200" dirty="0" smtClean="0">
                <a:latin typeface="Arial" panose="020B0604020202020204" pitchFamily="34" charset="0"/>
                <a:cs typeface="Arial" panose="020B0604020202020204" pitchFamily="34" charset="0"/>
              </a:rPr>
              <a:t>In this unit:</a:t>
            </a:r>
            <a:endParaRPr lang="en-US" sz="3200" dirty="0">
              <a:latin typeface="Arial" panose="020B0604020202020204" pitchFamily="34" charset="0"/>
              <a:cs typeface="Arial" panose="020B0604020202020204" pitchFamily="34" charset="0"/>
            </a:endParaRPr>
          </a:p>
        </p:txBody>
      </p:sp>
      <p:sp>
        <p:nvSpPr>
          <p:cNvPr id="13" name="Rectangle 2"/>
          <p:cNvSpPr>
            <a:spLocks/>
          </p:cNvSpPr>
          <p:nvPr/>
        </p:nvSpPr>
        <p:spPr bwMode="auto">
          <a:xfrm>
            <a:off x="0" y="6172200"/>
            <a:ext cx="9144000" cy="571500"/>
          </a:xfrm>
          <a:prstGeom prst="rect">
            <a:avLst/>
          </a:prstGeom>
          <a:solidFill>
            <a:srgbClr val="F6F6F6"/>
          </a:solidFill>
          <a:ln>
            <a:noFill/>
          </a:ln>
          <a:extLst>
            <a:ext uri="{91240B29-F687-4F45-9708-019B960494DF}">
              <a14:hiddenLine xmlns:a14="http://schemas.microsoft.com/office/drawing/2010/main" w="3175">
                <a:solidFill>
                  <a:srgbClr val="D7D7D7"/>
                </a:solidFill>
                <a:miter lim="800000"/>
                <a:headEnd/>
                <a:tailEnd/>
              </a14:hiddenLine>
            </a:ext>
          </a:extLst>
        </p:spPr>
        <p:txBody>
          <a:bodyPr lIns="0" tIns="0" rIns="0" bIns="0"/>
          <a:lstStyle/>
          <a:p>
            <a:endParaRPr lang="en-US"/>
          </a:p>
        </p:txBody>
      </p:sp>
      <p:pic>
        <p:nvPicPr>
          <p:cNvPr id="14"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500" y="6538913"/>
            <a:ext cx="1422400" cy="21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5"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69300" y="6527800"/>
            <a:ext cx="62547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6" name="Rectangle 8"/>
          <p:cNvSpPr>
            <a:spLocks/>
          </p:cNvSpPr>
          <p:nvPr/>
        </p:nvSpPr>
        <p:spPr bwMode="auto">
          <a:xfrm>
            <a:off x="3965050" y="6197600"/>
            <a:ext cx="4318000" cy="20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p>
            <a:pPr algn="r"/>
            <a:r>
              <a:rPr lang="en-US" sz="800" dirty="0">
                <a:solidFill>
                  <a:srgbClr val="828282"/>
                </a:solidFill>
                <a:latin typeface="Arial" charset="0"/>
                <a:ea typeface="ＭＳ Ｐゴシック" charset="0"/>
                <a:sym typeface="Helvetica Neue" charset="0"/>
              </a:rPr>
              <a:t>Free to share, print, make copies and changes. Get yours at </a:t>
            </a:r>
            <a:r>
              <a:rPr lang="en-US" sz="800" dirty="0" err="1">
                <a:solidFill>
                  <a:srgbClr val="828282"/>
                </a:solidFill>
                <a:latin typeface="Arial" charset="0"/>
                <a:ea typeface="ＭＳ Ｐゴシック" charset="0"/>
                <a:sym typeface="Helvetica Neue" charset="0"/>
              </a:rPr>
              <a:t>www.boundless.com</a:t>
            </a:r>
            <a:endParaRPr lang="en-US" sz="800" dirty="0">
              <a:solidFill>
                <a:srgbClr val="828282"/>
              </a:solidFill>
              <a:latin typeface="Arial" charset="0"/>
              <a:ea typeface="ＭＳ Ｐゴシック" charset="0"/>
              <a:sym typeface="Helvetica Neue" charset="0"/>
            </a:endParaRPr>
          </a:p>
        </p:txBody>
      </p:sp>
      <p:sp>
        <p:nvSpPr>
          <p:cNvPr id="17" name="Rectangle 10"/>
          <p:cNvSpPr>
            <a:spLocks/>
          </p:cNvSpPr>
          <p:nvPr/>
        </p:nvSpPr>
        <p:spPr bwMode="auto">
          <a:xfrm>
            <a:off x="1752600" y="6343650"/>
            <a:ext cx="66167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p>
            <a:pPr algn="r"/>
            <a:r>
              <a:rPr lang="en-US" sz="800" u="sng" dirty="0" smtClean="0">
                <a:solidFill>
                  <a:srgbClr val="FFFFFF"/>
                </a:solidFill>
                <a:latin typeface="Arial"/>
                <a:ea typeface="ＭＳ Ｐゴシック" charset="0"/>
                <a:cs typeface="Arial"/>
                <a:sym typeface="Helvetica Neue" charset="0"/>
                <a:hlinkClick r:id="rId4"/>
              </a:rPr>
              <a:t>www.www/boundless.com/psychology/textbooks/boundless-psychology-textbook/human-development-14/introduction-to-human-development-69/nature-vs-nurture-265-12800?campaign_content=book_1516_chapter_14&amp;campaign_term=Psychology&amp;utm_campaign=powerpoint&amp;utm_medium=direct&amp;utm_source=boundless</a:t>
            </a:r>
            <a:endParaRPr lang="en-US" sz="800" u="sng" dirty="0">
              <a:solidFill>
                <a:srgbClr val="FFFFFF"/>
              </a:solidFill>
              <a:latin typeface="Arial"/>
              <a:ea typeface="ＭＳ Ｐゴシック" charset="0"/>
              <a:cs typeface="Arial"/>
              <a:sym typeface="Helvetica Neue" charset="0"/>
            </a:endParaRPr>
          </a:p>
        </p:txBody>
      </p:sp>
      <p:sp>
        <p:nvSpPr>
          <p:cNvPr id="21" name="Line 6"/>
          <p:cNvSpPr>
            <a:spLocks noChangeShapeType="1"/>
          </p:cNvSpPr>
          <p:nvPr/>
        </p:nvSpPr>
        <p:spPr bwMode="auto">
          <a:xfrm>
            <a:off x="228600" y="1143000"/>
            <a:ext cx="8694737" cy="0"/>
          </a:xfrm>
          <a:prstGeom prst="line">
            <a:avLst/>
          </a:prstGeom>
          <a:noFill/>
          <a:ln w="12700" cap="flat">
            <a:solidFill>
              <a:srgbClr val="B2B2B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Tree>
    <p:extLst>
      <p:ext uri="{BB962C8B-B14F-4D97-AF65-F5344CB8AC3E}">
        <p14:creationId xmlns:p14="http://schemas.microsoft.com/office/powerpoint/2010/main" val="196586642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p:cNvSpPr>
            <a:spLocks noGrp="1"/>
          </p:cNvSpPr>
          <p:nvPr>
            <p:ph type="body" sz="quarter" idx="10"/>
          </p:nvPr>
        </p:nvSpPr>
        <p:spPr>
          <a:xfrm>
            <a:off x="228601" y="1600200"/>
            <a:ext cx="8534399" cy="4648200"/>
          </a:xfrm>
        </p:spPr>
        <p:txBody>
          <a:bodyPr>
            <a:normAutofit/>
          </a:bodyPr>
          <a:lstStyle/>
          <a:p>
            <a:pPr marL="233363" indent="-233363">
              <a:lnSpc>
                <a:spcPct val="100000"/>
              </a:lnSpc>
              <a:buFont typeface="Wingdings" panose="05000000000000000000" pitchFamily="2" charset="2"/>
              <a:buChar char="§"/>
            </a:pPr>
            <a:r>
              <a:rPr lang="en-US" dirty="0" smtClean="0">
                <a:solidFill>
                  <a:schemeClr val="tx1"/>
                </a:solidFill>
              </a:rPr>
              <a:t>Moral development occurs in stages</a:t>
            </a:r>
          </a:p>
          <a:p>
            <a:pPr marL="233363" indent="-233363">
              <a:lnSpc>
                <a:spcPct val="100000"/>
              </a:lnSpc>
              <a:buFont typeface="Wingdings" panose="05000000000000000000" pitchFamily="2" charset="2"/>
              <a:buChar char="§"/>
            </a:pPr>
            <a:r>
              <a:rPr lang="en-US" dirty="0" smtClean="0">
                <a:solidFill>
                  <a:schemeClr val="tx1"/>
                </a:solidFill>
                <a:latin typeface="Arial" panose="020B0604020202020204" pitchFamily="34" charset="0"/>
                <a:cs typeface="Arial" panose="020B0604020202020204" pitchFamily="34" charset="0"/>
              </a:rPr>
              <a:t>Presented moral dilemmas</a:t>
            </a:r>
          </a:p>
          <a:p>
            <a:pPr marL="233363" indent="-233363">
              <a:lnSpc>
                <a:spcPct val="100000"/>
              </a:lnSpc>
              <a:buFont typeface="Wingdings" panose="05000000000000000000" pitchFamily="2" charset="2"/>
              <a:buChar char="§"/>
            </a:pPr>
            <a:r>
              <a:rPr lang="en-US" dirty="0" smtClean="0">
                <a:solidFill>
                  <a:schemeClr val="tx1"/>
                </a:solidFill>
                <a:latin typeface="Arial" panose="020B0604020202020204" pitchFamily="34" charset="0"/>
                <a:cs typeface="Arial" panose="020B0604020202020204" pitchFamily="34" charset="0"/>
              </a:rPr>
              <a:t>Reasoning more important than decision</a:t>
            </a:r>
            <a:endParaRPr lang="en-US" dirty="0">
              <a:solidFill>
                <a:schemeClr val="tx1"/>
              </a:solidFill>
              <a:latin typeface="Arial" panose="020B0604020202020204" pitchFamily="34" charset="0"/>
              <a:cs typeface="Arial" panose="020B0604020202020204" pitchFamily="34" charset="0"/>
            </a:endParaRPr>
          </a:p>
        </p:txBody>
      </p:sp>
      <p:sp>
        <p:nvSpPr>
          <p:cNvPr id="4" name="Title 3"/>
          <p:cNvSpPr>
            <a:spLocks noGrp="1"/>
          </p:cNvSpPr>
          <p:nvPr>
            <p:ph type="title"/>
          </p:nvPr>
        </p:nvSpPr>
        <p:spPr/>
        <p:txBody>
          <a:bodyPr>
            <a:normAutofit/>
          </a:bodyPr>
          <a:lstStyle/>
          <a:p>
            <a:pPr algn="ctr"/>
            <a:r>
              <a:rPr lang="en-US" sz="3200" dirty="0" smtClean="0">
                <a:latin typeface="Arial" panose="020B0604020202020204" pitchFamily="34" charset="0"/>
                <a:cs typeface="Arial" panose="020B0604020202020204" pitchFamily="34" charset="0"/>
              </a:rPr>
              <a:t>Basics of Kohlberg’s theory</a:t>
            </a:r>
            <a:endParaRPr lang="en-US" sz="3200" dirty="0">
              <a:latin typeface="Arial" panose="020B0604020202020204" pitchFamily="34" charset="0"/>
              <a:cs typeface="Arial" panose="020B0604020202020204" pitchFamily="34" charset="0"/>
            </a:endParaRPr>
          </a:p>
        </p:txBody>
      </p:sp>
      <p:sp>
        <p:nvSpPr>
          <p:cNvPr id="13" name="Rectangle 2"/>
          <p:cNvSpPr>
            <a:spLocks/>
          </p:cNvSpPr>
          <p:nvPr/>
        </p:nvSpPr>
        <p:spPr bwMode="auto">
          <a:xfrm>
            <a:off x="0" y="6172200"/>
            <a:ext cx="9144000" cy="571500"/>
          </a:xfrm>
          <a:prstGeom prst="rect">
            <a:avLst/>
          </a:prstGeom>
          <a:solidFill>
            <a:srgbClr val="F6F6F6"/>
          </a:solidFill>
          <a:ln>
            <a:noFill/>
          </a:ln>
          <a:extLst>
            <a:ext uri="{91240B29-F687-4F45-9708-019B960494DF}">
              <a14:hiddenLine xmlns:a14="http://schemas.microsoft.com/office/drawing/2010/main" w="3175">
                <a:solidFill>
                  <a:srgbClr val="D7D7D7"/>
                </a:solidFill>
                <a:miter lim="800000"/>
                <a:headEnd/>
                <a:tailEnd/>
              </a14:hiddenLine>
            </a:ext>
          </a:extLst>
        </p:spPr>
        <p:txBody>
          <a:bodyPr lIns="0" tIns="0" rIns="0" bIns="0"/>
          <a:lstStyle/>
          <a:p>
            <a:endParaRPr lang="en-US"/>
          </a:p>
        </p:txBody>
      </p:sp>
      <p:pic>
        <p:nvPicPr>
          <p:cNvPr id="14"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500" y="6538913"/>
            <a:ext cx="1422400" cy="21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5"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69300" y="6527800"/>
            <a:ext cx="62547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6" name="Rectangle 8"/>
          <p:cNvSpPr>
            <a:spLocks/>
          </p:cNvSpPr>
          <p:nvPr/>
        </p:nvSpPr>
        <p:spPr bwMode="auto">
          <a:xfrm>
            <a:off x="3965050" y="6197600"/>
            <a:ext cx="4318000" cy="20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p>
            <a:pPr algn="r"/>
            <a:r>
              <a:rPr lang="en-US" sz="800" dirty="0">
                <a:solidFill>
                  <a:srgbClr val="828282"/>
                </a:solidFill>
                <a:latin typeface="Arial" charset="0"/>
                <a:ea typeface="ＭＳ Ｐゴシック" charset="0"/>
                <a:sym typeface="Helvetica Neue" charset="0"/>
              </a:rPr>
              <a:t>Free to share, print, make copies and changes. Get yours at </a:t>
            </a:r>
            <a:r>
              <a:rPr lang="en-US" sz="800" dirty="0" err="1">
                <a:solidFill>
                  <a:srgbClr val="828282"/>
                </a:solidFill>
                <a:latin typeface="Arial" charset="0"/>
                <a:ea typeface="ＭＳ Ｐゴシック" charset="0"/>
                <a:sym typeface="Helvetica Neue" charset="0"/>
              </a:rPr>
              <a:t>www.boundless.com</a:t>
            </a:r>
            <a:endParaRPr lang="en-US" sz="800" dirty="0">
              <a:solidFill>
                <a:srgbClr val="828282"/>
              </a:solidFill>
              <a:latin typeface="Arial" charset="0"/>
              <a:ea typeface="ＭＳ Ｐゴシック" charset="0"/>
              <a:sym typeface="Helvetica Neue" charset="0"/>
            </a:endParaRPr>
          </a:p>
        </p:txBody>
      </p:sp>
      <p:sp>
        <p:nvSpPr>
          <p:cNvPr id="17" name="Rectangle 10"/>
          <p:cNvSpPr>
            <a:spLocks/>
          </p:cNvSpPr>
          <p:nvPr/>
        </p:nvSpPr>
        <p:spPr bwMode="auto">
          <a:xfrm>
            <a:off x="1752600" y="6343650"/>
            <a:ext cx="66167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p>
            <a:pPr algn="r"/>
            <a:r>
              <a:rPr lang="en-US" sz="800" u="sng" dirty="0" smtClean="0">
                <a:solidFill>
                  <a:srgbClr val="FFFFFF"/>
                </a:solidFill>
                <a:latin typeface="Arial"/>
                <a:ea typeface="ＭＳ Ｐゴシック" charset="0"/>
                <a:cs typeface="Arial"/>
                <a:sym typeface="Helvetica Neue" charset="0"/>
                <a:hlinkClick r:id="rId4"/>
              </a:rPr>
              <a:t>www.www/boundless.com/psychology/textbooks/boundless-psychology-textbook/human-development-14/introduction-to-human-development-69/nature-vs-nurture-265-12800?campaign_content=book_1516_chapter_14&amp;campaign_term=Psychology&amp;utm_campaign=powerpoint&amp;utm_medium=direct&amp;utm_source=boundless</a:t>
            </a:r>
            <a:endParaRPr lang="en-US" sz="800" u="sng" dirty="0">
              <a:solidFill>
                <a:srgbClr val="FFFFFF"/>
              </a:solidFill>
              <a:latin typeface="Arial"/>
              <a:ea typeface="ＭＳ Ｐゴシック" charset="0"/>
              <a:cs typeface="Arial"/>
              <a:sym typeface="Helvetica Neue" charset="0"/>
            </a:endParaRPr>
          </a:p>
        </p:txBody>
      </p:sp>
      <p:sp>
        <p:nvSpPr>
          <p:cNvPr id="21" name="Line 6"/>
          <p:cNvSpPr>
            <a:spLocks noChangeShapeType="1"/>
          </p:cNvSpPr>
          <p:nvPr/>
        </p:nvSpPr>
        <p:spPr bwMode="auto">
          <a:xfrm>
            <a:off x="228600" y="1143000"/>
            <a:ext cx="8694737" cy="0"/>
          </a:xfrm>
          <a:prstGeom prst="line">
            <a:avLst/>
          </a:prstGeom>
          <a:noFill/>
          <a:ln w="12700" cap="flat">
            <a:solidFill>
              <a:srgbClr val="B2B2B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Tree>
    <p:extLst>
      <p:ext uri="{BB962C8B-B14F-4D97-AF65-F5344CB8AC3E}">
        <p14:creationId xmlns:p14="http://schemas.microsoft.com/office/powerpoint/2010/main" val="366822325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p:cNvSpPr>
            <a:spLocks noGrp="1"/>
          </p:cNvSpPr>
          <p:nvPr>
            <p:ph type="body" sz="quarter" idx="10"/>
          </p:nvPr>
        </p:nvSpPr>
        <p:spPr>
          <a:xfrm>
            <a:off x="228601" y="1600200"/>
            <a:ext cx="8534399" cy="4648200"/>
          </a:xfrm>
        </p:spPr>
        <p:txBody>
          <a:bodyPr>
            <a:normAutofit fontScale="70000" lnSpcReduction="20000"/>
          </a:bodyPr>
          <a:lstStyle/>
          <a:p>
            <a:pPr marL="233363" indent="-233363">
              <a:buFont typeface="Wingdings" panose="05000000000000000000" pitchFamily="2" charset="2"/>
              <a:buChar char="§"/>
            </a:pPr>
            <a:r>
              <a:rPr lang="en-US" dirty="0">
                <a:solidFill>
                  <a:schemeClr val="tx1"/>
                </a:solidFill>
              </a:rPr>
              <a:t>A woman was near death from a special kind of cancer. There was one drug that the doctors thought might save her. It was a form of radium that a druggist in the same town had recently discovered. The drug was expensive to make, but the druggist was charging ten times what the drug cost him to produce. He paid $200 for the radium and charged $2,000 for a small dose of the drug. The sick woman's husband, Heinz, went to everyone he knew to borrow the money, but he could only get together about $1,000 which is half of what it cost. He told the druggist that his wife was dying and asked him to sell it cheaper or let him pay later. But the druggist said: “No, I discovered the drug and I'm going to make money from it.” So Heinz got desperate and broke into the man's laboratory to steal the drug for his wife. </a:t>
            </a:r>
            <a:endParaRPr lang="en-US" dirty="0" smtClean="0">
              <a:solidFill>
                <a:schemeClr val="tx1"/>
              </a:solidFill>
              <a:latin typeface="Arial" panose="020B0604020202020204" pitchFamily="34" charset="0"/>
              <a:cs typeface="Arial" panose="020B0604020202020204" pitchFamily="34" charset="0"/>
            </a:endParaRPr>
          </a:p>
        </p:txBody>
      </p:sp>
      <p:sp>
        <p:nvSpPr>
          <p:cNvPr id="4" name="Title 3"/>
          <p:cNvSpPr>
            <a:spLocks noGrp="1"/>
          </p:cNvSpPr>
          <p:nvPr>
            <p:ph type="title"/>
          </p:nvPr>
        </p:nvSpPr>
        <p:spPr/>
        <p:txBody>
          <a:bodyPr>
            <a:normAutofit/>
          </a:bodyPr>
          <a:lstStyle/>
          <a:p>
            <a:pPr algn="ctr"/>
            <a:r>
              <a:rPr lang="en-US" sz="3200" dirty="0" smtClean="0">
                <a:latin typeface="Arial" panose="020B0604020202020204" pitchFamily="34" charset="0"/>
                <a:cs typeface="Arial" panose="020B0604020202020204" pitchFamily="34" charset="0"/>
              </a:rPr>
              <a:t>Heinz dilemma</a:t>
            </a:r>
            <a:endParaRPr lang="en-US" sz="3200" dirty="0">
              <a:latin typeface="Arial" panose="020B0604020202020204" pitchFamily="34" charset="0"/>
              <a:cs typeface="Arial" panose="020B0604020202020204" pitchFamily="34" charset="0"/>
            </a:endParaRPr>
          </a:p>
        </p:txBody>
      </p:sp>
      <p:sp>
        <p:nvSpPr>
          <p:cNvPr id="13" name="Rectangle 2"/>
          <p:cNvSpPr>
            <a:spLocks/>
          </p:cNvSpPr>
          <p:nvPr/>
        </p:nvSpPr>
        <p:spPr bwMode="auto">
          <a:xfrm>
            <a:off x="0" y="6172200"/>
            <a:ext cx="9144000" cy="571500"/>
          </a:xfrm>
          <a:prstGeom prst="rect">
            <a:avLst/>
          </a:prstGeom>
          <a:solidFill>
            <a:srgbClr val="F6F6F6"/>
          </a:solidFill>
          <a:ln>
            <a:noFill/>
          </a:ln>
          <a:extLst>
            <a:ext uri="{91240B29-F687-4F45-9708-019B960494DF}">
              <a14:hiddenLine xmlns:a14="http://schemas.microsoft.com/office/drawing/2010/main" w="3175">
                <a:solidFill>
                  <a:srgbClr val="D7D7D7"/>
                </a:solidFill>
                <a:miter lim="800000"/>
                <a:headEnd/>
                <a:tailEnd/>
              </a14:hiddenLine>
            </a:ext>
          </a:extLst>
        </p:spPr>
        <p:txBody>
          <a:bodyPr lIns="0" tIns="0" rIns="0" bIns="0"/>
          <a:lstStyle/>
          <a:p>
            <a:endParaRPr lang="en-US"/>
          </a:p>
        </p:txBody>
      </p:sp>
      <p:pic>
        <p:nvPicPr>
          <p:cNvPr id="14"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500" y="6538913"/>
            <a:ext cx="1422400" cy="21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5"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69300" y="6527800"/>
            <a:ext cx="62547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6" name="Rectangle 8"/>
          <p:cNvSpPr>
            <a:spLocks/>
          </p:cNvSpPr>
          <p:nvPr/>
        </p:nvSpPr>
        <p:spPr bwMode="auto">
          <a:xfrm>
            <a:off x="3965050" y="6197600"/>
            <a:ext cx="4318000" cy="20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p>
            <a:pPr algn="r"/>
            <a:r>
              <a:rPr lang="en-US" sz="800" dirty="0">
                <a:solidFill>
                  <a:srgbClr val="828282"/>
                </a:solidFill>
                <a:latin typeface="Arial" charset="0"/>
                <a:ea typeface="ＭＳ Ｐゴシック" charset="0"/>
                <a:sym typeface="Helvetica Neue" charset="0"/>
              </a:rPr>
              <a:t>Free to share, print, make copies and changes. Get yours at </a:t>
            </a:r>
            <a:r>
              <a:rPr lang="en-US" sz="800" dirty="0" err="1">
                <a:solidFill>
                  <a:srgbClr val="828282"/>
                </a:solidFill>
                <a:latin typeface="Arial" charset="0"/>
                <a:ea typeface="ＭＳ Ｐゴシック" charset="0"/>
                <a:sym typeface="Helvetica Neue" charset="0"/>
              </a:rPr>
              <a:t>www.boundless.com</a:t>
            </a:r>
            <a:endParaRPr lang="en-US" sz="800" dirty="0">
              <a:solidFill>
                <a:srgbClr val="828282"/>
              </a:solidFill>
              <a:latin typeface="Arial" charset="0"/>
              <a:ea typeface="ＭＳ Ｐゴシック" charset="0"/>
              <a:sym typeface="Helvetica Neue" charset="0"/>
            </a:endParaRPr>
          </a:p>
        </p:txBody>
      </p:sp>
      <p:sp>
        <p:nvSpPr>
          <p:cNvPr id="17" name="Rectangle 10"/>
          <p:cNvSpPr>
            <a:spLocks/>
          </p:cNvSpPr>
          <p:nvPr/>
        </p:nvSpPr>
        <p:spPr bwMode="auto">
          <a:xfrm>
            <a:off x="1752600" y="6343650"/>
            <a:ext cx="66167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p>
            <a:pPr algn="r"/>
            <a:r>
              <a:rPr lang="en-US" sz="800" u="sng" dirty="0" smtClean="0">
                <a:solidFill>
                  <a:srgbClr val="FFFFFF"/>
                </a:solidFill>
                <a:latin typeface="Arial"/>
                <a:ea typeface="ＭＳ Ｐゴシック" charset="0"/>
                <a:cs typeface="Arial"/>
                <a:sym typeface="Helvetica Neue" charset="0"/>
                <a:hlinkClick r:id="rId4"/>
              </a:rPr>
              <a:t>www.www/boundless.com/psychology/textbooks/boundless-psychology-textbook/human-development-14/introduction-to-human-development-69/nature-vs-nurture-265-12800?campaign_content=book_1516_chapter_14&amp;campaign_term=Psychology&amp;utm_campaign=powerpoint&amp;utm_medium=direct&amp;utm_source=boundless</a:t>
            </a:r>
            <a:endParaRPr lang="en-US" sz="800" u="sng" dirty="0">
              <a:solidFill>
                <a:srgbClr val="FFFFFF"/>
              </a:solidFill>
              <a:latin typeface="Arial"/>
              <a:ea typeface="ＭＳ Ｐゴシック" charset="0"/>
              <a:cs typeface="Arial"/>
              <a:sym typeface="Helvetica Neue" charset="0"/>
            </a:endParaRPr>
          </a:p>
        </p:txBody>
      </p:sp>
      <p:sp>
        <p:nvSpPr>
          <p:cNvPr id="21" name="Line 6"/>
          <p:cNvSpPr>
            <a:spLocks noChangeShapeType="1"/>
          </p:cNvSpPr>
          <p:nvPr/>
        </p:nvSpPr>
        <p:spPr bwMode="auto">
          <a:xfrm>
            <a:off x="228600" y="1143000"/>
            <a:ext cx="8694737" cy="0"/>
          </a:xfrm>
          <a:prstGeom prst="line">
            <a:avLst/>
          </a:prstGeom>
          <a:noFill/>
          <a:ln w="12700" cap="flat">
            <a:solidFill>
              <a:srgbClr val="B2B2B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Tree>
    <p:extLst>
      <p:ext uri="{BB962C8B-B14F-4D97-AF65-F5344CB8AC3E}">
        <p14:creationId xmlns:p14="http://schemas.microsoft.com/office/powerpoint/2010/main" val="425627059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p:cNvSpPr>
            <a:spLocks noGrp="1"/>
          </p:cNvSpPr>
          <p:nvPr>
            <p:ph type="body" sz="quarter" idx="10"/>
          </p:nvPr>
        </p:nvSpPr>
        <p:spPr>
          <a:xfrm>
            <a:off x="228601" y="1600200"/>
            <a:ext cx="8534399" cy="4648200"/>
          </a:xfrm>
        </p:spPr>
        <p:txBody>
          <a:bodyPr>
            <a:normAutofit/>
          </a:bodyPr>
          <a:lstStyle/>
          <a:p>
            <a:pPr marL="233363" indent="-233363">
              <a:buFont typeface="Wingdings" panose="05000000000000000000" pitchFamily="2" charset="2"/>
              <a:buChar char="§"/>
            </a:pPr>
            <a:r>
              <a:rPr lang="en-US" dirty="0">
                <a:solidFill>
                  <a:schemeClr val="tx1"/>
                </a:solidFill>
              </a:rPr>
              <a:t>Should Heinz have broken into the laboratory to steal the drug for his wife? Why or why not?</a:t>
            </a:r>
            <a:endParaRPr lang="en-US" dirty="0">
              <a:solidFill>
                <a:schemeClr val="tx1"/>
              </a:solidFill>
              <a:latin typeface="Arial" panose="020B0604020202020204" pitchFamily="34" charset="0"/>
              <a:cs typeface="Arial" panose="020B0604020202020204" pitchFamily="34" charset="0"/>
            </a:endParaRPr>
          </a:p>
        </p:txBody>
      </p:sp>
      <p:sp>
        <p:nvSpPr>
          <p:cNvPr id="4" name="Title 3"/>
          <p:cNvSpPr>
            <a:spLocks noGrp="1"/>
          </p:cNvSpPr>
          <p:nvPr>
            <p:ph type="title"/>
          </p:nvPr>
        </p:nvSpPr>
        <p:spPr/>
        <p:txBody>
          <a:bodyPr>
            <a:normAutofit/>
          </a:bodyPr>
          <a:lstStyle/>
          <a:p>
            <a:pPr algn="ctr"/>
            <a:r>
              <a:rPr lang="en-US" sz="3200" dirty="0" smtClean="0">
                <a:latin typeface="Arial" panose="020B0604020202020204" pitchFamily="34" charset="0"/>
                <a:cs typeface="Arial" panose="020B0604020202020204" pitchFamily="34" charset="0"/>
              </a:rPr>
              <a:t>Heinz dilemma </a:t>
            </a:r>
            <a:r>
              <a:rPr lang="en-US" sz="3200" dirty="0" smtClean="0">
                <a:latin typeface="Arial" panose="020B0604020202020204" pitchFamily="34" charset="0"/>
                <a:cs typeface="Arial" panose="020B0604020202020204" pitchFamily="34" charset="0"/>
              </a:rPr>
              <a:t>(continued)</a:t>
            </a:r>
            <a:endParaRPr lang="en-US" sz="3200" dirty="0">
              <a:latin typeface="Arial" panose="020B0604020202020204" pitchFamily="34" charset="0"/>
              <a:cs typeface="Arial" panose="020B0604020202020204" pitchFamily="34" charset="0"/>
            </a:endParaRPr>
          </a:p>
        </p:txBody>
      </p:sp>
      <p:sp>
        <p:nvSpPr>
          <p:cNvPr id="13" name="Rectangle 2"/>
          <p:cNvSpPr>
            <a:spLocks/>
          </p:cNvSpPr>
          <p:nvPr/>
        </p:nvSpPr>
        <p:spPr bwMode="auto">
          <a:xfrm>
            <a:off x="0" y="6172200"/>
            <a:ext cx="9144000" cy="571500"/>
          </a:xfrm>
          <a:prstGeom prst="rect">
            <a:avLst/>
          </a:prstGeom>
          <a:solidFill>
            <a:srgbClr val="F6F6F6"/>
          </a:solidFill>
          <a:ln>
            <a:noFill/>
          </a:ln>
          <a:extLst>
            <a:ext uri="{91240B29-F687-4F45-9708-019B960494DF}">
              <a14:hiddenLine xmlns:a14="http://schemas.microsoft.com/office/drawing/2010/main" w="3175">
                <a:solidFill>
                  <a:srgbClr val="D7D7D7"/>
                </a:solidFill>
                <a:miter lim="800000"/>
                <a:headEnd/>
                <a:tailEnd/>
              </a14:hiddenLine>
            </a:ext>
          </a:extLst>
        </p:spPr>
        <p:txBody>
          <a:bodyPr lIns="0" tIns="0" rIns="0" bIns="0"/>
          <a:lstStyle/>
          <a:p>
            <a:endParaRPr lang="en-US"/>
          </a:p>
        </p:txBody>
      </p:sp>
      <p:pic>
        <p:nvPicPr>
          <p:cNvPr id="14"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500" y="6538913"/>
            <a:ext cx="1422400" cy="21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5"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69300" y="6527800"/>
            <a:ext cx="62547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6" name="Rectangle 8"/>
          <p:cNvSpPr>
            <a:spLocks/>
          </p:cNvSpPr>
          <p:nvPr/>
        </p:nvSpPr>
        <p:spPr bwMode="auto">
          <a:xfrm>
            <a:off x="3965050" y="6197600"/>
            <a:ext cx="4318000" cy="20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p>
            <a:pPr algn="r"/>
            <a:r>
              <a:rPr lang="en-US" sz="800" dirty="0">
                <a:solidFill>
                  <a:srgbClr val="828282"/>
                </a:solidFill>
                <a:latin typeface="Arial" charset="0"/>
                <a:ea typeface="ＭＳ Ｐゴシック" charset="0"/>
                <a:sym typeface="Helvetica Neue" charset="0"/>
              </a:rPr>
              <a:t>Free to share, print, make copies and changes. Get yours at </a:t>
            </a:r>
            <a:r>
              <a:rPr lang="en-US" sz="800" dirty="0" err="1">
                <a:solidFill>
                  <a:srgbClr val="828282"/>
                </a:solidFill>
                <a:latin typeface="Arial" charset="0"/>
                <a:ea typeface="ＭＳ Ｐゴシック" charset="0"/>
                <a:sym typeface="Helvetica Neue" charset="0"/>
              </a:rPr>
              <a:t>www.boundless.com</a:t>
            </a:r>
            <a:endParaRPr lang="en-US" sz="800" dirty="0">
              <a:solidFill>
                <a:srgbClr val="828282"/>
              </a:solidFill>
              <a:latin typeface="Arial" charset="0"/>
              <a:ea typeface="ＭＳ Ｐゴシック" charset="0"/>
              <a:sym typeface="Helvetica Neue" charset="0"/>
            </a:endParaRPr>
          </a:p>
        </p:txBody>
      </p:sp>
      <p:sp>
        <p:nvSpPr>
          <p:cNvPr id="17" name="Rectangle 10"/>
          <p:cNvSpPr>
            <a:spLocks/>
          </p:cNvSpPr>
          <p:nvPr/>
        </p:nvSpPr>
        <p:spPr bwMode="auto">
          <a:xfrm>
            <a:off x="1752600" y="6343650"/>
            <a:ext cx="66167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p>
            <a:pPr algn="r"/>
            <a:r>
              <a:rPr lang="en-US" sz="800" u="sng" dirty="0" smtClean="0">
                <a:solidFill>
                  <a:srgbClr val="FFFFFF"/>
                </a:solidFill>
                <a:latin typeface="Arial"/>
                <a:ea typeface="ＭＳ Ｐゴシック" charset="0"/>
                <a:cs typeface="Arial"/>
                <a:sym typeface="Helvetica Neue" charset="0"/>
                <a:hlinkClick r:id="rId4"/>
              </a:rPr>
              <a:t>www.www/boundless.com/psychology/textbooks/boundless-psychology-textbook/human-development-14/introduction-to-human-development-69/nature-vs-nurture-265-12800?campaign_content=book_1516_chapter_14&amp;campaign_term=Psychology&amp;utm_campaign=powerpoint&amp;utm_medium=direct&amp;utm_source=boundless</a:t>
            </a:r>
            <a:endParaRPr lang="en-US" sz="800" u="sng" dirty="0">
              <a:solidFill>
                <a:srgbClr val="FFFFFF"/>
              </a:solidFill>
              <a:latin typeface="Arial"/>
              <a:ea typeface="ＭＳ Ｐゴシック" charset="0"/>
              <a:cs typeface="Arial"/>
              <a:sym typeface="Helvetica Neue" charset="0"/>
            </a:endParaRPr>
          </a:p>
        </p:txBody>
      </p:sp>
      <p:sp>
        <p:nvSpPr>
          <p:cNvPr id="21" name="Line 6"/>
          <p:cNvSpPr>
            <a:spLocks noChangeShapeType="1"/>
          </p:cNvSpPr>
          <p:nvPr/>
        </p:nvSpPr>
        <p:spPr bwMode="auto">
          <a:xfrm>
            <a:off x="228600" y="1143000"/>
            <a:ext cx="8694737" cy="0"/>
          </a:xfrm>
          <a:prstGeom prst="line">
            <a:avLst/>
          </a:prstGeom>
          <a:noFill/>
          <a:ln w="12700" cap="flat">
            <a:solidFill>
              <a:srgbClr val="B2B2B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Tree>
    <p:extLst>
      <p:ext uri="{BB962C8B-B14F-4D97-AF65-F5344CB8AC3E}">
        <p14:creationId xmlns:p14="http://schemas.microsoft.com/office/powerpoint/2010/main" val="165708276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p:cNvSpPr>
            <a:spLocks noGrp="1"/>
          </p:cNvSpPr>
          <p:nvPr>
            <p:ph type="body" sz="quarter" idx="10"/>
          </p:nvPr>
        </p:nvSpPr>
        <p:spPr>
          <a:xfrm>
            <a:off x="228601" y="1600200"/>
            <a:ext cx="8534399" cy="4648200"/>
          </a:xfrm>
        </p:spPr>
        <p:txBody>
          <a:bodyPr>
            <a:normAutofit/>
          </a:bodyPr>
          <a:lstStyle/>
          <a:p>
            <a:pPr marL="233363" indent="-233363">
              <a:buFont typeface="Wingdings" panose="05000000000000000000" pitchFamily="2" charset="2"/>
              <a:buChar char="§"/>
            </a:pPr>
            <a:r>
              <a:rPr lang="en-US" dirty="0" smtClean="0">
                <a:solidFill>
                  <a:schemeClr val="tx1"/>
                </a:solidFill>
              </a:rPr>
              <a:t>Level 1: </a:t>
            </a:r>
            <a:r>
              <a:rPr lang="en-US" dirty="0" err="1" smtClean="0">
                <a:solidFill>
                  <a:schemeClr val="tx1"/>
                </a:solidFill>
              </a:rPr>
              <a:t>Preconventional</a:t>
            </a:r>
            <a:r>
              <a:rPr lang="en-US" dirty="0" smtClean="0">
                <a:solidFill>
                  <a:schemeClr val="tx1"/>
                </a:solidFill>
              </a:rPr>
              <a:t> morality</a:t>
            </a:r>
            <a:endParaRPr lang="en-US" dirty="0" smtClean="0">
              <a:solidFill>
                <a:schemeClr val="tx1"/>
              </a:solidFill>
            </a:endParaRPr>
          </a:p>
          <a:p>
            <a:pPr marL="633413" lvl="1" indent="-233363">
              <a:buFont typeface="Wingdings" panose="05000000000000000000" pitchFamily="2" charset="2"/>
              <a:buChar char="§"/>
            </a:pPr>
            <a:r>
              <a:rPr lang="en-US" dirty="0" smtClean="0">
                <a:latin typeface="Arial" panose="020B0604020202020204" pitchFamily="34" charset="0"/>
                <a:cs typeface="Arial" panose="020B0604020202020204" pitchFamily="34" charset="0"/>
              </a:rPr>
              <a:t>Stage 1: Avoiding punishment</a:t>
            </a:r>
            <a:endParaRPr lang="en-US" dirty="0" smtClean="0">
              <a:latin typeface="Arial" panose="020B0604020202020204" pitchFamily="34" charset="0"/>
              <a:cs typeface="Arial" panose="020B0604020202020204" pitchFamily="34" charset="0"/>
            </a:endParaRPr>
          </a:p>
          <a:p>
            <a:pPr marL="633413" lvl="1" indent="-233363">
              <a:buFont typeface="Wingdings" panose="05000000000000000000" pitchFamily="2" charset="2"/>
              <a:buChar char="§"/>
            </a:pPr>
            <a:r>
              <a:rPr lang="en-US" dirty="0" smtClean="0">
                <a:latin typeface="Arial" panose="020B0604020202020204" pitchFamily="34" charset="0"/>
                <a:cs typeface="Arial" panose="020B0604020202020204" pitchFamily="34" charset="0"/>
              </a:rPr>
              <a:t>Stage 2: Receiving rewards</a:t>
            </a:r>
            <a:endParaRPr lang="en-US" dirty="0" smtClean="0">
              <a:latin typeface="Arial" panose="020B0604020202020204" pitchFamily="34" charset="0"/>
              <a:cs typeface="Arial" panose="020B0604020202020204" pitchFamily="34" charset="0"/>
            </a:endParaRPr>
          </a:p>
        </p:txBody>
      </p:sp>
      <p:sp>
        <p:nvSpPr>
          <p:cNvPr id="4" name="Title 3"/>
          <p:cNvSpPr>
            <a:spLocks noGrp="1"/>
          </p:cNvSpPr>
          <p:nvPr>
            <p:ph type="title"/>
          </p:nvPr>
        </p:nvSpPr>
        <p:spPr/>
        <p:txBody>
          <a:bodyPr>
            <a:normAutofit/>
          </a:bodyPr>
          <a:lstStyle/>
          <a:p>
            <a:pPr algn="ctr"/>
            <a:r>
              <a:rPr lang="en-US" sz="3200" dirty="0" smtClean="0">
                <a:latin typeface="Arial" panose="020B0604020202020204" pitchFamily="34" charset="0"/>
                <a:cs typeface="Arial" panose="020B0604020202020204" pitchFamily="34" charset="0"/>
              </a:rPr>
              <a:t>Stages of moral reasoning</a:t>
            </a:r>
            <a:endParaRPr lang="en-US" sz="3200" dirty="0">
              <a:latin typeface="Arial" panose="020B0604020202020204" pitchFamily="34" charset="0"/>
              <a:cs typeface="Arial" panose="020B0604020202020204" pitchFamily="34" charset="0"/>
            </a:endParaRPr>
          </a:p>
        </p:txBody>
      </p:sp>
      <p:sp>
        <p:nvSpPr>
          <p:cNvPr id="13" name="Rectangle 2"/>
          <p:cNvSpPr>
            <a:spLocks/>
          </p:cNvSpPr>
          <p:nvPr/>
        </p:nvSpPr>
        <p:spPr bwMode="auto">
          <a:xfrm>
            <a:off x="0" y="6172200"/>
            <a:ext cx="9144000" cy="571500"/>
          </a:xfrm>
          <a:prstGeom prst="rect">
            <a:avLst/>
          </a:prstGeom>
          <a:solidFill>
            <a:srgbClr val="F6F6F6"/>
          </a:solidFill>
          <a:ln>
            <a:noFill/>
          </a:ln>
          <a:extLst>
            <a:ext uri="{91240B29-F687-4F45-9708-019B960494DF}">
              <a14:hiddenLine xmlns:a14="http://schemas.microsoft.com/office/drawing/2010/main" w="3175">
                <a:solidFill>
                  <a:srgbClr val="D7D7D7"/>
                </a:solidFill>
                <a:miter lim="800000"/>
                <a:headEnd/>
                <a:tailEnd/>
              </a14:hiddenLine>
            </a:ext>
          </a:extLst>
        </p:spPr>
        <p:txBody>
          <a:bodyPr lIns="0" tIns="0" rIns="0" bIns="0"/>
          <a:lstStyle/>
          <a:p>
            <a:endParaRPr lang="en-US"/>
          </a:p>
        </p:txBody>
      </p:sp>
      <p:pic>
        <p:nvPicPr>
          <p:cNvPr id="14"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500" y="6538913"/>
            <a:ext cx="1422400" cy="21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5"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69300" y="6527800"/>
            <a:ext cx="62547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6" name="Rectangle 8"/>
          <p:cNvSpPr>
            <a:spLocks/>
          </p:cNvSpPr>
          <p:nvPr/>
        </p:nvSpPr>
        <p:spPr bwMode="auto">
          <a:xfrm>
            <a:off x="3965050" y="6197600"/>
            <a:ext cx="4318000" cy="20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p>
            <a:pPr algn="r"/>
            <a:r>
              <a:rPr lang="en-US" sz="800" dirty="0">
                <a:solidFill>
                  <a:srgbClr val="828282"/>
                </a:solidFill>
                <a:latin typeface="Arial" charset="0"/>
                <a:ea typeface="ＭＳ Ｐゴシック" charset="0"/>
                <a:sym typeface="Helvetica Neue" charset="0"/>
              </a:rPr>
              <a:t>Free to share, print, make copies and changes. Get yours at </a:t>
            </a:r>
            <a:r>
              <a:rPr lang="en-US" sz="800" dirty="0" err="1">
                <a:solidFill>
                  <a:srgbClr val="828282"/>
                </a:solidFill>
                <a:latin typeface="Arial" charset="0"/>
                <a:ea typeface="ＭＳ Ｐゴシック" charset="0"/>
                <a:sym typeface="Helvetica Neue" charset="0"/>
              </a:rPr>
              <a:t>www.boundless.com</a:t>
            </a:r>
            <a:endParaRPr lang="en-US" sz="800" dirty="0">
              <a:solidFill>
                <a:srgbClr val="828282"/>
              </a:solidFill>
              <a:latin typeface="Arial" charset="0"/>
              <a:ea typeface="ＭＳ Ｐゴシック" charset="0"/>
              <a:sym typeface="Helvetica Neue" charset="0"/>
            </a:endParaRPr>
          </a:p>
        </p:txBody>
      </p:sp>
      <p:sp>
        <p:nvSpPr>
          <p:cNvPr id="17" name="Rectangle 10"/>
          <p:cNvSpPr>
            <a:spLocks/>
          </p:cNvSpPr>
          <p:nvPr/>
        </p:nvSpPr>
        <p:spPr bwMode="auto">
          <a:xfrm>
            <a:off x="1752600" y="6343650"/>
            <a:ext cx="66167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p>
            <a:pPr algn="r"/>
            <a:r>
              <a:rPr lang="en-US" sz="800" u="sng" dirty="0" smtClean="0">
                <a:solidFill>
                  <a:srgbClr val="FFFFFF"/>
                </a:solidFill>
                <a:latin typeface="Arial"/>
                <a:ea typeface="ＭＳ Ｐゴシック" charset="0"/>
                <a:cs typeface="Arial"/>
                <a:sym typeface="Helvetica Neue" charset="0"/>
                <a:hlinkClick r:id="rId4"/>
              </a:rPr>
              <a:t>www.www/boundless.com/psychology/textbooks/boundless-psychology-textbook/human-development-14/introduction-to-human-development-69/nature-vs-nurture-265-12800?campaign_content=book_1516_chapter_14&amp;campaign_term=Psychology&amp;utm_campaign=powerpoint&amp;utm_medium=direct&amp;utm_source=boundless</a:t>
            </a:r>
            <a:endParaRPr lang="en-US" sz="800" u="sng" dirty="0">
              <a:solidFill>
                <a:srgbClr val="FFFFFF"/>
              </a:solidFill>
              <a:latin typeface="Arial"/>
              <a:ea typeface="ＭＳ Ｐゴシック" charset="0"/>
              <a:cs typeface="Arial"/>
              <a:sym typeface="Helvetica Neue" charset="0"/>
            </a:endParaRPr>
          </a:p>
        </p:txBody>
      </p:sp>
      <p:sp>
        <p:nvSpPr>
          <p:cNvPr id="21" name="Line 6"/>
          <p:cNvSpPr>
            <a:spLocks noChangeShapeType="1"/>
          </p:cNvSpPr>
          <p:nvPr/>
        </p:nvSpPr>
        <p:spPr bwMode="auto">
          <a:xfrm>
            <a:off x="228600" y="1143000"/>
            <a:ext cx="8694737" cy="0"/>
          </a:xfrm>
          <a:prstGeom prst="line">
            <a:avLst/>
          </a:prstGeom>
          <a:noFill/>
          <a:ln w="12700" cap="flat">
            <a:solidFill>
              <a:srgbClr val="B2B2B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pic>
        <p:nvPicPr>
          <p:cNvPr id="2050"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45175" y="1676400"/>
            <a:ext cx="3111500" cy="20086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4882577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p:cNvSpPr>
            <a:spLocks noGrp="1"/>
          </p:cNvSpPr>
          <p:nvPr>
            <p:ph type="body" sz="quarter" idx="10"/>
          </p:nvPr>
        </p:nvSpPr>
        <p:spPr>
          <a:xfrm>
            <a:off x="228601" y="1600200"/>
            <a:ext cx="5105399" cy="4648200"/>
          </a:xfrm>
        </p:spPr>
        <p:txBody>
          <a:bodyPr>
            <a:normAutofit/>
          </a:bodyPr>
          <a:lstStyle/>
          <a:p>
            <a:pPr marL="233363" indent="-233363">
              <a:buFont typeface="Wingdings" panose="05000000000000000000" pitchFamily="2" charset="2"/>
              <a:buChar char="§"/>
            </a:pPr>
            <a:r>
              <a:rPr lang="en-US" dirty="0" smtClean="0">
                <a:solidFill>
                  <a:schemeClr val="tx1"/>
                </a:solidFill>
                <a:latin typeface="Arial" panose="020B0604020202020204" pitchFamily="34" charset="0"/>
                <a:cs typeface="Arial" panose="020B0604020202020204" pitchFamily="34" charset="0"/>
              </a:rPr>
              <a:t>Level 2: Conventional morality</a:t>
            </a:r>
            <a:endParaRPr lang="en-US" dirty="0" smtClean="0">
              <a:solidFill>
                <a:schemeClr val="tx1"/>
              </a:solidFill>
              <a:latin typeface="Arial" panose="020B0604020202020204" pitchFamily="34" charset="0"/>
              <a:cs typeface="Arial" panose="020B0604020202020204" pitchFamily="34" charset="0"/>
            </a:endParaRPr>
          </a:p>
          <a:p>
            <a:pPr marL="633413" lvl="1" indent="-233363">
              <a:buFont typeface="Wingdings" panose="05000000000000000000" pitchFamily="2" charset="2"/>
              <a:buChar char="§"/>
            </a:pPr>
            <a:r>
              <a:rPr lang="en-US" dirty="0" smtClean="0">
                <a:latin typeface="Arial" panose="020B0604020202020204" pitchFamily="34" charset="0"/>
                <a:cs typeface="Arial" panose="020B0604020202020204" pitchFamily="34" charset="0"/>
              </a:rPr>
              <a:t>Stage 3: Social approval</a:t>
            </a:r>
            <a:endParaRPr lang="en-US" dirty="0" smtClean="0">
              <a:latin typeface="Arial" panose="020B0604020202020204" pitchFamily="34" charset="0"/>
              <a:cs typeface="Arial" panose="020B0604020202020204" pitchFamily="34" charset="0"/>
            </a:endParaRPr>
          </a:p>
          <a:p>
            <a:pPr marL="633413" lvl="1" indent="-233363">
              <a:buFont typeface="Wingdings" panose="05000000000000000000" pitchFamily="2" charset="2"/>
              <a:buChar char="§"/>
            </a:pPr>
            <a:r>
              <a:rPr lang="en-US" dirty="0" smtClean="0">
                <a:latin typeface="Arial" panose="020B0604020202020204" pitchFamily="34" charset="0"/>
                <a:cs typeface="Arial" panose="020B0604020202020204" pitchFamily="34" charset="0"/>
              </a:rPr>
              <a:t>Stage 4: Obeying authority and conforming to social norms</a:t>
            </a:r>
            <a:endParaRPr lang="en-US" dirty="0" smtClean="0">
              <a:solidFill>
                <a:schemeClr val="tx1"/>
              </a:solidFill>
              <a:latin typeface="Arial" panose="020B0604020202020204" pitchFamily="34" charset="0"/>
              <a:cs typeface="Arial" panose="020B0604020202020204" pitchFamily="34" charset="0"/>
            </a:endParaRPr>
          </a:p>
        </p:txBody>
      </p:sp>
      <p:sp>
        <p:nvSpPr>
          <p:cNvPr id="4" name="Title 3"/>
          <p:cNvSpPr>
            <a:spLocks noGrp="1"/>
          </p:cNvSpPr>
          <p:nvPr>
            <p:ph type="title"/>
          </p:nvPr>
        </p:nvSpPr>
        <p:spPr/>
        <p:txBody>
          <a:bodyPr>
            <a:normAutofit/>
          </a:bodyPr>
          <a:lstStyle/>
          <a:p>
            <a:pPr algn="ctr"/>
            <a:r>
              <a:rPr lang="en-US" sz="3200" dirty="0" smtClean="0">
                <a:latin typeface="Arial" panose="020B0604020202020204" pitchFamily="34" charset="0"/>
                <a:cs typeface="Arial" panose="020B0604020202020204" pitchFamily="34" charset="0"/>
              </a:rPr>
              <a:t>Stages of moral reasoning (continued)</a:t>
            </a:r>
            <a:endParaRPr lang="en-US" sz="3200" dirty="0">
              <a:latin typeface="Arial" panose="020B0604020202020204" pitchFamily="34" charset="0"/>
              <a:cs typeface="Arial" panose="020B0604020202020204" pitchFamily="34" charset="0"/>
            </a:endParaRPr>
          </a:p>
        </p:txBody>
      </p:sp>
      <p:sp>
        <p:nvSpPr>
          <p:cNvPr id="13" name="Rectangle 2"/>
          <p:cNvSpPr>
            <a:spLocks/>
          </p:cNvSpPr>
          <p:nvPr/>
        </p:nvSpPr>
        <p:spPr bwMode="auto">
          <a:xfrm>
            <a:off x="0" y="6172200"/>
            <a:ext cx="9144000" cy="571500"/>
          </a:xfrm>
          <a:prstGeom prst="rect">
            <a:avLst/>
          </a:prstGeom>
          <a:solidFill>
            <a:srgbClr val="F6F6F6"/>
          </a:solidFill>
          <a:ln>
            <a:noFill/>
          </a:ln>
          <a:extLst>
            <a:ext uri="{91240B29-F687-4F45-9708-019B960494DF}">
              <a14:hiddenLine xmlns:a14="http://schemas.microsoft.com/office/drawing/2010/main" w="3175">
                <a:solidFill>
                  <a:srgbClr val="D7D7D7"/>
                </a:solidFill>
                <a:miter lim="800000"/>
                <a:headEnd/>
                <a:tailEnd/>
              </a14:hiddenLine>
            </a:ext>
          </a:extLst>
        </p:spPr>
        <p:txBody>
          <a:bodyPr lIns="0" tIns="0" rIns="0" bIns="0"/>
          <a:lstStyle/>
          <a:p>
            <a:endParaRPr lang="en-US"/>
          </a:p>
        </p:txBody>
      </p:sp>
      <p:pic>
        <p:nvPicPr>
          <p:cNvPr id="14"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500" y="6538913"/>
            <a:ext cx="1422400" cy="21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5"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69300" y="6527800"/>
            <a:ext cx="62547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6" name="Rectangle 8"/>
          <p:cNvSpPr>
            <a:spLocks/>
          </p:cNvSpPr>
          <p:nvPr/>
        </p:nvSpPr>
        <p:spPr bwMode="auto">
          <a:xfrm>
            <a:off x="3965050" y="6197600"/>
            <a:ext cx="4318000" cy="20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p>
            <a:pPr algn="r"/>
            <a:r>
              <a:rPr lang="en-US" sz="800" dirty="0">
                <a:solidFill>
                  <a:srgbClr val="828282"/>
                </a:solidFill>
                <a:latin typeface="Arial" charset="0"/>
                <a:ea typeface="ＭＳ Ｐゴシック" charset="0"/>
                <a:sym typeface="Helvetica Neue" charset="0"/>
              </a:rPr>
              <a:t>Free to share, print, make copies and changes. Get yours at </a:t>
            </a:r>
            <a:r>
              <a:rPr lang="en-US" sz="800" dirty="0" err="1">
                <a:solidFill>
                  <a:srgbClr val="828282"/>
                </a:solidFill>
                <a:latin typeface="Arial" charset="0"/>
                <a:ea typeface="ＭＳ Ｐゴシック" charset="0"/>
                <a:sym typeface="Helvetica Neue" charset="0"/>
              </a:rPr>
              <a:t>www.boundless.com</a:t>
            </a:r>
            <a:endParaRPr lang="en-US" sz="800" dirty="0">
              <a:solidFill>
                <a:srgbClr val="828282"/>
              </a:solidFill>
              <a:latin typeface="Arial" charset="0"/>
              <a:ea typeface="ＭＳ Ｐゴシック" charset="0"/>
              <a:sym typeface="Helvetica Neue" charset="0"/>
            </a:endParaRPr>
          </a:p>
        </p:txBody>
      </p:sp>
      <p:sp>
        <p:nvSpPr>
          <p:cNvPr id="17" name="Rectangle 10"/>
          <p:cNvSpPr>
            <a:spLocks/>
          </p:cNvSpPr>
          <p:nvPr/>
        </p:nvSpPr>
        <p:spPr bwMode="auto">
          <a:xfrm>
            <a:off x="1752600" y="6343650"/>
            <a:ext cx="66167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p>
            <a:pPr algn="r"/>
            <a:r>
              <a:rPr lang="en-US" sz="800" u="sng" dirty="0" smtClean="0">
                <a:solidFill>
                  <a:srgbClr val="FFFFFF"/>
                </a:solidFill>
                <a:latin typeface="Arial"/>
                <a:ea typeface="ＭＳ Ｐゴシック" charset="0"/>
                <a:cs typeface="Arial"/>
                <a:sym typeface="Helvetica Neue" charset="0"/>
                <a:hlinkClick r:id="rId4"/>
              </a:rPr>
              <a:t>www.www/boundless.com/psychology/textbooks/boundless-psychology-textbook/human-development-14/introduction-to-human-development-69/nature-vs-nurture-265-12800?campaign_content=book_1516_chapter_14&amp;campaign_term=Psychology&amp;utm_campaign=powerpoint&amp;utm_medium=direct&amp;utm_source=boundless</a:t>
            </a:r>
            <a:endParaRPr lang="en-US" sz="800" u="sng" dirty="0">
              <a:solidFill>
                <a:srgbClr val="FFFFFF"/>
              </a:solidFill>
              <a:latin typeface="Arial"/>
              <a:ea typeface="ＭＳ Ｐゴシック" charset="0"/>
              <a:cs typeface="Arial"/>
              <a:sym typeface="Helvetica Neue" charset="0"/>
            </a:endParaRPr>
          </a:p>
        </p:txBody>
      </p:sp>
      <p:sp>
        <p:nvSpPr>
          <p:cNvPr id="21" name="Line 6"/>
          <p:cNvSpPr>
            <a:spLocks noChangeShapeType="1"/>
          </p:cNvSpPr>
          <p:nvPr/>
        </p:nvSpPr>
        <p:spPr bwMode="auto">
          <a:xfrm>
            <a:off x="228600" y="1143000"/>
            <a:ext cx="8694737" cy="0"/>
          </a:xfrm>
          <a:prstGeom prst="line">
            <a:avLst/>
          </a:prstGeom>
          <a:noFill/>
          <a:ln w="12700" cap="flat">
            <a:solidFill>
              <a:srgbClr val="B2B2B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1200" y="1695450"/>
            <a:ext cx="2975568" cy="1962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1161605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p:cNvSpPr>
            <a:spLocks noGrp="1"/>
          </p:cNvSpPr>
          <p:nvPr>
            <p:ph type="body" sz="quarter" idx="10"/>
          </p:nvPr>
        </p:nvSpPr>
        <p:spPr>
          <a:xfrm>
            <a:off x="228601" y="1600200"/>
            <a:ext cx="5638799" cy="4648200"/>
          </a:xfrm>
        </p:spPr>
        <p:txBody>
          <a:bodyPr>
            <a:normAutofit/>
          </a:bodyPr>
          <a:lstStyle/>
          <a:p>
            <a:pPr marL="233363" indent="-233363">
              <a:buFont typeface="Wingdings" panose="05000000000000000000" pitchFamily="2" charset="2"/>
              <a:buChar char="§"/>
            </a:pPr>
            <a:r>
              <a:rPr lang="en-US" dirty="0" smtClean="0">
                <a:solidFill>
                  <a:schemeClr val="tx1"/>
                </a:solidFill>
                <a:latin typeface="Arial" panose="020B0604020202020204" pitchFamily="34" charset="0"/>
                <a:cs typeface="Arial" panose="020B0604020202020204" pitchFamily="34" charset="0"/>
              </a:rPr>
              <a:t>Level 3: </a:t>
            </a:r>
            <a:r>
              <a:rPr lang="en-US" dirty="0" err="1" smtClean="0">
                <a:solidFill>
                  <a:schemeClr val="tx1"/>
                </a:solidFill>
                <a:latin typeface="Arial" panose="020B0604020202020204" pitchFamily="34" charset="0"/>
                <a:cs typeface="Arial" panose="020B0604020202020204" pitchFamily="34" charset="0"/>
              </a:rPr>
              <a:t>Postconventional</a:t>
            </a:r>
            <a:r>
              <a:rPr lang="en-US" dirty="0" smtClean="0">
                <a:solidFill>
                  <a:schemeClr val="tx1"/>
                </a:solidFill>
                <a:latin typeface="Arial" panose="020B0604020202020204" pitchFamily="34" charset="0"/>
                <a:cs typeface="Arial" panose="020B0604020202020204" pitchFamily="34" charset="0"/>
              </a:rPr>
              <a:t> morality</a:t>
            </a:r>
            <a:endParaRPr lang="en-US" dirty="0" smtClean="0">
              <a:solidFill>
                <a:schemeClr val="tx1"/>
              </a:solidFill>
              <a:latin typeface="Arial" panose="020B0604020202020204" pitchFamily="34" charset="0"/>
              <a:cs typeface="Arial" panose="020B0604020202020204" pitchFamily="34" charset="0"/>
            </a:endParaRPr>
          </a:p>
          <a:p>
            <a:pPr marL="633413" lvl="1" indent="-233363">
              <a:buFont typeface="Wingdings" panose="05000000000000000000" pitchFamily="2" charset="2"/>
              <a:buChar char="§"/>
            </a:pPr>
            <a:r>
              <a:rPr lang="en-US" dirty="0" smtClean="0">
                <a:latin typeface="Arial" panose="020B0604020202020204" pitchFamily="34" charset="0"/>
                <a:cs typeface="Arial" panose="020B0604020202020204" pitchFamily="34" charset="0"/>
              </a:rPr>
              <a:t>Stage 5: Laws are social contracts and can be changed</a:t>
            </a:r>
            <a:endParaRPr lang="en-US" dirty="0" smtClean="0">
              <a:latin typeface="Arial" panose="020B0604020202020204" pitchFamily="34" charset="0"/>
              <a:cs typeface="Arial" panose="020B0604020202020204" pitchFamily="34" charset="0"/>
            </a:endParaRPr>
          </a:p>
          <a:p>
            <a:pPr marL="633413" lvl="1" indent="-233363">
              <a:buFont typeface="Wingdings" panose="05000000000000000000" pitchFamily="2" charset="2"/>
              <a:buChar char="§"/>
            </a:pPr>
            <a:r>
              <a:rPr lang="en-US" dirty="0" smtClean="0">
                <a:latin typeface="Arial" panose="020B0604020202020204" pitchFamily="34" charset="0"/>
                <a:cs typeface="Arial" panose="020B0604020202020204" pitchFamily="34" charset="0"/>
              </a:rPr>
              <a:t>Stage 6: Universal ethics and justice</a:t>
            </a:r>
            <a:endParaRPr lang="en-US" dirty="0" smtClean="0">
              <a:solidFill>
                <a:schemeClr val="tx1"/>
              </a:solidFill>
              <a:latin typeface="Arial" panose="020B0604020202020204" pitchFamily="34" charset="0"/>
              <a:cs typeface="Arial" panose="020B0604020202020204" pitchFamily="34" charset="0"/>
            </a:endParaRPr>
          </a:p>
        </p:txBody>
      </p:sp>
      <p:sp>
        <p:nvSpPr>
          <p:cNvPr id="4" name="Title 3"/>
          <p:cNvSpPr>
            <a:spLocks noGrp="1"/>
          </p:cNvSpPr>
          <p:nvPr>
            <p:ph type="title"/>
          </p:nvPr>
        </p:nvSpPr>
        <p:spPr/>
        <p:txBody>
          <a:bodyPr>
            <a:normAutofit/>
          </a:bodyPr>
          <a:lstStyle/>
          <a:p>
            <a:pPr algn="ctr"/>
            <a:r>
              <a:rPr lang="en-US" sz="3200" dirty="0" smtClean="0">
                <a:latin typeface="Arial" panose="020B0604020202020204" pitchFamily="34" charset="0"/>
                <a:cs typeface="Arial" panose="020B0604020202020204" pitchFamily="34" charset="0"/>
              </a:rPr>
              <a:t>Stages of moral reasoning (continued)</a:t>
            </a:r>
            <a:endParaRPr lang="en-US" sz="3200" dirty="0">
              <a:latin typeface="Arial" panose="020B0604020202020204" pitchFamily="34" charset="0"/>
              <a:cs typeface="Arial" panose="020B0604020202020204" pitchFamily="34" charset="0"/>
            </a:endParaRPr>
          </a:p>
        </p:txBody>
      </p:sp>
      <p:sp>
        <p:nvSpPr>
          <p:cNvPr id="13" name="Rectangle 2"/>
          <p:cNvSpPr>
            <a:spLocks/>
          </p:cNvSpPr>
          <p:nvPr/>
        </p:nvSpPr>
        <p:spPr bwMode="auto">
          <a:xfrm>
            <a:off x="0" y="6172200"/>
            <a:ext cx="9144000" cy="571500"/>
          </a:xfrm>
          <a:prstGeom prst="rect">
            <a:avLst/>
          </a:prstGeom>
          <a:solidFill>
            <a:srgbClr val="F6F6F6"/>
          </a:solidFill>
          <a:ln>
            <a:noFill/>
          </a:ln>
          <a:extLst>
            <a:ext uri="{91240B29-F687-4F45-9708-019B960494DF}">
              <a14:hiddenLine xmlns:a14="http://schemas.microsoft.com/office/drawing/2010/main" w="3175">
                <a:solidFill>
                  <a:srgbClr val="D7D7D7"/>
                </a:solidFill>
                <a:miter lim="800000"/>
                <a:headEnd/>
                <a:tailEnd/>
              </a14:hiddenLine>
            </a:ext>
          </a:extLst>
        </p:spPr>
        <p:txBody>
          <a:bodyPr lIns="0" tIns="0" rIns="0" bIns="0"/>
          <a:lstStyle/>
          <a:p>
            <a:endParaRPr lang="en-US"/>
          </a:p>
        </p:txBody>
      </p:sp>
      <p:pic>
        <p:nvPicPr>
          <p:cNvPr id="14"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500" y="6538913"/>
            <a:ext cx="1422400" cy="21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5"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69300" y="6527800"/>
            <a:ext cx="62547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6" name="Rectangle 8"/>
          <p:cNvSpPr>
            <a:spLocks/>
          </p:cNvSpPr>
          <p:nvPr/>
        </p:nvSpPr>
        <p:spPr bwMode="auto">
          <a:xfrm>
            <a:off x="3965050" y="6197600"/>
            <a:ext cx="4318000" cy="20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p>
            <a:pPr algn="r"/>
            <a:r>
              <a:rPr lang="en-US" sz="800" dirty="0">
                <a:solidFill>
                  <a:srgbClr val="828282"/>
                </a:solidFill>
                <a:latin typeface="Arial" charset="0"/>
                <a:ea typeface="ＭＳ Ｐゴシック" charset="0"/>
                <a:sym typeface="Helvetica Neue" charset="0"/>
              </a:rPr>
              <a:t>Free to share, print, make copies and changes. Get yours at </a:t>
            </a:r>
            <a:r>
              <a:rPr lang="en-US" sz="800" dirty="0" err="1">
                <a:solidFill>
                  <a:srgbClr val="828282"/>
                </a:solidFill>
                <a:latin typeface="Arial" charset="0"/>
                <a:ea typeface="ＭＳ Ｐゴシック" charset="0"/>
                <a:sym typeface="Helvetica Neue" charset="0"/>
              </a:rPr>
              <a:t>www.boundless.com</a:t>
            </a:r>
            <a:endParaRPr lang="en-US" sz="800" dirty="0">
              <a:solidFill>
                <a:srgbClr val="828282"/>
              </a:solidFill>
              <a:latin typeface="Arial" charset="0"/>
              <a:ea typeface="ＭＳ Ｐゴシック" charset="0"/>
              <a:sym typeface="Helvetica Neue" charset="0"/>
            </a:endParaRPr>
          </a:p>
        </p:txBody>
      </p:sp>
      <p:sp>
        <p:nvSpPr>
          <p:cNvPr id="17" name="Rectangle 10"/>
          <p:cNvSpPr>
            <a:spLocks/>
          </p:cNvSpPr>
          <p:nvPr/>
        </p:nvSpPr>
        <p:spPr bwMode="auto">
          <a:xfrm>
            <a:off x="1752600" y="6343650"/>
            <a:ext cx="66167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p>
            <a:pPr algn="r"/>
            <a:r>
              <a:rPr lang="en-US" sz="800" u="sng" dirty="0" smtClean="0">
                <a:solidFill>
                  <a:srgbClr val="FFFFFF"/>
                </a:solidFill>
                <a:latin typeface="Arial"/>
                <a:ea typeface="ＭＳ Ｐゴシック" charset="0"/>
                <a:cs typeface="Arial"/>
                <a:sym typeface="Helvetica Neue" charset="0"/>
                <a:hlinkClick r:id="rId4"/>
              </a:rPr>
              <a:t>www.www/boundless.com/psychology/textbooks/boundless-psychology-textbook/human-development-14/introduction-to-human-development-69/nature-vs-nurture-265-12800?campaign_content=book_1516_chapter_14&amp;campaign_term=Psychology&amp;utm_campaign=powerpoint&amp;utm_medium=direct&amp;utm_source=boundless</a:t>
            </a:r>
            <a:endParaRPr lang="en-US" sz="800" u="sng" dirty="0">
              <a:solidFill>
                <a:srgbClr val="FFFFFF"/>
              </a:solidFill>
              <a:latin typeface="Arial"/>
              <a:ea typeface="ＭＳ Ｐゴシック" charset="0"/>
              <a:cs typeface="Arial"/>
              <a:sym typeface="Helvetica Neue" charset="0"/>
            </a:endParaRPr>
          </a:p>
        </p:txBody>
      </p:sp>
      <p:sp>
        <p:nvSpPr>
          <p:cNvPr id="21" name="Line 6"/>
          <p:cNvSpPr>
            <a:spLocks noChangeShapeType="1"/>
          </p:cNvSpPr>
          <p:nvPr/>
        </p:nvSpPr>
        <p:spPr bwMode="auto">
          <a:xfrm>
            <a:off x="228600" y="1143000"/>
            <a:ext cx="8694737" cy="0"/>
          </a:xfrm>
          <a:prstGeom prst="line">
            <a:avLst/>
          </a:prstGeom>
          <a:noFill/>
          <a:ln w="12700" cap="flat">
            <a:solidFill>
              <a:srgbClr val="B2B2B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pic>
        <p:nvPicPr>
          <p:cNvPr id="4098"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92694" y="1752600"/>
            <a:ext cx="2991224" cy="198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4691799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p:cNvSpPr>
            <a:spLocks noGrp="1"/>
          </p:cNvSpPr>
          <p:nvPr>
            <p:ph type="body" sz="quarter" idx="10"/>
          </p:nvPr>
        </p:nvSpPr>
        <p:spPr>
          <a:xfrm>
            <a:off x="228601" y="1600200"/>
            <a:ext cx="8453436" cy="4648200"/>
          </a:xfrm>
        </p:spPr>
        <p:txBody>
          <a:bodyPr>
            <a:normAutofit/>
          </a:bodyPr>
          <a:lstStyle/>
          <a:p>
            <a:pPr marL="233363" indent="-233363">
              <a:buFont typeface="Wingdings" panose="05000000000000000000" pitchFamily="2" charset="2"/>
              <a:buChar char="§"/>
            </a:pPr>
            <a:r>
              <a:rPr lang="en-US" dirty="0" smtClean="0">
                <a:solidFill>
                  <a:schemeClr val="tx1"/>
                </a:solidFill>
              </a:rPr>
              <a:t>Sexist?</a:t>
            </a:r>
          </a:p>
          <a:p>
            <a:pPr marL="633413" lvl="1" indent="-233363">
              <a:buFont typeface="Wingdings" panose="05000000000000000000" pitchFamily="2" charset="2"/>
              <a:buChar char="§"/>
            </a:pPr>
            <a:r>
              <a:rPr lang="en-US" dirty="0" smtClean="0">
                <a:latin typeface="Arial" panose="020B0604020202020204" pitchFamily="34" charset="0"/>
                <a:cs typeface="Arial" panose="020B0604020202020204" pitchFamily="34" charset="0"/>
              </a:rPr>
              <a:t>Gilligan: Men and women reason differently</a:t>
            </a:r>
          </a:p>
          <a:p>
            <a:pPr marL="1147763" lvl="2" indent="-233363">
              <a:buFont typeface="Wingdings" panose="05000000000000000000" pitchFamily="2" charset="2"/>
              <a:buChar char="§"/>
            </a:pPr>
            <a:r>
              <a:rPr lang="en-US" dirty="0" smtClean="0">
                <a:latin typeface="Arial" panose="020B0604020202020204" pitchFamily="34" charset="0"/>
                <a:cs typeface="Arial" panose="020B0604020202020204" pitchFamily="34" charset="0"/>
              </a:rPr>
              <a:t>Men: Justice</a:t>
            </a:r>
          </a:p>
          <a:p>
            <a:pPr marL="1147763" lvl="2" indent="-233363">
              <a:buFont typeface="Wingdings" panose="05000000000000000000" pitchFamily="2" charset="2"/>
              <a:buChar char="§"/>
            </a:pPr>
            <a:r>
              <a:rPr lang="en-US" dirty="0" smtClean="0">
                <a:latin typeface="Arial" panose="020B0604020202020204" pitchFamily="34" charset="0"/>
                <a:cs typeface="Arial" panose="020B0604020202020204" pitchFamily="34" charset="0"/>
              </a:rPr>
              <a:t>Women: Relationships</a:t>
            </a:r>
          </a:p>
          <a:p>
            <a:pPr marL="233363" indent="-233363">
              <a:buFont typeface="Wingdings" panose="05000000000000000000" pitchFamily="2" charset="2"/>
              <a:buChar char="§"/>
            </a:pPr>
            <a:r>
              <a:rPr lang="en-US" dirty="0" smtClean="0">
                <a:solidFill>
                  <a:schemeClr val="tx1"/>
                </a:solidFill>
                <a:latin typeface="Arial" panose="020B0604020202020204" pitchFamily="34" charset="0"/>
                <a:cs typeface="Arial" panose="020B0604020202020204" pitchFamily="34" charset="0"/>
              </a:rPr>
              <a:t>Culturally biased?</a:t>
            </a:r>
          </a:p>
          <a:p>
            <a:pPr marL="633413" lvl="1" indent="-233363">
              <a:buFont typeface="Wingdings" panose="05000000000000000000" pitchFamily="2" charset="2"/>
              <a:buChar char="§"/>
            </a:pPr>
            <a:r>
              <a:rPr lang="en-US" dirty="0" smtClean="0">
                <a:latin typeface="Arial" panose="020B0604020202020204" pitchFamily="34" charset="0"/>
                <a:cs typeface="Arial" panose="020B0604020202020204" pitchFamily="34" charset="0"/>
              </a:rPr>
              <a:t>Highest stages biased toward individualism</a:t>
            </a:r>
            <a:endParaRPr lang="en-US" dirty="0" smtClean="0">
              <a:solidFill>
                <a:schemeClr val="tx1"/>
              </a:solidFill>
              <a:latin typeface="Arial" panose="020B0604020202020204" pitchFamily="34" charset="0"/>
              <a:cs typeface="Arial" panose="020B0604020202020204" pitchFamily="34" charset="0"/>
            </a:endParaRPr>
          </a:p>
        </p:txBody>
      </p:sp>
      <p:sp>
        <p:nvSpPr>
          <p:cNvPr id="4" name="Title 3"/>
          <p:cNvSpPr>
            <a:spLocks noGrp="1"/>
          </p:cNvSpPr>
          <p:nvPr>
            <p:ph type="title"/>
          </p:nvPr>
        </p:nvSpPr>
        <p:spPr/>
        <p:txBody>
          <a:bodyPr>
            <a:normAutofit/>
          </a:bodyPr>
          <a:lstStyle/>
          <a:p>
            <a:pPr algn="ctr"/>
            <a:r>
              <a:rPr lang="en-US" sz="3200" dirty="0" smtClean="0">
                <a:latin typeface="Arial" panose="020B0604020202020204" pitchFamily="34" charset="0"/>
                <a:cs typeface="Arial" panose="020B0604020202020204" pitchFamily="34" charset="0"/>
              </a:rPr>
              <a:t>Criticisms of Kohlberg’s theory</a:t>
            </a:r>
            <a:endParaRPr lang="en-US" sz="3200" dirty="0">
              <a:latin typeface="Arial" panose="020B0604020202020204" pitchFamily="34" charset="0"/>
              <a:cs typeface="Arial" panose="020B0604020202020204" pitchFamily="34" charset="0"/>
            </a:endParaRPr>
          </a:p>
        </p:txBody>
      </p:sp>
      <p:sp>
        <p:nvSpPr>
          <p:cNvPr id="13" name="Rectangle 2"/>
          <p:cNvSpPr>
            <a:spLocks/>
          </p:cNvSpPr>
          <p:nvPr/>
        </p:nvSpPr>
        <p:spPr bwMode="auto">
          <a:xfrm>
            <a:off x="0" y="6172200"/>
            <a:ext cx="9144000" cy="571500"/>
          </a:xfrm>
          <a:prstGeom prst="rect">
            <a:avLst/>
          </a:prstGeom>
          <a:solidFill>
            <a:srgbClr val="F6F6F6"/>
          </a:solidFill>
          <a:ln>
            <a:noFill/>
          </a:ln>
          <a:extLst>
            <a:ext uri="{91240B29-F687-4F45-9708-019B960494DF}">
              <a14:hiddenLine xmlns:a14="http://schemas.microsoft.com/office/drawing/2010/main" w="3175">
                <a:solidFill>
                  <a:srgbClr val="D7D7D7"/>
                </a:solidFill>
                <a:miter lim="800000"/>
                <a:headEnd/>
                <a:tailEnd/>
              </a14:hiddenLine>
            </a:ext>
          </a:extLst>
        </p:spPr>
        <p:txBody>
          <a:bodyPr lIns="0" tIns="0" rIns="0" bIns="0"/>
          <a:lstStyle/>
          <a:p>
            <a:endParaRPr lang="en-US"/>
          </a:p>
        </p:txBody>
      </p:sp>
      <p:pic>
        <p:nvPicPr>
          <p:cNvPr id="14"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500" y="6538913"/>
            <a:ext cx="1422400" cy="21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5"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69300" y="6527800"/>
            <a:ext cx="62547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6" name="Rectangle 8"/>
          <p:cNvSpPr>
            <a:spLocks/>
          </p:cNvSpPr>
          <p:nvPr/>
        </p:nvSpPr>
        <p:spPr bwMode="auto">
          <a:xfrm>
            <a:off x="3965050" y="6197600"/>
            <a:ext cx="4318000" cy="20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p>
            <a:pPr algn="r"/>
            <a:r>
              <a:rPr lang="en-US" sz="800" dirty="0">
                <a:solidFill>
                  <a:srgbClr val="828282"/>
                </a:solidFill>
                <a:latin typeface="Arial" charset="0"/>
                <a:ea typeface="ＭＳ Ｐゴシック" charset="0"/>
                <a:sym typeface="Helvetica Neue" charset="0"/>
              </a:rPr>
              <a:t>Free to share, print, make copies and changes. Get yours at </a:t>
            </a:r>
            <a:r>
              <a:rPr lang="en-US" sz="800" dirty="0" err="1">
                <a:solidFill>
                  <a:srgbClr val="828282"/>
                </a:solidFill>
                <a:latin typeface="Arial" charset="0"/>
                <a:ea typeface="ＭＳ Ｐゴシック" charset="0"/>
                <a:sym typeface="Helvetica Neue" charset="0"/>
              </a:rPr>
              <a:t>www.boundless.com</a:t>
            </a:r>
            <a:endParaRPr lang="en-US" sz="800" dirty="0">
              <a:solidFill>
                <a:srgbClr val="828282"/>
              </a:solidFill>
              <a:latin typeface="Arial" charset="0"/>
              <a:ea typeface="ＭＳ Ｐゴシック" charset="0"/>
              <a:sym typeface="Helvetica Neue" charset="0"/>
            </a:endParaRPr>
          </a:p>
        </p:txBody>
      </p:sp>
      <p:sp>
        <p:nvSpPr>
          <p:cNvPr id="17" name="Rectangle 10"/>
          <p:cNvSpPr>
            <a:spLocks/>
          </p:cNvSpPr>
          <p:nvPr/>
        </p:nvSpPr>
        <p:spPr bwMode="auto">
          <a:xfrm>
            <a:off x="1752600" y="6343650"/>
            <a:ext cx="66167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p>
            <a:pPr algn="r"/>
            <a:r>
              <a:rPr lang="en-US" sz="800" u="sng" dirty="0" smtClean="0">
                <a:solidFill>
                  <a:srgbClr val="FFFFFF"/>
                </a:solidFill>
                <a:latin typeface="Arial"/>
                <a:ea typeface="ＭＳ Ｐゴシック" charset="0"/>
                <a:cs typeface="Arial"/>
                <a:sym typeface="Helvetica Neue" charset="0"/>
                <a:hlinkClick r:id="rId4"/>
              </a:rPr>
              <a:t>www.www/boundless.com/psychology/textbooks/boundless-psychology-textbook/human-development-14/introduction-to-human-development-69/nature-vs-nurture-265-12800?campaign_content=book_1516_chapter_14&amp;campaign_term=Psychology&amp;utm_campaign=powerpoint&amp;utm_medium=direct&amp;utm_source=boundless</a:t>
            </a:r>
            <a:endParaRPr lang="en-US" sz="800" u="sng" dirty="0">
              <a:solidFill>
                <a:srgbClr val="FFFFFF"/>
              </a:solidFill>
              <a:latin typeface="Arial"/>
              <a:ea typeface="ＭＳ Ｐゴシック" charset="0"/>
              <a:cs typeface="Arial"/>
              <a:sym typeface="Helvetica Neue" charset="0"/>
            </a:endParaRPr>
          </a:p>
        </p:txBody>
      </p:sp>
      <p:sp>
        <p:nvSpPr>
          <p:cNvPr id="21" name="Line 6"/>
          <p:cNvSpPr>
            <a:spLocks noChangeShapeType="1"/>
          </p:cNvSpPr>
          <p:nvPr/>
        </p:nvSpPr>
        <p:spPr bwMode="auto">
          <a:xfrm>
            <a:off x="228600" y="1143000"/>
            <a:ext cx="8694737" cy="0"/>
          </a:xfrm>
          <a:prstGeom prst="line">
            <a:avLst/>
          </a:prstGeom>
          <a:noFill/>
          <a:ln w="12700" cap="flat">
            <a:solidFill>
              <a:srgbClr val="B2B2B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Tree>
    <p:extLst>
      <p:ext uri="{BB962C8B-B14F-4D97-AF65-F5344CB8AC3E}">
        <p14:creationId xmlns:p14="http://schemas.microsoft.com/office/powerpoint/2010/main" val="183021515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881</TotalTime>
  <Words>624</Words>
  <Application>Microsoft Office PowerPoint</Application>
  <PresentationFormat>On-screen Show (4:3)</PresentationFormat>
  <Paragraphs>70</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Median</vt:lpstr>
      <vt:lpstr>2.5 kohlberg’s stages of moral development</vt:lpstr>
      <vt:lpstr>In this unit:</vt:lpstr>
      <vt:lpstr>Basics of Kohlberg’s theory</vt:lpstr>
      <vt:lpstr>Heinz dilemma</vt:lpstr>
      <vt:lpstr>Heinz dilemma (continued)</vt:lpstr>
      <vt:lpstr>Stages of moral reasoning</vt:lpstr>
      <vt:lpstr>Stages of moral reasoning (continued)</vt:lpstr>
      <vt:lpstr>Stages of moral reasoning (continued)</vt:lpstr>
      <vt:lpstr>Criticisms of Kohlberg’s theory</vt:lpstr>
      <vt:lpstr>Other ideas about moral development</vt:lpstr>
      <vt:lpstr>Other ideas about moral development (continued)</vt:lpstr>
      <vt:lpstr>Piaget’s dilemma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Introduction to Human Development</dc:title>
  <dc:creator>Ellen Cotter</dc:creator>
  <cp:lastModifiedBy>Ellen Cotter</cp:lastModifiedBy>
  <cp:revision>49</cp:revision>
  <dcterms:created xsi:type="dcterms:W3CDTF">2015-12-15T19:05:48Z</dcterms:created>
  <dcterms:modified xsi:type="dcterms:W3CDTF">2015-12-18T16:14:59Z</dcterms:modified>
</cp:coreProperties>
</file>