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8" r:id="rId6"/>
    <p:sldId id="261" r:id="rId7"/>
    <p:sldId id="273" r:id="rId8"/>
    <p:sldId id="270" r:id="rId9"/>
    <p:sldId id="262" r:id="rId10"/>
    <p:sldId id="264" r:id="rId11"/>
    <p:sldId id="274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4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3A271A1-F6D6-438B-A432-4747EE7ECD40}" type="datetimeFigureOut">
              <a:rPr lang="en-US" smtClean="0"/>
              <a:pPr algn="ctr" eaLnBrk="1" latinLnBrk="0" hangingPunct="1"/>
              <a:t>12/16/2015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12/16/2015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ce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1" y="1371600"/>
            <a:ext cx="5714999" cy="48006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140000"/>
              </a:lnSpc>
              <a:spcBef>
                <a:spcPts val="400"/>
              </a:spcBef>
              <a:buClr>
                <a:srgbClr val="828282"/>
              </a:buClr>
              <a:buSzPct val="100000"/>
              <a:buFont typeface="Arial" charset="0"/>
              <a:buChar char="•"/>
              <a:defRPr sz="2800">
                <a:solidFill>
                  <a:schemeClr val="bg2">
                    <a:lumMod val="75000"/>
                  </a:schemeClr>
                </a:solidFill>
                <a:latin typeface="Arial"/>
                <a:cs typeface="Arial"/>
              </a:defRPr>
            </a:lvl1pPr>
            <a:lvl2pPr marL="400050" indent="-33338">
              <a:defRPr/>
            </a:lvl2pPr>
          </a:lstStyle>
          <a:p>
            <a:pPr marL="0" indent="114300">
              <a:spcBef>
                <a:spcPts val="400"/>
              </a:spcBef>
              <a:buClr>
                <a:srgbClr val="828282"/>
              </a:buClr>
              <a:buSzPct val="100000"/>
              <a:buFont typeface="Arial" charset="0"/>
              <a:buChar char="•"/>
            </a:pPr>
            <a:r>
              <a:rPr lang="en-US" sz="1200" dirty="0" smtClean="0">
                <a:solidFill>
                  <a:srgbClr val="828282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KEYCONCEPT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686800" cy="685800"/>
          </a:xfrm>
          <a:prstGeom prst="rect">
            <a:avLst/>
          </a:prstGeom>
        </p:spPr>
        <p:txBody>
          <a:bodyPr vert="horz" lIns="0" tIns="0" rIns="0" bIns="0" anchor="b"/>
          <a:lstStyle>
            <a:lvl1pPr>
              <a:defRPr sz="2400" b="0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53354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12/16/2015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12/16/2015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12/16/2015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12/16/2015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12/16/2015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12/16/2015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12/16/2015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12/16/2015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12/16/2015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WvM5bqUsbu8" TargetMode="External"/><Relationship Id="rId7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Relationship Id="rId2" Type="http://schemas.openxmlformats.org/officeDocument/2006/relationships/hyperlink" Target="https://www.youtube.com/watch?v=l1VK2iawS34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hyperlink" Target="https://www.youtube.com/watch?v=p6cqNhHrMJA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youtube.com/watch?v=VjZolHCrC8E" TargetMode="External"/><Relationship Id="rId1" Type="http://schemas.openxmlformats.org/officeDocument/2006/relationships/slideLayout" Target="../slideLayouts/slideLayout12.xml"/><Relationship Id="rId5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2533" y="3408218"/>
            <a:ext cx="6477000" cy="1849582"/>
          </a:xfrm>
        </p:spPr>
        <p:txBody>
          <a:bodyPr>
            <a:normAutofit fontScale="90000"/>
          </a:bodyPr>
          <a:lstStyle/>
          <a:p>
            <a:pPr algn="ctr"/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Methods for Researching Human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Development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 Introduction to Human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Development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04800"/>
            <a:ext cx="2057400" cy="2615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513" y="533400"/>
            <a:ext cx="4107332" cy="2527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385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36220" y="1583319"/>
            <a:ext cx="8298180" cy="4648200"/>
          </a:xfrm>
        </p:spPr>
        <p:txBody>
          <a:bodyPr>
            <a:normAutofit/>
          </a:bodyPr>
          <a:lstStyle/>
          <a:p>
            <a:pPr marL="233363" indent="-23336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Longitudinal research – one cohort, multiple measurements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6-year-olds are tested again at age 8</a:t>
            </a:r>
          </a:p>
          <a:p>
            <a:pPr marL="233363" indent="-23336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Cross-sectional research – multiple cohorts, one measurement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6- and 8-year-olds are tested at the same time</a:t>
            </a:r>
          </a:p>
          <a:p>
            <a:pPr marL="233363" indent="-233363">
              <a:buFont typeface="Wingdings" panose="05000000000000000000" pitchFamily="2" charset="2"/>
              <a:buChar char="§"/>
            </a:pPr>
            <a:endParaRPr lang="en-US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Studying change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2813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36220" y="1583319"/>
            <a:ext cx="8298180" cy="4648200"/>
          </a:xfrm>
        </p:spPr>
        <p:txBody>
          <a:bodyPr>
            <a:normAutofit/>
          </a:bodyPr>
          <a:lstStyle/>
          <a:p>
            <a:pPr marL="233363" indent="-23336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Cross-sequential research – multiple cohorts and measurements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6-year-olds and 8-year-olds are tested at the same time and then again 2 years later at ages 8 and </a:t>
            </a: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Microgenetic</a:t>
            </a: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design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Study one cohort over short period of time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Like a longitudinal study but shorter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33363" indent="-233363">
              <a:buFont typeface="Wingdings" panose="05000000000000000000" pitchFamily="2" charset="2"/>
              <a:buChar char="§"/>
            </a:pPr>
            <a:endParaRPr lang="en-US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Studying change (continued)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53009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36220" y="1583319"/>
            <a:ext cx="8445817" cy="4648200"/>
          </a:xfrm>
        </p:spPr>
        <p:txBody>
          <a:bodyPr>
            <a:normAutofit/>
          </a:bodyPr>
          <a:lstStyle/>
          <a:p>
            <a:pPr marL="233363" indent="-23336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</a:rPr>
              <a:t>Special  considerations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Can’t ask them questions</a:t>
            </a:r>
          </a:p>
          <a:p>
            <a:pPr marL="1147763" lvl="2" indent="-233363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Impossible events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7763" lvl="2" indent="-233363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Speech sounds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7763" lvl="2" indent="-233363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Depth perception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Informed consent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Studying babies and children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7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71307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1" y="1600200"/>
            <a:ext cx="8534399" cy="4648200"/>
          </a:xfrm>
        </p:spPr>
        <p:txBody>
          <a:bodyPr>
            <a:normAutofit/>
          </a:bodyPr>
          <a:lstStyle/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</a:rPr>
              <a:t>Research methods in developmental psychology</a:t>
            </a:r>
          </a:p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</a:rPr>
              <a:t>Studying change</a:t>
            </a:r>
          </a:p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</a:rPr>
              <a:t>Studying infants and children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In this unit: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8664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1" y="1600200"/>
            <a:ext cx="8534399" cy="4648200"/>
          </a:xfrm>
        </p:spPr>
        <p:txBody>
          <a:bodyPr>
            <a:normAutofit/>
          </a:bodyPr>
          <a:lstStyle/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Very similar to other areas of psychology</a:t>
            </a:r>
            <a:endParaRPr lang="en-US" sz="2800" dirty="0" smtClean="0">
              <a:solidFill>
                <a:schemeClr val="tx1"/>
              </a:solidFill>
            </a:endParaRPr>
          </a:p>
          <a:p>
            <a:pPr marL="690563" lvl="1" indent="-233363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But: special procedures needed for</a:t>
            </a:r>
          </a:p>
          <a:p>
            <a:pPr marL="1204913" lvl="2" indent="-233363">
              <a:buFont typeface="Wingdings" panose="05000000000000000000" pitchFamily="2" charset="2"/>
              <a:buChar char="§"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Studying change</a:t>
            </a:r>
          </a:p>
          <a:p>
            <a:pPr marL="1204913" lvl="2" indent="-233363">
              <a:buFont typeface="Wingdings" panose="05000000000000000000" pitchFamily="2" charset="2"/>
              <a:buChar char="§"/>
            </a:pPr>
            <a:r>
              <a:rPr lang="en-US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Studying babies and children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Research methods in developmental psychology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2232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2" y="1600200"/>
            <a:ext cx="5800810" cy="4648200"/>
          </a:xfrm>
        </p:spPr>
        <p:txBody>
          <a:bodyPr>
            <a:normAutofit/>
          </a:bodyPr>
          <a:lstStyle/>
          <a:p>
            <a:pPr marL="457200" indent="-457200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Investigate causal relationships</a:t>
            </a:r>
          </a:p>
          <a:p>
            <a:pPr marL="457200" indent="-457200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Randomly assign people to groups</a:t>
            </a:r>
          </a:p>
          <a:p>
            <a:pPr marL="457200" indent="-457200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Each group gets different treatment (Independent variable)</a:t>
            </a:r>
          </a:p>
          <a:p>
            <a:pPr marL="457200" indent="-457200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Compare groups on some outcome (Dependent variable)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Types of research methods: Experiments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9411" y="1828800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49049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2" y="1600200"/>
            <a:ext cx="5800810" cy="4648200"/>
          </a:xfrm>
        </p:spPr>
        <p:txBody>
          <a:bodyPr>
            <a:normAutofit/>
          </a:bodyPr>
          <a:lstStyle/>
          <a:p>
            <a:pPr marL="233363" indent="-233363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233363" algn="l"/>
              </a:tabLst>
            </a:pPr>
            <a:r>
              <a:rPr lang="en-US" dirty="0">
                <a:solidFill>
                  <a:schemeClr val="tx1"/>
                </a:solidFill>
              </a:rPr>
              <a:t>Can’t always do experiment</a:t>
            </a:r>
          </a:p>
          <a:p>
            <a:pPr marL="690563" lvl="1" indent="-233363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May be unethical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to treat groups differently</a:t>
            </a:r>
          </a:p>
          <a:p>
            <a:pPr marL="690563" lvl="1" indent="-233363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May not be able to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assign randomly to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groups</a:t>
            </a:r>
          </a:p>
          <a:p>
            <a:pPr marL="290513" indent="-233363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Quasi-experimental design</a:t>
            </a:r>
          </a:p>
          <a:p>
            <a:pPr marL="690563" lvl="1" indent="-233363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Don’t assign randomly to groups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Types of research methods: Experiments (continued)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9411" y="1828800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012670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1" y="1600200"/>
            <a:ext cx="8534399" cy="4648200"/>
          </a:xfrm>
        </p:spPr>
        <p:txBody>
          <a:bodyPr>
            <a:normAutofit/>
          </a:bodyPr>
          <a:lstStyle/>
          <a:p>
            <a:pPr marL="233363" indent="-233363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 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strength of relationship between variables</a:t>
            </a:r>
          </a:p>
          <a:p>
            <a:pPr marL="233363" indent="-233363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Statistic ranges from -1 to 1</a:t>
            </a:r>
          </a:p>
          <a:p>
            <a:pPr marL="690563" lvl="1" indent="-233363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closer to zero, the weaker the relationship</a:t>
            </a:r>
          </a:p>
          <a:p>
            <a:pPr marL="690563" lvl="1" indent="-233363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Negative correlations = inverse relationships</a:t>
            </a:r>
          </a:p>
          <a:p>
            <a:pPr marL="233363" indent="-233363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Can’t </a:t>
            </a: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show one thing causes another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90563" lvl="1" indent="-233363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A→B?</a:t>
            </a:r>
          </a:p>
          <a:p>
            <a:pPr marL="690563" lvl="1" indent="-233363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B→A?</a:t>
            </a:r>
          </a:p>
          <a:p>
            <a:pPr marL="690563" lvl="1" indent="-233363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C→B&amp;A?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Types of research methods: Correlational studies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450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Strength of correlational relationships</a:t>
            </a:r>
            <a:endParaRPr lang="en-US" sz="3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>
              <a:spcBef>
                <a:spcPts val="0"/>
              </a:spcBef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Strong: 			Weak:		Zero: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Most data points	     Some data points     Too much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clustered along line    clustered along line    scatter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00200"/>
            <a:ext cx="840105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55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Types of correlational relationships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600" y="2481778"/>
            <a:ext cx="3886200" cy="3494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5"/>
          <p:cNvSpPr>
            <a:spLocks noGrp="1"/>
          </p:cNvSpPr>
          <p:nvPr>
            <p:ph type="body"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Positive correlation: Both variables change in the same direction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sz="1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Negative correlation: Variables change in opposite directions</a:t>
            </a:r>
            <a:endParaRPr lang="en-US" sz="17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3767" y="2590800"/>
            <a:ext cx="4023591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5373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1" y="1600200"/>
            <a:ext cx="8534399" cy="4648200"/>
          </a:xfrm>
        </p:spPr>
        <p:txBody>
          <a:bodyPr>
            <a:normAutofit/>
          </a:bodyPr>
          <a:lstStyle/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</a:rPr>
              <a:t>Study one individual in depth</a:t>
            </a:r>
            <a:r>
              <a:rPr lang="en-US" sz="2800" dirty="0" smtClean="0">
                <a:solidFill>
                  <a:schemeClr val="tx1"/>
                </a:solidFill>
                <a:hlinkClick r:id="rId2"/>
              </a:rPr>
              <a:t>*</a:t>
            </a:r>
            <a:endParaRPr lang="en-US" sz="2800" dirty="0" smtClean="0">
              <a:solidFill>
                <a:schemeClr val="tx1"/>
              </a:solidFill>
            </a:endParaRP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Can investigate unusual circumstances</a:t>
            </a:r>
          </a:p>
          <a:p>
            <a:pPr marL="633413" lvl="1" indent="-233363">
              <a:buFont typeface="Wingdings" panose="05000000000000000000" pitchFamily="2" charset="2"/>
              <a:buChar char="§"/>
            </a:pP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Hard to generalize findings</a:t>
            </a:r>
            <a:endParaRPr lang="en-US" sz="26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Types of research methods: Case studies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5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0913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129</TotalTime>
  <Words>464</Words>
  <Application>Microsoft Office PowerPoint</Application>
  <PresentationFormat>On-screen Show (4:3)</PresentationFormat>
  <Paragraphs>84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Median</vt:lpstr>
      <vt:lpstr>1.2 Methods for Researching Human Development</vt:lpstr>
      <vt:lpstr>In this unit:</vt:lpstr>
      <vt:lpstr>Research methods in developmental psychology</vt:lpstr>
      <vt:lpstr>Types of research methods: Experiments</vt:lpstr>
      <vt:lpstr>Types of research methods: Experiments (continued)</vt:lpstr>
      <vt:lpstr>Types of research methods: Correlational studies</vt:lpstr>
      <vt:lpstr>Strength of correlational relationships</vt:lpstr>
      <vt:lpstr>Types of correlational relationships</vt:lpstr>
      <vt:lpstr>Types of research methods: Case studies</vt:lpstr>
      <vt:lpstr>Studying change</vt:lpstr>
      <vt:lpstr>Studying change (continued)</vt:lpstr>
      <vt:lpstr>Studying babies and children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Introduction to Human Development</dc:title>
  <dc:creator>Ellen Cotter</dc:creator>
  <cp:lastModifiedBy>Ellen Cotter</cp:lastModifiedBy>
  <cp:revision>13</cp:revision>
  <dcterms:created xsi:type="dcterms:W3CDTF">2015-12-15T19:05:48Z</dcterms:created>
  <dcterms:modified xsi:type="dcterms:W3CDTF">2015-12-16T13:55:24Z</dcterms:modified>
</cp:coreProperties>
</file>