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78" r:id="rId4"/>
    <p:sldId id="259" r:id="rId5"/>
    <p:sldId id="280" r:id="rId6"/>
    <p:sldId id="281" r:id="rId7"/>
    <p:sldId id="282" r:id="rId8"/>
    <p:sldId id="283" r:id="rId9"/>
    <p:sldId id="284" r:id="rId10"/>
    <p:sldId id="260" r:id="rId11"/>
    <p:sldId id="268" r:id="rId12"/>
    <p:sldId id="261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7" d="100"/>
          <a:sy n="107" d="100"/>
        </p:scale>
        <p:origin x="-58" y="198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pPr algn="ctr" eaLnBrk="1" latinLnBrk="0" hangingPunct="1"/>
            <a:fld id="{23A271A1-F6D6-438B-A432-4747EE7ECD40}" type="datetimeFigureOut">
              <a:rPr lang="en-US" smtClean="0"/>
              <a:pPr algn="ctr" eaLnBrk="1" latinLnBrk="0" hangingPunct="1"/>
              <a:t>1/28/2016</a:t>
            </a:fld>
            <a:endParaRPr lang="en-US" sz="2000" dirty="0">
              <a:solidFill>
                <a:srgbClr val="FFFFFF"/>
              </a:solidFill>
            </a:endParaRPr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pPr algn="r" eaLnBrk="1" latinLnBrk="0" hangingPunct="1"/>
            <a:endParaRPr kumimoji="0" lang="en-US" dirty="0">
              <a:solidFill>
                <a:schemeClr val="tx2"/>
              </a:solidFill>
            </a:endParaRPr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0C94032-CD4C-4C25-B0C2-CEC720522D92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chemeClr val="tx2"/>
              </a:solidFill>
            </a:endParaRP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1/28/2016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94032-CD4C-4C25-B0C2-CEC720522D92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1/28/2016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kumimoji="0" lang="en-US" dirty="0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F0C94032-CD4C-4C25-B0C2-CEC720522D92}" type="slidenum">
              <a:rPr kumimoji="0" lang="en-US" smtClean="0"/>
              <a:pPr eaLnBrk="1" latinLnBrk="0" hangingPunct="1"/>
              <a:t>‹#›</a:t>
            </a:fld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oncep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228601" y="1371600"/>
            <a:ext cx="5714999" cy="4800600"/>
          </a:xfrm>
          <a:prstGeom prst="rect">
            <a:avLst/>
          </a:prstGeom>
        </p:spPr>
        <p:txBody>
          <a:bodyPr vert="horz" lIns="0" tIns="0" rIns="0" bIns="0"/>
          <a:lstStyle>
            <a:lvl1pPr marL="0" indent="0">
              <a:lnSpc>
                <a:spcPct val="140000"/>
              </a:lnSpc>
              <a:spcBef>
                <a:spcPts val="400"/>
              </a:spcBef>
              <a:buClr>
                <a:srgbClr val="828282"/>
              </a:buClr>
              <a:buSzPct val="100000"/>
              <a:buFont typeface="Arial" charset="0"/>
              <a:buChar char="•"/>
              <a:defRPr sz="2800">
                <a:solidFill>
                  <a:schemeClr val="bg2">
                    <a:lumMod val="75000"/>
                  </a:schemeClr>
                </a:solidFill>
                <a:latin typeface="Arial"/>
                <a:cs typeface="Arial"/>
              </a:defRPr>
            </a:lvl1pPr>
            <a:lvl2pPr marL="400050" indent="-33338">
              <a:defRPr/>
            </a:lvl2pPr>
          </a:lstStyle>
          <a:p>
            <a:pPr marL="0" indent="114300">
              <a:spcBef>
                <a:spcPts val="400"/>
              </a:spcBef>
              <a:buClr>
                <a:srgbClr val="828282"/>
              </a:buClr>
              <a:buSzPct val="100000"/>
              <a:buFont typeface="Arial" charset="0"/>
              <a:buChar char="•"/>
            </a:pPr>
            <a:r>
              <a:rPr lang="en-US" sz="1200" dirty="0" smtClean="0">
                <a:solidFill>
                  <a:srgbClr val="828282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KEYCONCEPT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381000"/>
            <a:ext cx="8686800" cy="685800"/>
          </a:xfrm>
          <a:prstGeom prst="rect">
            <a:avLst/>
          </a:prstGeom>
        </p:spPr>
        <p:txBody>
          <a:bodyPr vert="horz" lIns="0" tIns="0" rIns="0" bIns="0" anchor="b"/>
          <a:lstStyle>
            <a:lvl1pPr>
              <a:defRPr sz="2400" b="0">
                <a:solidFill>
                  <a:srgbClr val="00000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7533546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1/28/2016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F0C94032-CD4C-4C25-B0C2-CEC720522D92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rgbClr val="FFFFFF"/>
              </a:solidFill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1/28/2016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pPr algn="ctr" eaLnBrk="1" latinLnBrk="0" hangingPunct="1"/>
            <a:fld id="{F0C94032-CD4C-4C25-B0C2-CEC720522D92}" type="slidenum">
              <a:rPr kumimoji="0" lang="en-US" smtClean="0"/>
              <a:pPr algn="ctr" eaLnBrk="1" latinLnBrk="0" hangingPunct="1"/>
              <a:t>‹#›</a:t>
            </a:fld>
            <a:endParaRPr kumimoji="0" lang="en-US" sz="2400" dirty="0">
              <a:solidFill>
                <a:srgbClr val="FFFFFF"/>
              </a:solidFill>
            </a:endParaRPr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1/28/2016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pPr algn="ctr" eaLnBrk="1" latinLnBrk="0" hangingPunct="1"/>
            <a:fld id="{F0C94032-CD4C-4C25-B0C2-CEC720522D92}" type="slidenum">
              <a:rPr kumimoji="0" lang="en-US" smtClean="0"/>
              <a:pPr algn="ctr" eaLnBrk="1" latinLnBrk="0" hangingPunct="1"/>
              <a:t>‹#›</a:t>
            </a:fld>
            <a:endParaRPr kumimoji="0"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1/28/2016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pPr algn="ctr" eaLnBrk="1" latinLnBrk="0" hangingPunct="1"/>
            <a:fld id="{F0C94032-CD4C-4C25-B0C2-CEC720522D92}" type="slidenum">
              <a:rPr kumimoji="0" lang="en-US" smtClean="0"/>
              <a:pPr algn="ctr" eaLnBrk="1" latinLnBrk="0" hangingPunct="1"/>
              <a:t>‹#›</a:t>
            </a:fld>
            <a:endParaRPr kumimoji="0"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kumimoji="0"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1/28/2016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F0C94032-CD4C-4C25-B0C2-CEC720522D92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1/28/2016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0C94032-CD4C-4C25-B0C2-CEC720522D92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1/28/2016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F0C94032-CD4C-4C25-B0C2-CEC720522D92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rgbClr val="FFFFFF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1/28/2016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pPr algn="ctr" eaLnBrk="1" latinLnBrk="0" hangingPunct="1"/>
            <a:fld id="{F0C94032-CD4C-4C25-B0C2-CEC720522D92}" type="slidenum">
              <a:rPr kumimoji="0" lang="en-US" smtClean="0"/>
              <a:pPr algn="ctr" eaLnBrk="1" latinLnBrk="0" hangingPunct="1"/>
              <a:t>‹#›</a:t>
            </a:fld>
            <a:endParaRPr kumimoji="0" lang="en-US" sz="2800" dirty="0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kumimoji="0"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1/28/2016</a:t>
            </a:fld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 algn="r" eaLnBrk="1" latinLnBrk="0" hangingPunct="1"/>
            <a:endParaRPr kumimoji="0" lang="en-US" sz="1400" dirty="0">
              <a:solidFill>
                <a:schemeClr val="tx2"/>
              </a:solidFill>
            </a:endParaRPr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pPr algn="ctr" eaLnBrk="1" latinLnBrk="0" hangingPunct="1"/>
            <a:fld id="{F0C94032-CD4C-4C25-B0C2-CEC720522D92}" type="slidenum">
              <a:rPr kumimoji="0" lang="en-US" smtClean="0"/>
              <a:pPr algn="ctr" eaLnBrk="1" latinLnBrk="0" hangingPunct="1"/>
              <a:t>‹#›</a:t>
            </a:fld>
            <a:endParaRPr kumimoji="0" lang="en-US" sz="1400" b="1" dirty="0">
              <a:solidFill>
                <a:srgbClr val="FFFFFF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Relationship Id="rId4" Type="http://schemas.openxmlformats.org/officeDocument/2006/relationships/hyperlink" Target="http://www.www/boundless.com/psychology/textbooks/boundless-psychology-textbook/human-development-14/introduction-to-human-development-69/nature-vs-nurture-265-12800?campaign_content=book_1516_chapter_14&amp;campaign_term=Psychology&amp;utm_campaign=powerpoint&amp;utm_medium=direct&amp;utm_source=boundless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8.png"/><Relationship Id="rId4" Type="http://schemas.openxmlformats.org/officeDocument/2006/relationships/hyperlink" Target="http://www.www/boundless.com/psychology/textbooks/boundless-psychology-textbook/human-development-14/introduction-to-human-development-69/nature-vs-nurture-265-12800?campaign_content=book_1516_chapter_14&amp;campaign_term=Psychology&amp;utm_campaign=powerpoint&amp;utm_medium=direct&amp;utm_source=boundless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hyperlink" Target="http://www.www/boundless.com/psychology/textbooks/boundless-psychology-textbook/human-development-14/introduction-to-human-development-69/nature-vs-nurture-265-12800?campaign_content=book_1516_chapter_14&amp;campaign_term=Psychology&amp;utm_campaign=powerpoint&amp;utm_medium=direct&amp;utm_source=boundless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Relationship Id="rId4" Type="http://schemas.openxmlformats.org/officeDocument/2006/relationships/hyperlink" Target="http://www.www/boundless.com/psychology/textbooks/boundless-psychology-textbook/human-development-14/introduction-to-human-development-69/nature-vs-nurture-265-12800?campaign_content=book_1516_chapter_14&amp;campaign_term=Psychology&amp;utm_campaign=powerpoint&amp;utm_medium=direct&amp;utm_source=boundless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6.png"/><Relationship Id="rId4" Type="http://schemas.openxmlformats.org/officeDocument/2006/relationships/hyperlink" Target="http://www.www/boundless.com/psychology/textbooks/boundless-psychology-textbook/human-development-14/introduction-to-human-development-69/nature-vs-nurture-265-12800?campaign_content=book_1516_chapter_14&amp;campaign_term=Psychology&amp;utm_campaign=powerpoint&amp;utm_medium=direct&amp;utm_source=boundless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Relationship Id="rId4" Type="http://schemas.openxmlformats.org/officeDocument/2006/relationships/hyperlink" Target="http://www.www/boundless.com/psychology/textbooks/boundless-psychology-textbook/human-development-14/introduction-to-human-development-69/nature-vs-nurture-265-12800?campaign_content=book_1516_chapter_14&amp;campaign_term=Psychology&amp;utm_campaign=powerpoint&amp;utm_medium=direct&amp;utm_source=boundless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7.png"/><Relationship Id="rId4" Type="http://schemas.openxmlformats.org/officeDocument/2006/relationships/hyperlink" Target="http://www.www/boundless.com/psychology/textbooks/boundless-psychology-textbook/human-development-14/introduction-to-human-development-69/nature-vs-nurture-265-12800?campaign_content=book_1516_chapter_14&amp;campaign_term=Psychology&amp;utm_campaign=powerpoint&amp;utm_medium=direct&amp;utm_source=boundless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Relationship Id="rId4" Type="http://schemas.openxmlformats.org/officeDocument/2006/relationships/hyperlink" Target="http://www.www/boundless.com/psychology/textbooks/boundless-psychology-textbook/human-development-14/introduction-to-human-development-69/nature-vs-nurture-265-12800?campaign_content=book_1516_chapter_14&amp;campaign_term=Psychology&amp;utm_campaign=powerpoint&amp;utm_medium=direct&amp;utm_source=boundless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Relationship Id="rId4" Type="http://schemas.openxmlformats.org/officeDocument/2006/relationships/hyperlink" Target="http://www.www/boundless.com/psychology/textbooks/boundless-psychology-textbook/human-development-14/introduction-to-human-development-69/nature-vs-nurture-265-12800?campaign_content=book_1516_chapter_14&amp;campaign_term=Psychology&amp;utm_campaign=powerpoint&amp;utm_medium=direct&amp;utm_source=boundless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Relationship Id="rId4" Type="http://schemas.openxmlformats.org/officeDocument/2006/relationships/hyperlink" Target="http://www.www/boundless.com/psychology/textbooks/boundless-psychology-textbook/human-development-14/introduction-to-human-development-69/nature-vs-nurture-265-12800?campaign_content=book_1516_chapter_14&amp;campaign_term=Psychology&amp;utm_campaign=powerpoint&amp;utm_medium=direct&amp;utm_source=boundless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://www.youtube.com/watch?v=DH1m_ZMO7GU" TargetMode="External"/><Relationship Id="rId1" Type="http://schemas.openxmlformats.org/officeDocument/2006/relationships/slideLayout" Target="../slideLayouts/slideLayout12.xml"/><Relationship Id="rId5" Type="http://schemas.openxmlformats.org/officeDocument/2006/relationships/hyperlink" Target="http://www.www/boundless.com/psychology/textbooks/boundless-psychology-textbook/human-development-14/introduction-to-human-development-69/nature-vs-nurture-265-12800?campaign_content=book_1516_chapter_14&amp;campaign_term=Psychology&amp;utm_campaign=powerpoint&amp;utm_medium=direct&amp;utm_source=boundless" TargetMode="External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82533" y="3352800"/>
            <a:ext cx="6477000" cy="13716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2.2 Attachment theory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2.Theories of Human Development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0" y="786414"/>
            <a:ext cx="2948577" cy="259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03855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228602" y="1600200"/>
            <a:ext cx="8381998" cy="4648200"/>
          </a:xfrm>
        </p:spPr>
        <p:txBody>
          <a:bodyPr>
            <a:normAutofit/>
          </a:bodyPr>
          <a:lstStyle/>
          <a:p>
            <a:pPr marL="233363" indent="-233363">
              <a:spcBef>
                <a:spcPct val="0"/>
              </a:spcBef>
              <a:buFont typeface="Wingdings" panose="05000000000000000000" pitchFamily="2" charset="2"/>
              <a:buChar char="§"/>
            </a:pPr>
            <a:r>
              <a:rPr lang="en-US" dirty="0">
                <a:solidFill>
                  <a:schemeClr val="tx1"/>
                </a:solidFill>
              </a:rPr>
              <a:t>Secure</a:t>
            </a:r>
          </a:p>
          <a:p>
            <a:pPr marL="633413" lvl="1" indent="-233363">
              <a:spcBef>
                <a:spcPct val="0"/>
              </a:spcBef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Baby </a:t>
            </a:r>
            <a:r>
              <a:rPr lang="en-US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trusts mom to keep him/her safe</a:t>
            </a:r>
          </a:p>
          <a:p>
            <a:pPr marL="233363" indent="-233363">
              <a:spcBef>
                <a:spcPct val="0"/>
              </a:spcBef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Avoidant</a:t>
            </a:r>
            <a:endParaRPr lang="en-US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33413" lvl="1" indent="-233363">
              <a:spcBef>
                <a:spcPct val="0"/>
              </a:spcBef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Shows </a:t>
            </a:r>
            <a:r>
              <a:rPr lang="en-US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mistrust by avoiding mom</a:t>
            </a:r>
          </a:p>
          <a:p>
            <a:pPr marL="233363" indent="-233363">
              <a:spcBef>
                <a:spcPct val="0"/>
              </a:spcBef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chemeClr val="tx1"/>
                </a:solidFill>
              </a:rPr>
              <a:t>Resistant/ambivalent</a:t>
            </a:r>
            <a:endParaRPr lang="en-US" dirty="0">
              <a:solidFill>
                <a:schemeClr val="tx1"/>
              </a:solidFill>
            </a:endParaRPr>
          </a:p>
          <a:p>
            <a:pPr marL="633413" lvl="1" indent="-233363">
              <a:spcBef>
                <a:spcPct val="0"/>
              </a:spcBef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Shows </a:t>
            </a:r>
            <a:r>
              <a:rPr lang="en-US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mistrust through </a:t>
            </a:r>
            <a:r>
              <a:rPr lang="en-US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inconsistency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Ainsworth’s attachment styles</a:t>
            </a:r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Rectangle 2"/>
          <p:cNvSpPr>
            <a:spLocks/>
          </p:cNvSpPr>
          <p:nvPr/>
        </p:nvSpPr>
        <p:spPr bwMode="auto">
          <a:xfrm>
            <a:off x="0" y="6172200"/>
            <a:ext cx="9144000" cy="571500"/>
          </a:xfrm>
          <a:prstGeom prst="rect">
            <a:avLst/>
          </a:prstGeom>
          <a:solidFill>
            <a:srgbClr val="F6F6F6"/>
          </a:solidFill>
          <a:ln>
            <a:noFill/>
          </a:ln>
          <a:extLst>
            <a:ext uri="{91240B29-F687-4F45-9708-019B960494DF}">
              <a14:hiddenLine xmlns:a14="http://schemas.microsoft.com/office/drawing/2010/main" w="3175">
                <a:solidFill>
                  <a:srgbClr val="D7D7D7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" y="6538913"/>
            <a:ext cx="1422400" cy="217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8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69300" y="6527800"/>
            <a:ext cx="625475" cy="25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Rectangle 8"/>
          <p:cNvSpPr>
            <a:spLocks/>
          </p:cNvSpPr>
          <p:nvPr/>
        </p:nvSpPr>
        <p:spPr bwMode="auto">
          <a:xfrm>
            <a:off x="3965050" y="6197600"/>
            <a:ext cx="4318000" cy="20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r"/>
            <a:r>
              <a:rPr lang="en-US" sz="800" dirty="0">
                <a:solidFill>
                  <a:srgbClr val="828282"/>
                </a:solidFill>
                <a:latin typeface="Arial" charset="0"/>
                <a:ea typeface="ＭＳ Ｐゴシック" charset="0"/>
                <a:sym typeface="Helvetica Neue" charset="0"/>
              </a:rPr>
              <a:t>Free to share, print, make copies and changes. Get yours at </a:t>
            </a:r>
            <a:r>
              <a:rPr lang="en-US" sz="800" dirty="0" err="1">
                <a:solidFill>
                  <a:srgbClr val="828282"/>
                </a:solidFill>
                <a:latin typeface="Arial" charset="0"/>
                <a:ea typeface="ＭＳ Ｐゴシック" charset="0"/>
                <a:sym typeface="Helvetica Neue" charset="0"/>
              </a:rPr>
              <a:t>www.boundless.com</a:t>
            </a:r>
            <a:endParaRPr lang="en-US" sz="800" dirty="0">
              <a:solidFill>
                <a:srgbClr val="828282"/>
              </a:solidFill>
              <a:latin typeface="Arial" charset="0"/>
              <a:ea typeface="ＭＳ Ｐゴシック" charset="0"/>
              <a:sym typeface="Helvetica Neue" charset="0"/>
            </a:endParaRPr>
          </a:p>
        </p:txBody>
      </p:sp>
      <p:sp>
        <p:nvSpPr>
          <p:cNvPr id="17" name="Rectangle 10"/>
          <p:cNvSpPr>
            <a:spLocks/>
          </p:cNvSpPr>
          <p:nvPr/>
        </p:nvSpPr>
        <p:spPr bwMode="auto">
          <a:xfrm>
            <a:off x="1752600" y="6343650"/>
            <a:ext cx="66167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r"/>
            <a:r>
              <a:rPr lang="en-US" sz="800" u="sng" dirty="0" smtClean="0">
                <a:solidFill>
                  <a:srgbClr val="FFFFFF"/>
                </a:solidFill>
                <a:latin typeface="Arial"/>
                <a:ea typeface="ＭＳ Ｐゴシック" charset="0"/>
                <a:cs typeface="Arial"/>
                <a:sym typeface="Helvetica Neue" charset="0"/>
                <a:hlinkClick r:id="rId4"/>
              </a:rPr>
              <a:t>www.www/boundless.com/psychology/textbooks/boundless-psychology-textbook/human-development-14/introduction-to-human-development-69/nature-vs-nurture-265-12800?campaign_content=book_1516_chapter_14&amp;campaign_term=Psychology&amp;utm_campaign=powerpoint&amp;utm_medium=direct&amp;utm_source=boundless</a:t>
            </a:r>
            <a:endParaRPr lang="en-US" sz="800" u="sng" dirty="0">
              <a:solidFill>
                <a:srgbClr val="FFFFFF"/>
              </a:solidFill>
              <a:latin typeface="Arial"/>
              <a:ea typeface="ＭＳ Ｐゴシック" charset="0"/>
              <a:cs typeface="Arial"/>
              <a:sym typeface="Helvetica Neue" charset="0"/>
            </a:endParaRPr>
          </a:p>
        </p:txBody>
      </p:sp>
      <p:sp>
        <p:nvSpPr>
          <p:cNvPr id="21" name="Line 6"/>
          <p:cNvSpPr>
            <a:spLocks noChangeShapeType="1"/>
          </p:cNvSpPr>
          <p:nvPr/>
        </p:nvSpPr>
        <p:spPr bwMode="auto">
          <a:xfrm>
            <a:off x="228600" y="1143000"/>
            <a:ext cx="8694737" cy="0"/>
          </a:xfrm>
          <a:prstGeom prst="line">
            <a:avLst/>
          </a:prstGeom>
          <a:noFill/>
          <a:ln w="12700" cap="flat">
            <a:solidFill>
              <a:srgbClr val="B2B2B2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490494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228602" y="1600200"/>
            <a:ext cx="5800810" cy="4648200"/>
          </a:xfrm>
        </p:spPr>
        <p:txBody>
          <a:bodyPr>
            <a:normAutofit/>
          </a:bodyPr>
          <a:lstStyle/>
          <a:p>
            <a:pPr marL="233363" indent="-233363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Char char="§"/>
              <a:tabLst>
                <a:tab pos="233363" algn="l"/>
              </a:tabLst>
            </a:pPr>
            <a:r>
              <a:rPr lang="en-US" dirty="0">
                <a:solidFill>
                  <a:schemeClr val="tx1"/>
                </a:solidFill>
              </a:rPr>
              <a:t>Secure</a:t>
            </a:r>
          </a:p>
          <a:p>
            <a:pPr marL="633413" lvl="1" indent="-233363">
              <a:spcBef>
                <a:spcPct val="0"/>
              </a:spcBef>
              <a:buFont typeface="Wingdings" panose="05000000000000000000" pitchFamily="2" charset="2"/>
              <a:buChar char="§"/>
              <a:tabLst>
                <a:tab pos="233363" algn="l"/>
              </a:tabLst>
            </a:pPr>
            <a:r>
              <a:rPr lang="en-US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Responsive </a:t>
            </a:r>
            <a:r>
              <a:rPr lang="en-US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 baby’s needs</a:t>
            </a:r>
          </a:p>
          <a:p>
            <a:pPr marL="633413" lvl="1" indent="-233363">
              <a:spcBef>
                <a:spcPct val="0"/>
              </a:spcBef>
              <a:buFont typeface="Wingdings" panose="05000000000000000000" pitchFamily="2" charset="2"/>
              <a:buChar char="§"/>
              <a:tabLst>
                <a:tab pos="233363" algn="l"/>
              </a:tabLst>
            </a:pPr>
            <a:r>
              <a:rPr lang="en-US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Loving </a:t>
            </a:r>
            <a:r>
              <a:rPr lang="en-US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affectionate</a:t>
            </a:r>
          </a:p>
          <a:p>
            <a:pPr marL="233363" indent="-233363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Char char="§"/>
              <a:tabLst>
                <a:tab pos="233363" algn="l"/>
              </a:tabLst>
            </a:pPr>
            <a:r>
              <a:rPr lang="en-US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Avoidant</a:t>
            </a:r>
            <a:endParaRPr lang="en-US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33413" lvl="1" indent="-233363">
              <a:spcBef>
                <a:spcPct val="0"/>
              </a:spcBef>
              <a:buFont typeface="Wingdings" panose="05000000000000000000" pitchFamily="2" charset="2"/>
              <a:buChar char="§"/>
              <a:tabLst>
                <a:tab pos="233363" algn="l"/>
              </a:tabLst>
            </a:pPr>
            <a:r>
              <a:rPr lang="en-US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Emotionally </a:t>
            </a:r>
            <a:r>
              <a:rPr lang="en-US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distant/rejecting</a:t>
            </a:r>
          </a:p>
          <a:p>
            <a:pPr marL="233363" indent="-233363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Char char="§"/>
              <a:tabLst>
                <a:tab pos="233363" algn="l"/>
              </a:tabLst>
            </a:pPr>
            <a:r>
              <a:rPr lang="en-US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Resistant/ambivalent</a:t>
            </a:r>
            <a:endParaRPr lang="en-US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33413" lvl="1" indent="-233363">
              <a:spcBef>
                <a:spcPct val="0"/>
              </a:spcBef>
              <a:buFont typeface="Wingdings" panose="05000000000000000000" pitchFamily="2" charset="2"/>
              <a:buChar char="§"/>
              <a:tabLst>
                <a:tab pos="233363" algn="l"/>
              </a:tabLst>
            </a:pPr>
            <a:r>
              <a:rPr lang="en-US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Unpredictable </a:t>
            </a:r>
            <a:r>
              <a:rPr lang="en-US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inconsistent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Attachment styles and parent behaviors</a:t>
            </a:r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Rectangle 2"/>
          <p:cNvSpPr>
            <a:spLocks/>
          </p:cNvSpPr>
          <p:nvPr/>
        </p:nvSpPr>
        <p:spPr bwMode="auto">
          <a:xfrm>
            <a:off x="0" y="6172200"/>
            <a:ext cx="9144000" cy="571500"/>
          </a:xfrm>
          <a:prstGeom prst="rect">
            <a:avLst/>
          </a:prstGeom>
          <a:solidFill>
            <a:srgbClr val="F6F6F6"/>
          </a:solidFill>
          <a:ln>
            <a:noFill/>
          </a:ln>
          <a:extLst>
            <a:ext uri="{91240B29-F687-4F45-9708-019B960494DF}">
              <a14:hiddenLine xmlns:a14="http://schemas.microsoft.com/office/drawing/2010/main" w="3175">
                <a:solidFill>
                  <a:srgbClr val="D7D7D7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" y="6538913"/>
            <a:ext cx="1422400" cy="217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8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69300" y="6527800"/>
            <a:ext cx="625475" cy="25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Rectangle 8"/>
          <p:cNvSpPr>
            <a:spLocks/>
          </p:cNvSpPr>
          <p:nvPr/>
        </p:nvSpPr>
        <p:spPr bwMode="auto">
          <a:xfrm>
            <a:off x="3965050" y="6197600"/>
            <a:ext cx="4318000" cy="20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r"/>
            <a:r>
              <a:rPr lang="en-US" sz="800" dirty="0">
                <a:solidFill>
                  <a:srgbClr val="828282"/>
                </a:solidFill>
                <a:latin typeface="Arial" charset="0"/>
                <a:ea typeface="ＭＳ Ｐゴシック" charset="0"/>
                <a:sym typeface="Helvetica Neue" charset="0"/>
              </a:rPr>
              <a:t>Free to share, print, make copies and changes. Get yours at </a:t>
            </a:r>
            <a:r>
              <a:rPr lang="en-US" sz="800" dirty="0" err="1">
                <a:solidFill>
                  <a:srgbClr val="828282"/>
                </a:solidFill>
                <a:latin typeface="Arial" charset="0"/>
                <a:ea typeface="ＭＳ Ｐゴシック" charset="0"/>
                <a:sym typeface="Helvetica Neue" charset="0"/>
              </a:rPr>
              <a:t>www.boundless.com</a:t>
            </a:r>
            <a:endParaRPr lang="en-US" sz="800" dirty="0">
              <a:solidFill>
                <a:srgbClr val="828282"/>
              </a:solidFill>
              <a:latin typeface="Arial" charset="0"/>
              <a:ea typeface="ＭＳ Ｐゴシック" charset="0"/>
              <a:sym typeface="Helvetica Neue" charset="0"/>
            </a:endParaRPr>
          </a:p>
        </p:txBody>
      </p:sp>
      <p:sp>
        <p:nvSpPr>
          <p:cNvPr id="17" name="Rectangle 10"/>
          <p:cNvSpPr>
            <a:spLocks/>
          </p:cNvSpPr>
          <p:nvPr/>
        </p:nvSpPr>
        <p:spPr bwMode="auto">
          <a:xfrm>
            <a:off x="1752600" y="6343650"/>
            <a:ext cx="66167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r"/>
            <a:r>
              <a:rPr lang="en-US" sz="800" u="sng" dirty="0" smtClean="0">
                <a:solidFill>
                  <a:srgbClr val="FFFFFF"/>
                </a:solidFill>
                <a:latin typeface="Arial"/>
                <a:ea typeface="ＭＳ Ｐゴシック" charset="0"/>
                <a:cs typeface="Arial"/>
                <a:sym typeface="Helvetica Neue" charset="0"/>
                <a:hlinkClick r:id="rId4"/>
              </a:rPr>
              <a:t>www.www/boundless.com/psychology/textbooks/boundless-psychology-textbook/human-development-14/introduction-to-human-development-69/nature-vs-nurture-265-12800?campaign_content=book_1516_chapter_14&amp;campaign_term=Psychology&amp;utm_campaign=powerpoint&amp;utm_medium=direct&amp;utm_source=boundless</a:t>
            </a:r>
            <a:endParaRPr lang="en-US" sz="800" u="sng" dirty="0">
              <a:solidFill>
                <a:srgbClr val="FFFFFF"/>
              </a:solidFill>
              <a:latin typeface="Arial"/>
              <a:ea typeface="ＭＳ Ｐゴシック" charset="0"/>
              <a:cs typeface="Arial"/>
              <a:sym typeface="Helvetica Neue" charset="0"/>
            </a:endParaRPr>
          </a:p>
        </p:txBody>
      </p:sp>
      <p:sp>
        <p:nvSpPr>
          <p:cNvPr id="21" name="Line 6"/>
          <p:cNvSpPr>
            <a:spLocks noChangeShapeType="1"/>
          </p:cNvSpPr>
          <p:nvPr/>
        </p:nvSpPr>
        <p:spPr bwMode="auto">
          <a:xfrm>
            <a:off x="228600" y="1143000"/>
            <a:ext cx="8694737" cy="0"/>
          </a:xfrm>
          <a:prstGeom prst="line">
            <a:avLst/>
          </a:prstGeom>
          <a:noFill/>
          <a:ln w="12700" cap="flat">
            <a:solidFill>
              <a:srgbClr val="B2B2B2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49937" y="1874421"/>
            <a:ext cx="2819400" cy="187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1012670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228601" y="1600200"/>
            <a:ext cx="5333999" cy="4648200"/>
          </a:xfrm>
        </p:spPr>
        <p:txBody>
          <a:bodyPr>
            <a:normAutofit/>
          </a:bodyPr>
          <a:lstStyle/>
          <a:p>
            <a:pPr marL="233363" indent="-233363">
              <a:lnSpc>
                <a:spcPct val="150000"/>
              </a:lnSpc>
              <a:spcBef>
                <a:spcPct val="0"/>
              </a:spcBef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Easy</a:t>
            </a:r>
          </a:p>
          <a:p>
            <a:pPr marL="233363" indent="-233363">
              <a:lnSpc>
                <a:spcPct val="150000"/>
              </a:lnSpc>
              <a:spcBef>
                <a:spcPct val="0"/>
              </a:spcBef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Difficult</a:t>
            </a:r>
          </a:p>
          <a:p>
            <a:pPr marL="233363" indent="-233363">
              <a:lnSpc>
                <a:spcPct val="150000"/>
              </a:lnSpc>
              <a:spcBef>
                <a:spcPct val="0"/>
              </a:spcBef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Slow to warm up</a:t>
            </a:r>
            <a:endParaRPr lang="en-US" sz="28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Attachment styles and infant temperament</a:t>
            </a:r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Rectangle 2"/>
          <p:cNvSpPr>
            <a:spLocks/>
          </p:cNvSpPr>
          <p:nvPr/>
        </p:nvSpPr>
        <p:spPr bwMode="auto">
          <a:xfrm>
            <a:off x="0" y="6172200"/>
            <a:ext cx="9144000" cy="571500"/>
          </a:xfrm>
          <a:prstGeom prst="rect">
            <a:avLst/>
          </a:prstGeom>
          <a:solidFill>
            <a:srgbClr val="F6F6F6"/>
          </a:solidFill>
          <a:ln>
            <a:noFill/>
          </a:ln>
          <a:extLst>
            <a:ext uri="{91240B29-F687-4F45-9708-019B960494DF}">
              <a14:hiddenLine xmlns:a14="http://schemas.microsoft.com/office/drawing/2010/main" w="3175">
                <a:solidFill>
                  <a:srgbClr val="D7D7D7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" y="6538913"/>
            <a:ext cx="1422400" cy="217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8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69300" y="6527800"/>
            <a:ext cx="625475" cy="25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Rectangle 8"/>
          <p:cNvSpPr>
            <a:spLocks/>
          </p:cNvSpPr>
          <p:nvPr/>
        </p:nvSpPr>
        <p:spPr bwMode="auto">
          <a:xfrm>
            <a:off x="3965050" y="6197600"/>
            <a:ext cx="4318000" cy="20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r"/>
            <a:r>
              <a:rPr lang="en-US" sz="800" dirty="0">
                <a:solidFill>
                  <a:srgbClr val="828282"/>
                </a:solidFill>
                <a:latin typeface="Arial" charset="0"/>
                <a:ea typeface="ＭＳ Ｐゴシック" charset="0"/>
                <a:sym typeface="Helvetica Neue" charset="0"/>
              </a:rPr>
              <a:t>Free to share, print, make copies and changes. Get yours at </a:t>
            </a:r>
            <a:r>
              <a:rPr lang="en-US" sz="800" dirty="0" err="1">
                <a:solidFill>
                  <a:srgbClr val="828282"/>
                </a:solidFill>
                <a:latin typeface="Arial" charset="0"/>
                <a:ea typeface="ＭＳ Ｐゴシック" charset="0"/>
                <a:sym typeface="Helvetica Neue" charset="0"/>
              </a:rPr>
              <a:t>www.boundless.com</a:t>
            </a:r>
            <a:endParaRPr lang="en-US" sz="800" dirty="0">
              <a:solidFill>
                <a:srgbClr val="828282"/>
              </a:solidFill>
              <a:latin typeface="Arial" charset="0"/>
              <a:ea typeface="ＭＳ Ｐゴシック" charset="0"/>
              <a:sym typeface="Helvetica Neue" charset="0"/>
            </a:endParaRPr>
          </a:p>
        </p:txBody>
      </p:sp>
      <p:sp>
        <p:nvSpPr>
          <p:cNvPr id="17" name="Rectangle 10"/>
          <p:cNvSpPr>
            <a:spLocks/>
          </p:cNvSpPr>
          <p:nvPr/>
        </p:nvSpPr>
        <p:spPr bwMode="auto">
          <a:xfrm>
            <a:off x="1752600" y="6343650"/>
            <a:ext cx="66167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r"/>
            <a:r>
              <a:rPr lang="en-US" sz="800" u="sng" dirty="0" smtClean="0">
                <a:solidFill>
                  <a:srgbClr val="FFFFFF"/>
                </a:solidFill>
                <a:latin typeface="Arial"/>
                <a:ea typeface="ＭＳ Ｐゴシック" charset="0"/>
                <a:cs typeface="Arial"/>
                <a:sym typeface="Helvetica Neue" charset="0"/>
                <a:hlinkClick r:id="rId4"/>
              </a:rPr>
              <a:t>www.www/boundless.com/psychology/textbooks/boundless-psychology-textbook/human-development-14/introduction-to-human-development-69/nature-vs-nurture-265-12800?campaign_content=book_1516_chapter_14&amp;campaign_term=Psychology&amp;utm_campaign=powerpoint&amp;utm_medium=direct&amp;utm_source=boundless</a:t>
            </a:r>
            <a:endParaRPr lang="en-US" sz="800" u="sng" dirty="0">
              <a:solidFill>
                <a:srgbClr val="FFFFFF"/>
              </a:solidFill>
              <a:latin typeface="Arial"/>
              <a:ea typeface="ＭＳ Ｐゴシック" charset="0"/>
              <a:cs typeface="Arial"/>
              <a:sym typeface="Helvetica Neue" charset="0"/>
            </a:endParaRPr>
          </a:p>
        </p:txBody>
      </p:sp>
      <p:sp>
        <p:nvSpPr>
          <p:cNvPr id="21" name="Line 6"/>
          <p:cNvSpPr>
            <a:spLocks noChangeShapeType="1"/>
          </p:cNvSpPr>
          <p:nvPr/>
        </p:nvSpPr>
        <p:spPr bwMode="auto">
          <a:xfrm>
            <a:off x="228600" y="1143000"/>
            <a:ext cx="8694737" cy="0"/>
          </a:xfrm>
          <a:prstGeom prst="line">
            <a:avLst/>
          </a:prstGeom>
          <a:noFill/>
          <a:ln w="12700" cap="flat">
            <a:solidFill>
              <a:srgbClr val="B2B2B2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7851" y="1752600"/>
            <a:ext cx="1529981" cy="20386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77442" y="3886200"/>
            <a:ext cx="2590800" cy="176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224509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228601" y="1600200"/>
            <a:ext cx="8534399" cy="4648200"/>
          </a:xfrm>
        </p:spPr>
        <p:txBody>
          <a:bodyPr>
            <a:normAutofit/>
          </a:bodyPr>
          <a:lstStyle/>
          <a:p>
            <a:pPr marL="233363" indent="-233363">
              <a:buFont typeface="Wingdings" panose="05000000000000000000" pitchFamily="2" charset="2"/>
              <a:buChar char="§"/>
            </a:pPr>
            <a:r>
              <a:rPr lang="en-US" sz="2800" dirty="0" smtClean="0">
                <a:solidFill>
                  <a:schemeClr val="tx1"/>
                </a:solidFill>
              </a:rPr>
              <a:t>Theories of attachment</a:t>
            </a:r>
          </a:p>
          <a:p>
            <a:pPr marL="633413" lvl="1" indent="-233363">
              <a:buFont typeface="Wingdings" panose="05000000000000000000" pitchFamily="2" charset="2"/>
              <a:buChar char="§"/>
            </a:pPr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Freud</a:t>
            </a:r>
          </a:p>
          <a:p>
            <a:pPr marL="633413" lvl="1" indent="-233363"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Harlow</a:t>
            </a:r>
          </a:p>
          <a:p>
            <a:pPr marL="633413" lvl="1" indent="-233363">
              <a:buFont typeface="Wingdings" panose="05000000000000000000" pitchFamily="2" charset="2"/>
              <a:buChar char="§"/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Bowlby</a:t>
            </a:r>
          </a:p>
          <a:p>
            <a:pPr marL="233363" indent="-233363"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Ainsworth’s “Strange Situation</a:t>
            </a:r>
            <a:r>
              <a:rPr lang="en-US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”</a:t>
            </a:r>
          </a:p>
          <a:p>
            <a:pPr marL="633413" lvl="1" indent="-233363">
              <a:buFont typeface="Wingdings" panose="05000000000000000000" pitchFamily="2" charset="2"/>
              <a:buChar char="§"/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Attachment styles </a:t>
            </a:r>
            <a:r>
              <a:rPr lang="en-US" smtClean="0">
                <a:latin typeface="Arial" panose="020B0604020202020204" pitchFamily="34" charset="0"/>
                <a:cs typeface="Arial" panose="020B0604020202020204" pitchFamily="34" charset="0"/>
              </a:rPr>
              <a:t>and origin</a:t>
            </a:r>
            <a:endParaRPr lang="en-US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33413" lvl="1" indent="-233363">
              <a:buFont typeface="Wingdings" panose="05000000000000000000" pitchFamily="2" charset="2"/>
              <a:buChar char="§"/>
            </a:pPr>
            <a:endParaRPr lang="en-US" sz="26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In this unit:</a:t>
            </a:r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Rectangle 2"/>
          <p:cNvSpPr>
            <a:spLocks/>
          </p:cNvSpPr>
          <p:nvPr/>
        </p:nvSpPr>
        <p:spPr bwMode="auto">
          <a:xfrm>
            <a:off x="0" y="6172200"/>
            <a:ext cx="9144000" cy="571500"/>
          </a:xfrm>
          <a:prstGeom prst="rect">
            <a:avLst/>
          </a:prstGeom>
          <a:solidFill>
            <a:srgbClr val="F6F6F6"/>
          </a:solidFill>
          <a:ln>
            <a:noFill/>
          </a:ln>
          <a:extLst>
            <a:ext uri="{91240B29-F687-4F45-9708-019B960494DF}">
              <a14:hiddenLine xmlns:a14="http://schemas.microsoft.com/office/drawing/2010/main" w="3175">
                <a:solidFill>
                  <a:srgbClr val="D7D7D7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" y="6538913"/>
            <a:ext cx="1422400" cy="217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8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69300" y="6527800"/>
            <a:ext cx="625475" cy="25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Rectangle 8"/>
          <p:cNvSpPr>
            <a:spLocks/>
          </p:cNvSpPr>
          <p:nvPr/>
        </p:nvSpPr>
        <p:spPr bwMode="auto">
          <a:xfrm>
            <a:off x="3965050" y="6197600"/>
            <a:ext cx="4318000" cy="20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r"/>
            <a:r>
              <a:rPr lang="en-US" sz="800" dirty="0">
                <a:solidFill>
                  <a:srgbClr val="828282"/>
                </a:solidFill>
                <a:latin typeface="Arial" charset="0"/>
                <a:ea typeface="ＭＳ Ｐゴシック" charset="0"/>
                <a:sym typeface="Helvetica Neue" charset="0"/>
              </a:rPr>
              <a:t>Free to share, print, make copies and changes. Get yours at </a:t>
            </a:r>
            <a:r>
              <a:rPr lang="en-US" sz="800" dirty="0" err="1">
                <a:solidFill>
                  <a:srgbClr val="828282"/>
                </a:solidFill>
                <a:latin typeface="Arial" charset="0"/>
                <a:ea typeface="ＭＳ Ｐゴシック" charset="0"/>
                <a:sym typeface="Helvetica Neue" charset="0"/>
              </a:rPr>
              <a:t>www.boundless.com</a:t>
            </a:r>
            <a:endParaRPr lang="en-US" sz="800" dirty="0">
              <a:solidFill>
                <a:srgbClr val="828282"/>
              </a:solidFill>
              <a:latin typeface="Arial" charset="0"/>
              <a:ea typeface="ＭＳ Ｐゴシック" charset="0"/>
              <a:sym typeface="Helvetica Neue" charset="0"/>
            </a:endParaRPr>
          </a:p>
        </p:txBody>
      </p:sp>
      <p:sp>
        <p:nvSpPr>
          <p:cNvPr id="17" name="Rectangle 10"/>
          <p:cNvSpPr>
            <a:spLocks/>
          </p:cNvSpPr>
          <p:nvPr/>
        </p:nvSpPr>
        <p:spPr bwMode="auto">
          <a:xfrm>
            <a:off x="1752600" y="6343650"/>
            <a:ext cx="66167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r"/>
            <a:r>
              <a:rPr lang="en-US" sz="800" u="sng" dirty="0" smtClean="0">
                <a:solidFill>
                  <a:srgbClr val="FFFFFF"/>
                </a:solidFill>
                <a:latin typeface="Arial"/>
                <a:ea typeface="ＭＳ Ｐゴシック" charset="0"/>
                <a:cs typeface="Arial"/>
                <a:sym typeface="Helvetica Neue" charset="0"/>
                <a:hlinkClick r:id="rId4"/>
              </a:rPr>
              <a:t>www.www/boundless.com/psychology/textbooks/boundless-psychology-textbook/human-development-14/introduction-to-human-development-69/nature-vs-nurture-265-12800?campaign_content=book_1516_chapter_14&amp;campaign_term=Psychology&amp;utm_campaign=powerpoint&amp;utm_medium=direct&amp;utm_source=boundless</a:t>
            </a:r>
            <a:endParaRPr lang="en-US" sz="800" u="sng" dirty="0">
              <a:solidFill>
                <a:srgbClr val="FFFFFF"/>
              </a:solidFill>
              <a:latin typeface="Arial"/>
              <a:ea typeface="ＭＳ Ｐゴシック" charset="0"/>
              <a:cs typeface="Arial"/>
              <a:sym typeface="Helvetica Neue" charset="0"/>
            </a:endParaRPr>
          </a:p>
        </p:txBody>
      </p:sp>
      <p:sp>
        <p:nvSpPr>
          <p:cNvPr id="21" name="Line 6"/>
          <p:cNvSpPr>
            <a:spLocks noChangeShapeType="1"/>
          </p:cNvSpPr>
          <p:nvPr/>
        </p:nvSpPr>
        <p:spPr bwMode="auto">
          <a:xfrm>
            <a:off x="228600" y="1143000"/>
            <a:ext cx="8694737" cy="0"/>
          </a:xfrm>
          <a:prstGeom prst="line">
            <a:avLst/>
          </a:prstGeom>
          <a:noFill/>
          <a:ln w="12700" cap="flat">
            <a:solidFill>
              <a:srgbClr val="B2B2B2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586642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228601" y="1600200"/>
            <a:ext cx="5333999" cy="4648200"/>
          </a:xfrm>
        </p:spPr>
        <p:txBody>
          <a:bodyPr>
            <a:normAutofit/>
          </a:bodyPr>
          <a:lstStyle/>
          <a:p>
            <a:pPr marL="233363" indent="-233363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Freud believed attachment based on feeding</a:t>
            </a:r>
          </a:p>
          <a:p>
            <a:pPr marL="233363" indent="-233363">
              <a:spcBef>
                <a:spcPct val="0"/>
              </a:spcBef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Harlow disagreed</a:t>
            </a:r>
          </a:p>
          <a:p>
            <a:pPr marL="633413" lvl="1" indent="-233363">
              <a:spcBef>
                <a:spcPct val="0"/>
              </a:spcBef>
              <a:buFont typeface="Wingdings" panose="05000000000000000000" pitchFamily="2" charset="2"/>
              <a:buChar char="§"/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Infant monkeys raised with wire or cloth mother</a:t>
            </a:r>
          </a:p>
          <a:p>
            <a:pPr marL="633413" lvl="1" indent="-233363">
              <a:spcBef>
                <a:spcPct val="0"/>
              </a:spcBef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Preferred cloth mother</a:t>
            </a:r>
          </a:p>
          <a:p>
            <a:pPr marL="633413" lvl="1" indent="-233363">
              <a:spcBef>
                <a:spcPct val="0"/>
              </a:spcBef>
              <a:buFont typeface="Wingdings" panose="05000000000000000000" pitchFamily="2" charset="2"/>
              <a:buChar char="§"/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“Contact comfort”</a:t>
            </a:r>
            <a:endParaRPr lang="en-US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Freud and Harlow</a:t>
            </a:r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Rectangle 2"/>
          <p:cNvSpPr>
            <a:spLocks/>
          </p:cNvSpPr>
          <p:nvPr/>
        </p:nvSpPr>
        <p:spPr bwMode="auto">
          <a:xfrm>
            <a:off x="0" y="6172200"/>
            <a:ext cx="9144000" cy="571500"/>
          </a:xfrm>
          <a:prstGeom prst="rect">
            <a:avLst/>
          </a:prstGeom>
          <a:solidFill>
            <a:srgbClr val="F6F6F6"/>
          </a:solidFill>
          <a:ln>
            <a:noFill/>
          </a:ln>
          <a:extLst>
            <a:ext uri="{91240B29-F687-4F45-9708-019B960494DF}">
              <a14:hiddenLine xmlns:a14="http://schemas.microsoft.com/office/drawing/2010/main" w="3175">
                <a:solidFill>
                  <a:srgbClr val="D7D7D7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" y="6538913"/>
            <a:ext cx="1422400" cy="217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8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69300" y="6527800"/>
            <a:ext cx="625475" cy="25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Rectangle 8"/>
          <p:cNvSpPr>
            <a:spLocks/>
          </p:cNvSpPr>
          <p:nvPr/>
        </p:nvSpPr>
        <p:spPr bwMode="auto">
          <a:xfrm>
            <a:off x="3965050" y="6197600"/>
            <a:ext cx="4318000" cy="20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r"/>
            <a:r>
              <a:rPr lang="en-US" sz="800" dirty="0">
                <a:solidFill>
                  <a:srgbClr val="828282"/>
                </a:solidFill>
                <a:latin typeface="Arial" charset="0"/>
                <a:ea typeface="ＭＳ Ｐゴシック" charset="0"/>
                <a:sym typeface="Helvetica Neue" charset="0"/>
              </a:rPr>
              <a:t>Free to share, print, make copies and changes. Get yours at </a:t>
            </a:r>
            <a:r>
              <a:rPr lang="en-US" sz="800" dirty="0" err="1">
                <a:solidFill>
                  <a:srgbClr val="828282"/>
                </a:solidFill>
                <a:latin typeface="Arial" charset="0"/>
                <a:ea typeface="ＭＳ Ｐゴシック" charset="0"/>
                <a:sym typeface="Helvetica Neue" charset="0"/>
              </a:rPr>
              <a:t>www.boundless.com</a:t>
            </a:r>
            <a:endParaRPr lang="en-US" sz="800" dirty="0">
              <a:solidFill>
                <a:srgbClr val="828282"/>
              </a:solidFill>
              <a:latin typeface="Arial" charset="0"/>
              <a:ea typeface="ＭＳ Ｐゴシック" charset="0"/>
              <a:sym typeface="Helvetica Neue" charset="0"/>
            </a:endParaRPr>
          </a:p>
        </p:txBody>
      </p:sp>
      <p:sp>
        <p:nvSpPr>
          <p:cNvPr id="17" name="Rectangle 10"/>
          <p:cNvSpPr>
            <a:spLocks/>
          </p:cNvSpPr>
          <p:nvPr/>
        </p:nvSpPr>
        <p:spPr bwMode="auto">
          <a:xfrm>
            <a:off x="1752600" y="6343650"/>
            <a:ext cx="66167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r"/>
            <a:r>
              <a:rPr lang="en-US" sz="800" u="sng" dirty="0" smtClean="0">
                <a:solidFill>
                  <a:srgbClr val="FFFFFF"/>
                </a:solidFill>
                <a:latin typeface="Arial"/>
                <a:ea typeface="ＭＳ Ｐゴシック" charset="0"/>
                <a:cs typeface="Arial"/>
                <a:sym typeface="Helvetica Neue" charset="0"/>
                <a:hlinkClick r:id="rId4"/>
              </a:rPr>
              <a:t>www.www/boundless.com/psychology/textbooks/boundless-psychology-textbook/human-development-14/introduction-to-human-development-69/nature-vs-nurture-265-12800?campaign_content=book_1516_chapter_14&amp;campaign_term=Psychology&amp;utm_campaign=powerpoint&amp;utm_medium=direct&amp;utm_source=boundless</a:t>
            </a:r>
            <a:endParaRPr lang="en-US" sz="800" u="sng" dirty="0">
              <a:solidFill>
                <a:srgbClr val="FFFFFF"/>
              </a:solidFill>
              <a:latin typeface="Arial"/>
              <a:ea typeface="ＭＳ Ｐゴシック" charset="0"/>
              <a:cs typeface="Arial"/>
              <a:sym typeface="Helvetica Neue" charset="0"/>
            </a:endParaRPr>
          </a:p>
        </p:txBody>
      </p:sp>
      <p:sp>
        <p:nvSpPr>
          <p:cNvPr id="21" name="Line 6"/>
          <p:cNvSpPr>
            <a:spLocks noChangeShapeType="1"/>
          </p:cNvSpPr>
          <p:nvPr/>
        </p:nvSpPr>
        <p:spPr bwMode="auto">
          <a:xfrm>
            <a:off x="228600" y="1143000"/>
            <a:ext cx="8694737" cy="0"/>
          </a:xfrm>
          <a:prstGeom prst="line">
            <a:avLst/>
          </a:prstGeom>
          <a:noFill/>
          <a:ln w="12700" cap="flat">
            <a:solidFill>
              <a:srgbClr val="B2B2B2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82948" y="1676400"/>
            <a:ext cx="2686050" cy="238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175990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228601" y="1600200"/>
            <a:ext cx="8534399" cy="4648200"/>
          </a:xfrm>
        </p:spPr>
        <p:txBody>
          <a:bodyPr>
            <a:normAutofit/>
          </a:bodyPr>
          <a:lstStyle/>
          <a:p>
            <a:pPr marL="233363" indent="-233363">
              <a:buFont typeface="Wingdings" panose="05000000000000000000" pitchFamily="2" charset="2"/>
              <a:buChar char="§"/>
            </a:pPr>
            <a:r>
              <a:rPr lang="en-US" dirty="0">
                <a:solidFill>
                  <a:schemeClr val="tx1"/>
                </a:solidFill>
              </a:rPr>
              <a:t>Bowlby – biological</a:t>
            </a:r>
          </a:p>
          <a:p>
            <a:pPr marL="633413" lvl="1" indent="-233363"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Infant reflexes and behaviors</a:t>
            </a:r>
            <a:endParaRPr lang="en-US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33413" lvl="1" indent="-233363"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Maternal instinct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Bowlby’s theory</a:t>
            </a:r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Rectangle 2"/>
          <p:cNvSpPr>
            <a:spLocks/>
          </p:cNvSpPr>
          <p:nvPr/>
        </p:nvSpPr>
        <p:spPr bwMode="auto">
          <a:xfrm>
            <a:off x="0" y="6172200"/>
            <a:ext cx="9144000" cy="571500"/>
          </a:xfrm>
          <a:prstGeom prst="rect">
            <a:avLst/>
          </a:prstGeom>
          <a:solidFill>
            <a:srgbClr val="F6F6F6"/>
          </a:solidFill>
          <a:ln>
            <a:noFill/>
          </a:ln>
          <a:extLst>
            <a:ext uri="{91240B29-F687-4F45-9708-019B960494DF}">
              <a14:hiddenLine xmlns:a14="http://schemas.microsoft.com/office/drawing/2010/main" w="3175">
                <a:solidFill>
                  <a:srgbClr val="D7D7D7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" y="6538913"/>
            <a:ext cx="1422400" cy="217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8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69300" y="6527800"/>
            <a:ext cx="625475" cy="25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Rectangle 8"/>
          <p:cNvSpPr>
            <a:spLocks/>
          </p:cNvSpPr>
          <p:nvPr/>
        </p:nvSpPr>
        <p:spPr bwMode="auto">
          <a:xfrm>
            <a:off x="3965050" y="6197600"/>
            <a:ext cx="4318000" cy="20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r"/>
            <a:r>
              <a:rPr lang="en-US" sz="800" dirty="0">
                <a:solidFill>
                  <a:srgbClr val="828282"/>
                </a:solidFill>
                <a:latin typeface="Arial" charset="0"/>
                <a:ea typeface="ＭＳ Ｐゴシック" charset="0"/>
                <a:sym typeface="Helvetica Neue" charset="0"/>
              </a:rPr>
              <a:t>Free to share, print, make copies and changes. Get yours at </a:t>
            </a:r>
            <a:r>
              <a:rPr lang="en-US" sz="800" dirty="0" err="1">
                <a:solidFill>
                  <a:srgbClr val="828282"/>
                </a:solidFill>
                <a:latin typeface="Arial" charset="0"/>
                <a:ea typeface="ＭＳ Ｐゴシック" charset="0"/>
                <a:sym typeface="Helvetica Neue" charset="0"/>
              </a:rPr>
              <a:t>www.boundless.com</a:t>
            </a:r>
            <a:endParaRPr lang="en-US" sz="800" dirty="0">
              <a:solidFill>
                <a:srgbClr val="828282"/>
              </a:solidFill>
              <a:latin typeface="Arial" charset="0"/>
              <a:ea typeface="ＭＳ Ｐゴシック" charset="0"/>
              <a:sym typeface="Helvetica Neue" charset="0"/>
            </a:endParaRPr>
          </a:p>
        </p:txBody>
      </p:sp>
      <p:sp>
        <p:nvSpPr>
          <p:cNvPr id="17" name="Rectangle 10"/>
          <p:cNvSpPr>
            <a:spLocks/>
          </p:cNvSpPr>
          <p:nvPr/>
        </p:nvSpPr>
        <p:spPr bwMode="auto">
          <a:xfrm>
            <a:off x="1752600" y="6343650"/>
            <a:ext cx="66167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r"/>
            <a:r>
              <a:rPr lang="en-US" sz="800" u="sng" dirty="0" smtClean="0">
                <a:solidFill>
                  <a:srgbClr val="FFFFFF"/>
                </a:solidFill>
                <a:latin typeface="Arial"/>
                <a:ea typeface="ＭＳ Ｐゴシック" charset="0"/>
                <a:cs typeface="Arial"/>
                <a:sym typeface="Helvetica Neue" charset="0"/>
                <a:hlinkClick r:id="rId4"/>
              </a:rPr>
              <a:t>www.www/boundless.com/psychology/textbooks/boundless-psychology-textbook/human-development-14/introduction-to-human-development-69/nature-vs-nurture-265-12800?campaign_content=book_1516_chapter_14&amp;campaign_term=Psychology&amp;utm_campaign=powerpoint&amp;utm_medium=direct&amp;utm_source=boundless</a:t>
            </a:r>
            <a:endParaRPr lang="en-US" sz="800" u="sng" dirty="0">
              <a:solidFill>
                <a:srgbClr val="FFFFFF"/>
              </a:solidFill>
              <a:latin typeface="Arial"/>
              <a:ea typeface="ＭＳ Ｐゴシック" charset="0"/>
              <a:cs typeface="Arial"/>
              <a:sym typeface="Helvetica Neue" charset="0"/>
            </a:endParaRPr>
          </a:p>
        </p:txBody>
      </p:sp>
      <p:sp>
        <p:nvSpPr>
          <p:cNvPr id="21" name="Line 6"/>
          <p:cNvSpPr>
            <a:spLocks noChangeShapeType="1"/>
          </p:cNvSpPr>
          <p:nvPr/>
        </p:nvSpPr>
        <p:spPr bwMode="auto">
          <a:xfrm>
            <a:off x="228600" y="1143000"/>
            <a:ext cx="8694737" cy="0"/>
          </a:xfrm>
          <a:prstGeom prst="line">
            <a:avLst/>
          </a:prstGeom>
          <a:noFill/>
          <a:ln w="12700" cap="flat">
            <a:solidFill>
              <a:srgbClr val="B2B2B2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822325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228601" y="1600200"/>
            <a:ext cx="8534399" cy="4648200"/>
          </a:xfrm>
        </p:spPr>
        <p:txBody>
          <a:bodyPr>
            <a:normAutofit/>
          </a:bodyPr>
          <a:lstStyle/>
          <a:p>
            <a:pPr marL="233363" indent="-233363"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chemeClr val="tx1"/>
                </a:solidFill>
              </a:rPr>
              <a:t>4 </a:t>
            </a:r>
            <a:r>
              <a:rPr lang="en-US" dirty="0">
                <a:solidFill>
                  <a:schemeClr val="tx1"/>
                </a:solidFill>
              </a:rPr>
              <a:t>stages</a:t>
            </a:r>
          </a:p>
          <a:p>
            <a:pPr marL="633413" lvl="1" indent="-233363">
              <a:buFont typeface="Wingdings" panose="05000000000000000000" pitchFamily="2" charset="2"/>
              <a:buChar char="§"/>
            </a:pPr>
            <a:r>
              <a:rPr lang="en-US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Preattachment</a:t>
            </a:r>
            <a:r>
              <a:rPr lang="en-US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(birth-3 months)</a:t>
            </a:r>
            <a:endParaRPr lang="en-US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147763" lvl="2" indent="-233363"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 </a:t>
            </a:r>
            <a:r>
              <a:rPr lang="en-US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visible signs of attachment</a:t>
            </a:r>
          </a:p>
          <a:p>
            <a:pPr marL="1147763" lvl="2" indent="-233363"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Can recognize familiar people</a:t>
            </a:r>
            <a:endParaRPr lang="en-US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33413" lvl="1" indent="-233363"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Attachment </a:t>
            </a:r>
            <a:r>
              <a:rPr lang="en-US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the </a:t>
            </a:r>
            <a:r>
              <a:rPr lang="en-US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making (4-7 months)</a:t>
            </a:r>
            <a:endParaRPr lang="en-US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147763" lvl="2" indent="-233363"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Slight </a:t>
            </a:r>
            <a:r>
              <a:rPr lang="en-US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preference for specific person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Bowlby’s theory (continued)</a:t>
            </a:r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Rectangle 2"/>
          <p:cNvSpPr>
            <a:spLocks/>
          </p:cNvSpPr>
          <p:nvPr/>
        </p:nvSpPr>
        <p:spPr bwMode="auto">
          <a:xfrm>
            <a:off x="0" y="6172200"/>
            <a:ext cx="9144000" cy="571500"/>
          </a:xfrm>
          <a:prstGeom prst="rect">
            <a:avLst/>
          </a:prstGeom>
          <a:solidFill>
            <a:srgbClr val="F6F6F6"/>
          </a:solidFill>
          <a:ln>
            <a:noFill/>
          </a:ln>
          <a:extLst>
            <a:ext uri="{91240B29-F687-4F45-9708-019B960494DF}">
              <a14:hiddenLine xmlns:a14="http://schemas.microsoft.com/office/drawing/2010/main" w="3175">
                <a:solidFill>
                  <a:srgbClr val="D7D7D7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" y="6538913"/>
            <a:ext cx="1422400" cy="217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8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69300" y="6527800"/>
            <a:ext cx="625475" cy="25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Rectangle 8"/>
          <p:cNvSpPr>
            <a:spLocks/>
          </p:cNvSpPr>
          <p:nvPr/>
        </p:nvSpPr>
        <p:spPr bwMode="auto">
          <a:xfrm>
            <a:off x="3965050" y="6197600"/>
            <a:ext cx="4318000" cy="20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r"/>
            <a:r>
              <a:rPr lang="en-US" sz="800" dirty="0">
                <a:solidFill>
                  <a:srgbClr val="828282"/>
                </a:solidFill>
                <a:latin typeface="Arial" charset="0"/>
                <a:ea typeface="ＭＳ Ｐゴシック" charset="0"/>
                <a:sym typeface="Helvetica Neue" charset="0"/>
              </a:rPr>
              <a:t>Free to share, print, make copies and changes. Get yours at </a:t>
            </a:r>
            <a:r>
              <a:rPr lang="en-US" sz="800" dirty="0" err="1">
                <a:solidFill>
                  <a:srgbClr val="828282"/>
                </a:solidFill>
                <a:latin typeface="Arial" charset="0"/>
                <a:ea typeface="ＭＳ Ｐゴシック" charset="0"/>
                <a:sym typeface="Helvetica Neue" charset="0"/>
              </a:rPr>
              <a:t>www.boundless.com</a:t>
            </a:r>
            <a:endParaRPr lang="en-US" sz="800" dirty="0">
              <a:solidFill>
                <a:srgbClr val="828282"/>
              </a:solidFill>
              <a:latin typeface="Arial" charset="0"/>
              <a:ea typeface="ＭＳ Ｐゴシック" charset="0"/>
              <a:sym typeface="Helvetica Neue" charset="0"/>
            </a:endParaRPr>
          </a:p>
        </p:txBody>
      </p:sp>
      <p:sp>
        <p:nvSpPr>
          <p:cNvPr id="17" name="Rectangle 10"/>
          <p:cNvSpPr>
            <a:spLocks/>
          </p:cNvSpPr>
          <p:nvPr/>
        </p:nvSpPr>
        <p:spPr bwMode="auto">
          <a:xfrm>
            <a:off x="1752600" y="6343650"/>
            <a:ext cx="66167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r"/>
            <a:r>
              <a:rPr lang="en-US" sz="800" u="sng" dirty="0" smtClean="0">
                <a:solidFill>
                  <a:srgbClr val="FFFFFF"/>
                </a:solidFill>
                <a:latin typeface="Arial"/>
                <a:ea typeface="ＭＳ Ｐゴシック" charset="0"/>
                <a:cs typeface="Arial"/>
                <a:sym typeface="Helvetica Neue" charset="0"/>
                <a:hlinkClick r:id="rId4"/>
              </a:rPr>
              <a:t>www.www/boundless.com/psychology/textbooks/boundless-psychology-textbook/human-development-14/introduction-to-human-development-69/nature-vs-nurture-265-12800?campaign_content=book_1516_chapter_14&amp;campaign_term=Psychology&amp;utm_campaign=powerpoint&amp;utm_medium=direct&amp;utm_source=boundless</a:t>
            </a:r>
            <a:endParaRPr lang="en-US" sz="800" u="sng" dirty="0">
              <a:solidFill>
                <a:srgbClr val="FFFFFF"/>
              </a:solidFill>
              <a:latin typeface="Arial"/>
              <a:ea typeface="ＭＳ Ｐゴシック" charset="0"/>
              <a:cs typeface="Arial"/>
              <a:sym typeface="Helvetica Neue" charset="0"/>
            </a:endParaRPr>
          </a:p>
        </p:txBody>
      </p:sp>
      <p:sp>
        <p:nvSpPr>
          <p:cNvPr id="21" name="Line 6"/>
          <p:cNvSpPr>
            <a:spLocks noChangeShapeType="1"/>
          </p:cNvSpPr>
          <p:nvPr/>
        </p:nvSpPr>
        <p:spPr bwMode="auto">
          <a:xfrm>
            <a:off x="228600" y="1143000"/>
            <a:ext cx="8694737" cy="0"/>
          </a:xfrm>
          <a:prstGeom prst="line">
            <a:avLst/>
          </a:prstGeom>
          <a:noFill/>
          <a:ln w="12700" cap="flat">
            <a:solidFill>
              <a:srgbClr val="B2B2B2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59462" y="1676400"/>
            <a:ext cx="2822575" cy="18755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9261648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228601" y="1600200"/>
            <a:ext cx="8534399" cy="4648200"/>
          </a:xfrm>
        </p:spPr>
        <p:txBody>
          <a:bodyPr>
            <a:normAutofit/>
          </a:bodyPr>
          <a:lstStyle/>
          <a:p>
            <a:pPr marL="233363" indent="-233363"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chemeClr val="tx1"/>
                </a:solidFill>
              </a:rPr>
              <a:t>4 </a:t>
            </a:r>
            <a:r>
              <a:rPr lang="en-US" dirty="0">
                <a:solidFill>
                  <a:schemeClr val="tx1"/>
                </a:solidFill>
              </a:rPr>
              <a:t>stages</a:t>
            </a:r>
          </a:p>
          <a:p>
            <a:pPr marL="633413" lvl="1" indent="-233363"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Clear-cut attachment (7-18 months)</a:t>
            </a:r>
            <a:endParaRPr lang="en-US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147763" lvl="2" indent="-233363"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Strong preference for specific person</a:t>
            </a:r>
            <a:endParaRPr lang="en-US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147763" lvl="2" indent="-233363"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Separation anxiety</a:t>
            </a:r>
          </a:p>
          <a:p>
            <a:pPr marL="1147763" lvl="2" indent="-233363">
              <a:buFont typeface="Wingdings" panose="05000000000000000000" pitchFamily="2" charset="2"/>
              <a:buChar char="§"/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Stranger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anxiety</a:t>
            </a:r>
          </a:p>
          <a:p>
            <a:pPr marL="1147763" lvl="2" indent="-233363">
              <a:buFont typeface="Wingdings" panose="05000000000000000000" pitchFamily="2" charset="2"/>
              <a:buChar char="§"/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Social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referencing </a:t>
            </a:r>
          </a:p>
          <a:p>
            <a:pPr marL="1147763" lvl="2" indent="-233363">
              <a:buFont typeface="Wingdings" panose="05000000000000000000" pitchFamily="2" charset="2"/>
              <a:buChar char="§"/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Proximity-seeking behavior</a:t>
            </a:r>
            <a:endParaRPr lang="en-US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Bowlby’s theory (continued)</a:t>
            </a:r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Rectangle 2"/>
          <p:cNvSpPr>
            <a:spLocks/>
          </p:cNvSpPr>
          <p:nvPr/>
        </p:nvSpPr>
        <p:spPr bwMode="auto">
          <a:xfrm>
            <a:off x="0" y="6172200"/>
            <a:ext cx="9144000" cy="571500"/>
          </a:xfrm>
          <a:prstGeom prst="rect">
            <a:avLst/>
          </a:prstGeom>
          <a:solidFill>
            <a:srgbClr val="F6F6F6"/>
          </a:solidFill>
          <a:ln>
            <a:noFill/>
          </a:ln>
          <a:extLst>
            <a:ext uri="{91240B29-F687-4F45-9708-019B960494DF}">
              <a14:hiddenLine xmlns:a14="http://schemas.microsoft.com/office/drawing/2010/main" w="3175">
                <a:solidFill>
                  <a:srgbClr val="D7D7D7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" y="6538913"/>
            <a:ext cx="1422400" cy="217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8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69300" y="6527800"/>
            <a:ext cx="625475" cy="25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Rectangle 8"/>
          <p:cNvSpPr>
            <a:spLocks/>
          </p:cNvSpPr>
          <p:nvPr/>
        </p:nvSpPr>
        <p:spPr bwMode="auto">
          <a:xfrm>
            <a:off x="3965050" y="6197600"/>
            <a:ext cx="4318000" cy="20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r"/>
            <a:r>
              <a:rPr lang="en-US" sz="800" dirty="0">
                <a:solidFill>
                  <a:srgbClr val="828282"/>
                </a:solidFill>
                <a:latin typeface="Arial" charset="0"/>
                <a:ea typeface="ＭＳ Ｐゴシック" charset="0"/>
                <a:sym typeface="Helvetica Neue" charset="0"/>
              </a:rPr>
              <a:t>Free to share, print, make copies and changes. Get yours at </a:t>
            </a:r>
            <a:r>
              <a:rPr lang="en-US" sz="800" dirty="0" err="1">
                <a:solidFill>
                  <a:srgbClr val="828282"/>
                </a:solidFill>
                <a:latin typeface="Arial" charset="0"/>
                <a:ea typeface="ＭＳ Ｐゴシック" charset="0"/>
                <a:sym typeface="Helvetica Neue" charset="0"/>
              </a:rPr>
              <a:t>www.boundless.com</a:t>
            </a:r>
            <a:endParaRPr lang="en-US" sz="800" dirty="0">
              <a:solidFill>
                <a:srgbClr val="828282"/>
              </a:solidFill>
              <a:latin typeface="Arial" charset="0"/>
              <a:ea typeface="ＭＳ Ｐゴシック" charset="0"/>
              <a:sym typeface="Helvetica Neue" charset="0"/>
            </a:endParaRPr>
          </a:p>
        </p:txBody>
      </p:sp>
      <p:sp>
        <p:nvSpPr>
          <p:cNvPr id="17" name="Rectangle 10"/>
          <p:cNvSpPr>
            <a:spLocks/>
          </p:cNvSpPr>
          <p:nvPr/>
        </p:nvSpPr>
        <p:spPr bwMode="auto">
          <a:xfrm>
            <a:off x="1752600" y="6343650"/>
            <a:ext cx="66167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r"/>
            <a:r>
              <a:rPr lang="en-US" sz="800" u="sng" dirty="0" smtClean="0">
                <a:solidFill>
                  <a:srgbClr val="FFFFFF"/>
                </a:solidFill>
                <a:latin typeface="Arial"/>
                <a:ea typeface="ＭＳ Ｐゴシック" charset="0"/>
                <a:cs typeface="Arial"/>
                <a:sym typeface="Helvetica Neue" charset="0"/>
                <a:hlinkClick r:id="rId4"/>
              </a:rPr>
              <a:t>www.www/boundless.com/psychology/textbooks/boundless-psychology-textbook/human-development-14/introduction-to-human-development-69/nature-vs-nurture-265-12800?campaign_content=book_1516_chapter_14&amp;campaign_term=Psychology&amp;utm_campaign=powerpoint&amp;utm_medium=direct&amp;utm_source=boundless</a:t>
            </a:r>
            <a:endParaRPr lang="en-US" sz="800" u="sng" dirty="0">
              <a:solidFill>
                <a:srgbClr val="FFFFFF"/>
              </a:solidFill>
              <a:latin typeface="Arial"/>
              <a:ea typeface="ＭＳ Ｐゴシック" charset="0"/>
              <a:cs typeface="Arial"/>
              <a:sym typeface="Helvetica Neue" charset="0"/>
            </a:endParaRPr>
          </a:p>
        </p:txBody>
      </p:sp>
      <p:sp>
        <p:nvSpPr>
          <p:cNvPr id="21" name="Line 6"/>
          <p:cNvSpPr>
            <a:spLocks noChangeShapeType="1"/>
          </p:cNvSpPr>
          <p:nvPr/>
        </p:nvSpPr>
        <p:spPr bwMode="auto">
          <a:xfrm>
            <a:off x="228600" y="1143000"/>
            <a:ext cx="8694737" cy="0"/>
          </a:xfrm>
          <a:prstGeom prst="line">
            <a:avLst/>
          </a:prstGeom>
          <a:noFill/>
          <a:ln w="12700" cap="flat">
            <a:solidFill>
              <a:srgbClr val="B2B2B2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751282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228601" y="1600200"/>
            <a:ext cx="8534399" cy="4648200"/>
          </a:xfrm>
        </p:spPr>
        <p:txBody>
          <a:bodyPr>
            <a:normAutofit/>
          </a:bodyPr>
          <a:lstStyle/>
          <a:p>
            <a:pPr marL="233363" indent="-233363"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chemeClr val="tx1"/>
                </a:solidFill>
              </a:rPr>
              <a:t>4 </a:t>
            </a:r>
            <a:r>
              <a:rPr lang="en-US" dirty="0">
                <a:solidFill>
                  <a:schemeClr val="tx1"/>
                </a:solidFill>
              </a:rPr>
              <a:t>stages</a:t>
            </a:r>
          </a:p>
          <a:p>
            <a:pPr marL="633413" lvl="1" indent="-233363"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Reciprocal attachment (18 months-2 years)</a:t>
            </a:r>
            <a:endParaRPr lang="en-US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147763" lvl="2" indent="-233363"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Cognitive development reduces separation anxiety</a:t>
            </a:r>
          </a:p>
          <a:p>
            <a:pPr marL="1147763" lvl="2" indent="-233363">
              <a:buFont typeface="Wingdings" panose="05000000000000000000" pitchFamily="2" charset="2"/>
              <a:buChar char="§"/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Less dependent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Bowlby’s theory (continued)</a:t>
            </a:r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Rectangle 2"/>
          <p:cNvSpPr>
            <a:spLocks/>
          </p:cNvSpPr>
          <p:nvPr/>
        </p:nvSpPr>
        <p:spPr bwMode="auto">
          <a:xfrm>
            <a:off x="0" y="6172200"/>
            <a:ext cx="9144000" cy="571500"/>
          </a:xfrm>
          <a:prstGeom prst="rect">
            <a:avLst/>
          </a:prstGeom>
          <a:solidFill>
            <a:srgbClr val="F6F6F6"/>
          </a:solidFill>
          <a:ln>
            <a:noFill/>
          </a:ln>
          <a:extLst>
            <a:ext uri="{91240B29-F687-4F45-9708-019B960494DF}">
              <a14:hiddenLine xmlns:a14="http://schemas.microsoft.com/office/drawing/2010/main" w="3175">
                <a:solidFill>
                  <a:srgbClr val="D7D7D7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" y="6538913"/>
            <a:ext cx="1422400" cy="217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8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69300" y="6527800"/>
            <a:ext cx="625475" cy="25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Rectangle 8"/>
          <p:cNvSpPr>
            <a:spLocks/>
          </p:cNvSpPr>
          <p:nvPr/>
        </p:nvSpPr>
        <p:spPr bwMode="auto">
          <a:xfrm>
            <a:off x="3965050" y="6197600"/>
            <a:ext cx="4318000" cy="20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r"/>
            <a:r>
              <a:rPr lang="en-US" sz="800" dirty="0">
                <a:solidFill>
                  <a:srgbClr val="828282"/>
                </a:solidFill>
                <a:latin typeface="Arial" charset="0"/>
                <a:ea typeface="ＭＳ Ｐゴシック" charset="0"/>
                <a:sym typeface="Helvetica Neue" charset="0"/>
              </a:rPr>
              <a:t>Free to share, print, make copies and changes. Get yours at </a:t>
            </a:r>
            <a:r>
              <a:rPr lang="en-US" sz="800" dirty="0" err="1">
                <a:solidFill>
                  <a:srgbClr val="828282"/>
                </a:solidFill>
                <a:latin typeface="Arial" charset="0"/>
                <a:ea typeface="ＭＳ Ｐゴシック" charset="0"/>
                <a:sym typeface="Helvetica Neue" charset="0"/>
              </a:rPr>
              <a:t>www.boundless.com</a:t>
            </a:r>
            <a:endParaRPr lang="en-US" sz="800" dirty="0">
              <a:solidFill>
                <a:srgbClr val="828282"/>
              </a:solidFill>
              <a:latin typeface="Arial" charset="0"/>
              <a:ea typeface="ＭＳ Ｐゴシック" charset="0"/>
              <a:sym typeface="Helvetica Neue" charset="0"/>
            </a:endParaRPr>
          </a:p>
        </p:txBody>
      </p:sp>
      <p:sp>
        <p:nvSpPr>
          <p:cNvPr id="17" name="Rectangle 10"/>
          <p:cNvSpPr>
            <a:spLocks/>
          </p:cNvSpPr>
          <p:nvPr/>
        </p:nvSpPr>
        <p:spPr bwMode="auto">
          <a:xfrm>
            <a:off x="1752600" y="6343650"/>
            <a:ext cx="66167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r"/>
            <a:r>
              <a:rPr lang="en-US" sz="800" u="sng" dirty="0" smtClean="0">
                <a:solidFill>
                  <a:srgbClr val="FFFFFF"/>
                </a:solidFill>
                <a:latin typeface="Arial"/>
                <a:ea typeface="ＭＳ Ｐゴシック" charset="0"/>
                <a:cs typeface="Arial"/>
                <a:sym typeface="Helvetica Neue" charset="0"/>
                <a:hlinkClick r:id="rId4"/>
              </a:rPr>
              <a:t>www.www/boundless.com/psychology/textbooks/boundless-psychology-textbook/human-development-14/introduction-to-human-development-69/nature-vs-nurture-265-12800?campaign_content=book_1516_chapter_14&amp;campaign_term=Psychology&amp;utm_campaign=powerpoint&amp;utm_medium=direct&amp;utm_source=boundless</a:t>
            </a:r>
            <a:endParaRPr lang="en-US" sz="800" u="sng" dirty="0">
              <a:solidFill>
                <a:srgbClr val="FFFFFF"/>
              </a:solidFill>
              <a:latin typeface="Arial"/>
              <a:ea typeface="ＭＳ Ｐゴシック" charset="0"/>
              <a:cs typeface="Arial"/>
              <a:sym typeface="Helvetica Neue" charset="0"/>
            </a:endParaRPr>
          </a:p>
        </p:txBody>
      </p:sp>
      <p:sp>
        <p:nvSpPr>
          <p:cNvPr id="21" name="Line 6"/>
          <p:cNvSpPr>
            <a:spLocks noChangeShapeType="1"/>
          </p:cNvSpPr>
          <p:nvPr/>
        </p:nvSpPr>
        <p:spPr bwMode="auto">
          <a:xfrm>
            <a:off x="228600" y="1143000"/>
            <a:ext cx="8694737" cy="0"/>
          </a:xfrm>
          <a:prstGeom prst="line">
            <a:avLst/>
          </a:prstGeom>
          <a:noFill/>
          <a:ln w="12700" cap="flat">
            <a:solidFill>
              <a:srgbClr val="B2B2B2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384444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228601" y="1600200"/>
            <a:ext cx="8534399" cy="4648200"/>
          </a:xfrm>
        </p:spPr>
        <p:txBody>
          <a:bodyPr>
            <a:normAutofit/>
          </a:bodyPr>
          <a:lstStyle/>
          <a:p>
            <a:pPr marL="233363" indent="-233363">
              <a:buFont typeface="Wingdings" panose="05000000000000000000" pitchFamily="2" charset="2"/>
              <a:buChar char="§"/>
            </a:pPr>
            <a:r>
              <a:rPr lang="en-US" dirty="0">
                <a:solidFill>
                  <a:schemeClr val="tx1"/>
                </a:solidFill>
              </a:rPr>
              <a:t>3 main elements</a:t>
            </a:r>
          </a:p>
          <a:p>
            <a:pPr marL="633413" lvl="1" indent="-233363"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Unfamiliar </a:t>
            </a:r>
            <a:r>
              <a:rPr lang="en-US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environment</a:t>
            </a:r>
          </a:p>
          <a:p>
            <a:pPr marL="633413" lvl="1" indent="-233363"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Stranger </a:t>
            </a:r>
            <a:r>
              <a:rPr lang="en-US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present</a:t>
            </a:r>
          </a:p>
          <a:p>
            <a:pPr marL="633413" lvl="1" indent="-233363"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Mother </a:t>
            </a:r>
            <a:r>
              <a:rPr lang="en-US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absent</a:t>
            </a:r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Ainsworth’s “Strange Situation”</a:t>
            </a:r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Rectangle 2"/>
          <p:cNvSpPr>
            <a:spLocks/>
          </p:cNvSpPr>
          <p:nvPr/>
        </p:nvSpPr>
        <p:spPr bwMode="auto">
          <a:xfrm>
            <a:off x="0" y="6172200"/>
            <a:ext cx="9144000" cy="571500"/>
          </a:xfrm>
          <a:prstGeom prst="rect">
            <a:avLst/>
          </a:prstGeom>
          <a:solidFill>
            <a:srgbClr val="F6F6F6"/>
          </a:solidFill>
          <a:ln>
            <a:noFill/>
          </a:ln>
          <a:extLst>
            <a:ext uri="{91240B29-F687-4F45-9708-019B960494DF}">
              <a14:hiddenLine xmlns:a14="http://schemas.microsoft.com/office/drawing/2010/main" w="3175">
                <a:solidFill>
                  <a:srgbClr val="D7D7D7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" y="6538913"/>
            <a:ext cx="1422400" cy="217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8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69300" y="6527800"/>
            <a:ext cx="625475" cy="25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Rectangle 8"/>
          <p:cNvSpPr>
            <a:spLocks/>
          </p:cNvSpPr>
          <p:nvPr/>
        </p:nvSpPr>
        <p:spPr bwMode="auto">
          <a:xfrm>
            <a:off x="3965050" y="6197600"/>
            <a:ext cx="4318000" cy="20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r"/>
            <a:r>
              <a:rPr lang="en-US" sz="800" dirty="0">
                <a:solidFill>
                  <a:srgbClr val="828282"/>
                </a:solidFill>
                <a:latin typeface="Arial" charset="0"/>
                <a:ea typeface="ＭＳ Ｐゴシック" charset="0"/>
                <a:sym typeface="Helvetica Neue" charset="0"/>
              </a:rPr>
              <a:t>Free to share, print, make copies and changes. Get yours at </a:t>
            </a:r>
            <a:r>
              <a:rPr lang="en-US" sz="800" dirty="0" err="1">
                <a:solidFill>
                  <a:srgbClr val="828282"/>
                </a:solidFill>
                <a:latin typeface="Arial" charset="0"/>
                <a:ea typeface="ＭＳ Ｐゴシック" charset="0"/>
                <a:sym typeface="Helvetica Neue" charset="0"/>
              </a:rPr>
              <a:t>www.boundless.com</a:t>
            </a:r>
            <a:endParaRPr lang="en-US" sz="800" dirty="0">
              <a:solidFill>
                <a:srgbClr val="828282"/>
              </a:solidFill>
              <a:latin typeface="Arial" charset="0"/>
              <a:ea typeface="ＭＳ Ｐゴシック" charset="0"/>
              <a:sym typeface="Helvetica Neue" charset="0"/>
            </a:endParaRPr>
          </a:p>
        </p:txBody>
      </p:sp>
      <p:sp>
        <p:nvSpPr>
          <p:cNvPr id="17" name="Rectangle 10"/>
          <p:cNvSpPr>
            <a:spLocks/>
          </p:cNvSpPr>
          <p:nvPr/>
        </p:nvSpPr>
        <p:spPr bwMode="auto">
          <a:xfrm>
            <a:off x="1752600" y="6343650"/>
            <a:ext cx="66167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r"/>
            <a:r>
              <a:rPr lang="en-US" sz="800" u="sng" dirty="0" smtClean="0">
                <a:solidFill>
                  <a:srgbClr val="FFFFFF"/>
                </a:solidFill>
                <a:latin typeface="Arial"/>
                <a:ea typeface="ＭＳ Ｐゴシック" charset="0"/>
                <a:cs typeface="Arial"/>
                <a:sym typeface="Helvetica Neue" charset="0"/>
                <a:hlinkClick r:id="rId4"/>
              </a:rPr>
              <a:t>www.www/boundless.com/psychology/textbooks/boundless-psychology-textbook/human-development-14/introduction-to-human-development-69/nature-vs-nurture-265-12800?campaign_content=book_1516_chapter_14&amp;campaign_term=Psychology&amp;utm_campaign=powerpoint&amp;utm_medium=direct&amp;utm_source=boundless</a:t>
            </a:r>
            <a:endParaRPr lang="en-US" sz="800" u="sng" dirty="0">
              <a:solidFill>
                <a:srgbClr val="FFFFFF"/>
              </a:solidFill>
              <a:latin typeface="Arial"/>
              <a:ea typeface="ＭＳ Ｐゴシック" charset="0"/>
              <a:cs typeface="Arial"/>
              <a:sym typeface="Helvetica Neue" charset="0"/>
            </a:endParaRPr>
          </a:p>
        </p:txBody>
      </p:sp>
      <p:sp>
        <p:nvSpPr>
          <p:cNvPr id="21" name="Line 6"/>
          <p:cNvSpPr>
            <a:spLocks noChangeShapeType="1"/>
          </p:cNvSpPr>
          <p:nvPr/>
        </p:nvSpPr>
        <p:spPr bwMode="auto">
          <a:xfrm>
            <a:off x="228600" y="1143000"/>
            <a:ext cx="8694737" cy="0"/>
          </a:xfrm>
          <a:prstGeom prst="line">
            <a:avLst/>
          </a:prstGeom>
          <a:noFill/>
          <a:ln w="12700" cap="flat">
            <a:solidFill>
              <a:srgbClr val="B2B2B2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768749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228601" y="1600200"/>
            <a:ext cx="8534399" cy="4648200"/>
          </a:xfrm>
        </p:spPr>
        <p:txBody>
          <a:bodyPr>
            <a:normAutofit/>
          </a:bodyPr>
          <a:lstStyle/>
          <a:p>
            <a:pPr marL="233363" indent="-233363">
              <a:buFont typeface="Wingdings" panose="05000000000000000000" pitchFamily="2" charset="2"/>
              <a:buChar char="§"/>
            </a:pPr>
            <a:r>
              <a:rPr lang="en-US" dirty="0">
                <a:solidFill>
                  <a:schemeClr val="tx1"/>
                </a:solidFill>
              </a:rPr>
              <a:t>Look at how baby reacts to:</a:t>
            </a:r>
          </a:p>
          <a:p>
            <a:pPr marL="633413" lvl="1" indent="-233363"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Unfamiliar </a:t>
            </a:r>
            <a:r>
              <a:rPr lang="en-US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environment</a:t>
            </a:r>
          </a:p>
          <a:p>
            <a:pPr marL="633413" lvl="1" indent="-233363"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Stranger</a:t>
            </a:r>
            <a:endParaRPr lang="en-US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33413" lvl="1" indent="-233363"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Mom </a:t>
            </a:r>
            <a:r>
              <a:rPr lang="en-US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leaving</a:t>
            </a:r>
          </a:p>
          <a:p>
            <a:pPr marL="633413" lvl="1" indent="-233363"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Mom’s </a:t>
            </a:r>
            <a:r>
              <a:rPr lang="en-US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return</a:t>
            </a:r>
          </a:p>
          <a:p>
            <a:pPr marL="233363" indent="-233363"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chemeClr val="tx1"/>
                </a:solidFill>
                <a:hlinkClick r:id="rId2"/>
              </a:rPr>
              <a:t>Video</a:t>
            </a:r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Ainsworth’s “Strange Situation” (continued)</a:t>
            </a:r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Rectangle 2"/>
          <p:cNvSpPr>
            <a:spLocks/>
          </p:cNvSpPr>
          <p:nvPr/>
        </p:nvSpPr>
        <p:spPr bwMode="auto">
          <a:xfrm>
            <a:off x="0" y="6172200"/>
            <a:ext cx="9144000" cy="571500"/>
          </a:xfrm>
          <a:prstGeom prst="rect">
            <a:avLst/>
          </a:prstGeom>
          <a:solidFill>
            <a:srgbClr val="F6F6F6"/>
          </a:solidFill>
          <a:ln>
            <a:noFill/>
          </a:ln>
          <a:extLst>
            <a:ext uri="{91240B29-F687-4F45-9708-019B960494DF}">
              <a14:hiddenLine xmlns:a14="http://schemas.microsoft.com/office/drawing/2010/main" w="3175">
                <a:solidFill>
                  <a:srgbClr val="D7D7D7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" y="6538913"/>
            <a:ext cx="1422400" cy="217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8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69300" y="6527800"/>
            <a:ext cx="625475" cy="25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Rectangle 8"/>
          <p:cNvSpPr>
            <a:spLocks/>
          </p:cNvSpPr>
          <p:nvPr/>
        </p:nvSpPr>
        <p:spPr bwMode="auto">
          <a:xfrm>
            <a:off x="3965050" y="6197600"/>
            <a:ext cx="4318000" cy="20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r"/>
            <a:r>
              <a:rPr lang="en-US" sz="800" dirty="0">
                <a:solidFill>
                  <a:srgbClr val="828282"/>
                </a:solidFill>
                <a:latin typeface="Arial" charset="0"/>
                <a:ea typeface="ＭＳ Ｐゴシック" charset="0"/>
                <a:sym typeface="Helvetica Neue" charset="0"/>
              </a:rPr>
              <a:t>Free to share, print, make copies and changes. Get yours at </a:t>
            </a:r>
            <a:r>
              <a:rPr lang="en-US" sz="800" dirty="0" err="1">
                <a:solidFill>
                  <a:srgbClr val="828282"/>
                </a:solidFill>
                <a:latin typeface="Arial" charset="0"/>
                <a:ea typeface="ＭＳ Ｐゴシック" charset="0"/>
                <a:sym typeface="Helvetica Neue" charset="0"/>
              </a:rPr>
              <a:t>www.boundless.com</a:t>
            </a:r>
            <a:endParaRPr lang="en-US" sz="800" dirty="0">
              <a:solidFill>
                <a:srgbClr val="828282"/>
              </a:solidFill>
              <a:latin typeface="Arial" charset="0"/>
              <a:ea typeface="ＭＳ Ｐゴシック" charset="0"/>
              <a:sym typeface="Helvetica Neue" charset="0"/>
            </a:endParaRPr>
          </a:p>
        </p:txBody>
      </p:sp>
      <p:sp>
        <p:nvSpPr>
          <p:cNvPr id="17" name="Rectangle 10"/>
          <p:cNvSpPr>
            <a:spLocks/>
          </p:cNvSpPr>
          <p:nvPr/>
        </p:nvSpPr>
        <p:spPr bwMode="auto">
          <a:xfrm>
            <a:off x="1752600" y="6343650"/>
            <a:ext cx="66167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r"/>
            <a:r>
              <a:rPr lang="en-US" sz="800" u="sng" dirty="0" smtClean="0">
                <a:solidFill>
                  <a:srgbClr val="FFFFFF"/>
                </a:solidFill>
                <a:latin typeface="Arial"/>
                <a:ea typeface="ＭＳ Ｐゴシック" charset="0"/>
                <a:cs typeface="Arial"/>
                <a:sym typeface="Helvetica Neue" charset="0"/>
                <a:hlinkClick r:id="rId5"/>
              </a:rPr>
              <a:t>www.www/boundless.com/psychology/textbooks/boundless-psychology-textbook/human-development-14/introduction-to-human-development-69/nature-vs-nurture-265-12800?campaign_content=book_1516_chapter_14&amp;campaign_term=Psychology&amp;utm_campaign=powerpoint&amp;utm_medium=direct&amp;utm_source=boundless</a:t>
            </a:r>
            <a:endParaRPr lang="en-US" sz="800" u="sng" dirty="0">
              <a:solidFill>
                <a:srgbClr val="FFFFFF"/>
              </a:solidFill>
              <a:latin typeface="Arial"/>
              <a:ea typeface="ＭＳ Ｐゴシック" charset="0"/>
              <a:cs typeface="Arial"/>
              <a:sym typeface="Helvetica Neue" charset="0"/>
            </a:endParaRPr>
          </a:p>
        </p:txBody>
      </p:sp>
      <p:sp>
        <p:nvSpPr>
          <p:cNvPr id="21" name="Line 6"/>
          <p:cNvSpPr>
            <a:spLocks noChangeShapeType="1"/>
          </p:cNvSpPr>
          <p:nvPr/>
        </p:nvSpPr>
        <p:spPr bwMode="auto">
          <a:xfrm>
            <a:off x="228600" y="1143000"/>
            <a:ext cx="8694737" cy="0"/>
          </a:xfrm>
          <a:prstGeom prst="line">
            <a:avLst/>
          </a:prstGeom>
          <a:noFill/>
          <a:ln w="12700" cap="flat">
            <a:solidFill>
              <a:srgbClr val="B2B2B2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179700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">
  <a:themeElements>
    <a:clrScheme name="BlackTie">
      <a:dk1>
        <a:srgbClr val="000000"/>
      </a:dk1>
      <a:lt1>
        <a:srgbClr val="FFFFFF"/>
      </a:lt1>
      <a:dk2>
        <a:srgbClr val="46464A"/>
      </a:dk2>
      <a:lt2>
        <a:srgbClr val="E3DCCF"/>
      </a:lt2>
      <a:accent1>
        <a:srgbClr val="6F6F74"/>
      </a:accent1>
      <a:accent2>
        <a:srgbClr val="A7B789"/>
      </a:accent2>
      <a:accent3>
        <a:srgbClr val="BEAE98"/>
      </a:accent3>
      <a:accent4>
        <a:srgbClr val="92A9B9"/>
      </a:accent4>
      <a:accent5>
        <a:srgbClr val="9C8265"/>
      </a:accent5>
      <a:accent6>
        <a:srgbClr val="8D6974"/>
      </a:accent6>
      <a:hlink>
        <a:srgbClr val="67AABF"/>
      </a:hlink>
      <a:folHlink>
        <a:srgbClr val="B1B5AB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389</TotalTime>
  <Words>410</Words>
  <Application>Microsoft Office PowerPoint</Application>
  <PresentationFormat>On-screen Show (4:3)</PresentationFormat>
  <Paragraphs>92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Median</vt:lpstr>
      <vt:lpstr>2.2 Attachment theory</vt:lpstr>
      <vt:lpstr>In this unit:</vt:lpstr>
      <vt:lpstr>Freud and Harlow</vt:lpstr>
      <vt:lpstr>Bowlby’s theory</vt:lpstr>
      <vt:lpstr>Bowlby’s theory (continued)</vt:lpstr>
      <vt:lpstr>Bowlby’s theory (continued)</vt:lpstr>
      <vt:lpstr>Bowlby’s theory (continued)</vt:lpstr>
      <vt:lpstr>Ainsworth’s “Strange Situation”</vt:lpstr>
      <vt:lpstr>Ainsworth’s “Strange Situation” (continued)</vt:lpstr>
      <vt:lpstr>Ainsworth’s attachment styles</vt:lpstr>
      <vt:lpstr>Attachment styles and parent behaviors</vt:lpstr>
      <vt:lpstr>Attachment styles and infant temperament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1. Introduction to Human Development</dc:title>
  <dc:creator>Ellen Cotter</dc:creator>
  <cp:lastModifiedBy>Ellen Cotter</cp:lastModifiedBy>
  <cp:revision>30</cp:revision>
  <dcterms:created xsi:type="dcterms:W3CDTF">2015-12-15T19:05:48Z</dcterms:created>
  <dcterms:modified xsi:type="dcterms:W3CDTF">2016-01-28T13:02:24Z</dcterms:modified>
</cp:coreProperties>
</file>