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85" r:id="rId5"/>
    <p:sldId id="286" r:id="rId6"/>
    <p:sldId id="287" r:id="rId7"/>
    <p:sldId id="288" r:id="rId8"/>
    <p:sldId id="289" r:id="rId9"/>
    <p:sldId id="29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5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12/17/2015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c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1" y="1371600"/>
            <a:ext cx="5714999" cy="48006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40000"/>
              </a:lnSpc>
              <a:spcBef>
                <a:spcPts val="400"/>
              </a:spcBef>
              <a:buClr>
                <a:srgbClr val="828282"/>
              </a:buClr>
              <a:buSzPct val="100000"/>
              <a:buFont typeface="Arial" charset="0"/>
              <a:buChar char="•"/>
              <a:defRPr sz="280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defRPr>
            </a:lvl1pPr>
            <a:lvl2pPr marL="400050" indent="-33338">
              <a:defRPr/>
            </a:lvl2pPr>
          </a:lstStyle>
          <a:p>
            <a:pPr marL="0" indent="114300">
              <a:spcBef>
                <a:spcPts val="400"/>
              </a:spcBef>
              <a:buClr>
                <a:srgbClr val="828282"/>
              </a:buClr>
              <a:buSzPct val="100000"/>
              <a:buFont typeface="Arial" charset="0"/>
              <a:buChar char="•"/>
            </a:pPr>
            <a:r>
              <a:rPr lang="en-US" sz="1200" dirty="0" smtClean="0">
                <a:solidFill>
                  <a:srgbClr val="828282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KEYCONCEPT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686800" cy="685800"/>
          </a:xfrm>
          <a:prstGeom prst="rect">
            <a:avLst/>
          </a:prstGeom>
        </p:spPr>
        <p:txBody>
          <a:bodyPr vert="horz" lIns="0" tIns="0" rIns="0" bIns="0" anchor="b"/>
          <a:lstStyle>
            <a:lvl1pPr>
              <a:defRPr sz="2400" b="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53354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12/17/2015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12/17/2015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12/17/2015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12/17/2015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12/17/2015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352800"/>
            <a:ext cx="7391400" cy="2057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2.4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erikson’s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stages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psychosocial development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2.Theories of Human Development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81000"/>
            <a:ext cx="2311509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8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Erikson’s </a:t>
            </a:r>
            <a:r>
              <a:rPr lang="en-US" sz="2800" dirty="0" smtClean="0">
                <a:solidFill>
                  <a:schemeClr val="tx1"/>
                </a:solidFill>
              </a:rPr>
              <a:t>model of the personality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Erikson’s </a:t>
            </a:r>
            <a:r>
              <a:rPr lang="en-US" dirty="0" smtClean="0">
                <a:solidFill>
                  <a:schemeClr val="tx1"/>
                </a:solidFill>
              </a:rPr>
              <a:t>theory of development</a:t>
            </a:r>
            <a:endParaRPr lang="en-US" sz="2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 this unit: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8664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We’re motivated to achieve competence in different areas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Series of psychosocial tasks (“crises”)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 either good or bad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Ego helps master tasks and is shaped by outcome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Basic elements of Erikson’s theory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2232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5486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Trust vs. mistrust (birth-1 year)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Task: Learn that adults can be trusted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Adults must be responsive and affectionate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Related to attachment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Stages of development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676400"/>
            <a:ext cx="206057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62705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Autonomy vs. shame and doubt (1-3 years)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Task: Become independent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Adults must avoid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overcriticizing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overdoing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Initiative vs. guilt (3-6 years)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Task: Learn to initiate activities and take responsibility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Adults must use punishment wisely</a:t>
            </a: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Stages of development (continued)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0827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Industry vs. inferiority (6-12 years)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Task: Achieve socially defined goals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May feel inferior if don’t measure up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Identity vs. role confusion (12-18 years)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Task: Develop a sense of self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Adults must allow teens to explore</a:t>
            </a: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Stages of development (continued)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8257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51815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Intimacy vs. isolation (20s-40s)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Task: Find healthy relationships where we can be ourselves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Must establish identity first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Stages of development (continued)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600200"/>
            <a:ext cx="3096150" cy="232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02151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6069301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Generativity vs. stagnation (40s-60s)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Tasks: Review life, evaluate impact on others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May make changes (“midlife crisis”) if feel unfulfilled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Stages of development (continued)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902" y="1600200"/>
            <a:ext cx="2713149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3792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55625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Integrity vs. despair (60s and up)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Tasks: Review life, evaluate how it turned out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May make changes if feel despair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Stages of development (continued)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050" y="1676400"/>
            <a:ext cx="274673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7706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698</TotalTime>
  <Words>400</Words>
  <Application>Microsoft Office PowerPoint</Application>
  <PresentationFormat>On-screen Show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Median</vt:lpstr>
      <vt:lpstr>2.4 erikson’s stages of psychosocial development</vt:lpstr>
      <vt:lpstr>In this unit:</vt:lpstr>
      <vt:lpstr>Basic elements of Erikson’s theory</vt:lpstr>
      <vt:lpstr>Stages of development</vt:lpstr>
      <vt:lpstr>Stages of development (continued)</vt:lpstr>
      <vt:lpstr>Stages of development (continued)</vt:lpstr>
      <vt:lpstr>Stages of development (continued)</vt:lpstr>
      <vt:lpstr>Stages of development (continued)</vt:lpstr>
      <vt:lpstr>Stages of development (continued)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 to Human Development</dc:title>
  <dc:creator>Ellen Cotter</dc:creator>
  <cp:lastModifiedBy>Ellen Cotter</cp:lastModifiedBy>
  <cp:revision>42</cp:revision>
  <dcterms:created xsi:type="dcterms:W3CDTF">2015-12-15T19:05:48Z</dcterms:created>
  <dcterms:modified xsi:type="dcterms:W3CDTF">2015-12-17T21:19:02Z</dcterms:modified>
</cp:coreProperties>
</file>