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6" r:id="rId3"/>
    <p:sldId id="297" r:id="rId4"/>
    <p:sldId id="298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3/23/2016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0790A-6700-4183-91B9-E7F6246B404B}" type="datetimeFigureOut">
              <a:rPr lang="en-US"/>
              <a:pPr>
                <a:defRPr/>
              </a:pPr>
              <a:t>3/23/2016</a:t>
            </a:fld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90200-FBE6-46D6-9FE6-B2A56A579F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05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6.4 relationships and families in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 Early and Middle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5287"/>
            <a:ext cx="3810000" cy="252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543800" cy="1066800"/>
          </a:xfrm>
        </p:spPr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Parenthood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stressful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8229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intimacy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Division of labor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Big life change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prior relationship is important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Having a baby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won’t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save a bad relationship</a:t>
            </a:r>
            <a:endParaRPr lang="en-US" sz="2800" b="1" dirty="0" smtClean="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lnSpc>
                <a:spcPct val="90000"/>
              </a:lnSpc>
              <a:buFont typeface="Arial" charset="0"/>
              <a:buNone/>
            </a:pPr>
            <a:r>
              <a:rPr lang="en-US" sz="3200" b="1" dirty="0" smtClean="0"/>
              <a:t> </a:t>
            </a:r>
            <a:r>
              <a:rPr lang="en-US" sz="3200" dirty="0" smtClean="0">
                <a:solidFill>
                  <a:schemeClr val="hlink"/>
                </a:solidFill>
              </a:rPr>
              <a:t> 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9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Signs of 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bad relationship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Contempt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Poor communication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Most commonly cited cause of divorce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Suspicion and hostility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Exchange model of love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Happy = communal model of love</a:t>
            </a:r>
          </a:p>
        </p:txBody>
      </p:sp>
    </p:spTree>
    <p:extLst>
      <p:ext uri="{BB962C8B-B14F-4D97-AF65-F5344CB8AC3E}">
        <p14:creationId xmlns:p14="http://schemas.microsoft.com/office/powerpoint/2010/main" val="176070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Divorce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772400" cy="4114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Decision-making process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Effects on children/friends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Job/residence changes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Feelings of failure and loneliness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00200"/>
            <a:ext cx="26289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27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Men,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divorce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Issues for women: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Loss in income 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stresses of single parenthood 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Greater feelings of fulfillment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47862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Men,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divorce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Issues for men: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Estrangement from children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More likely to establish new relationship</a:t>
            </a:r>
          </a:p>
        </p:txBody>
      </p:sp>
    </p:spTree>
    <p:extLst>
      <p:ext uri="{BB962C8B-B14F-4D97-AF65-F5344CB8AC3E}">
        <p14:creationId xmlns:p14="http://schemas.microsoft.com/office/powerpoint/2010/main" val="138865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Erikson’s stage of intimacy vs. isolation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Marriage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Deinstitutionalization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Marital satisfaction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Parenthood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Divorce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Erikson: Intimacy vs. isolation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772400" cy="41148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Intimacy</a:t>
            </a:r>
            <a:r>
              <a:rPr lang="en-US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Supportive relationship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Maintain identity</a:t>
            </a:r>
          </a:p>
        </p:txBody>
      </p:sp>
    </p:spTree>
    <p:extLst>
      <p:ext uri="{BB962C8B-B14F-4D97-AF65-F5344CB8AC3E}">
        <p14:creationId xmlns:p14="http://schemas.microsoft.com/office/powerpoint/2010/main" val="357788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Erikson: Intimacy vs. isolation (continued)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772400" cy="41148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Isolation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Not having relationship at all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Not having supportive relationship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Not being yourself</a:t>
            </a:r>
          </a:p>
        </p:txBody>
      </p:sp>
    </p:spTree>
    <p:extLst>
      <p:ext uri="{BB962C8B-B14F-4D97-AF65-F5344CB8AC3E}">
        <p14:creationId xmlns:p14="http://schemas.microsoft.com/office/powerpoint/2010/main" val="12165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4156"/>
            <a:ext cx="7648575" cy="1219200"/>
          </a:xfrm>
        </p:spPr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Deinstitutionalizing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marriage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181600" cy="430688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Doesn’t look the same for everyone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Not mandatory for everyone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2773136" cy="215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28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48575" cy="123348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Deinstitutionalizing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marriage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35888" cy="430688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Why the change?</a:t>
            </a:r>
          </a:p>
          <a:p>
            <a:pPr marL="342900" lvl="1" indent="115888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life expectancy</a:t>
            </a:r>
          </a:p>
          <a:p>
            <a:pPr marL="342900" lvl="1" indent="115888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Women’s movement</a:t>
            </a:r>
          </a:p>
          <a:p>
            <a:pPr marL="342900" lvl="1" indent="115888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1960s lifestyle revolution</a:t>
            </a:r>
          </a:p>
          <a:p>
            <a:pPr marL="342900" lvl="1" indent="115888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Reduced stigma of single parents, divorce, living together, same-sex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31943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1"/>
            <a:ext cx="7793037" cy="1219200"/>
          </a:xfrm>
        </p:spPr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Marital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satisfaction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4800600" cy="4114800"/>
          </a:xfrm>
        </p:spPr>
        <p:txBody>
          <a:bodyPr/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Idealistic at first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Background/experiences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U-shaped curve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Balance of work/family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Personal habits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First child reaching puberty</a:t>
            </a:r>
          </a:p>
          <a:p>
            <a:pPr lvl="1"/>
            <a:endParaRPr lang="en-US" sz="2400" dirty="0" smtClean="0"/>
          </a:p>
        </p:txBody>
      </p:sp>
      <p:graphicFrame>
        <p:nvGraphicFramePr>
          <p:cNvPr id="51205" name="Object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57513096"/>
              </p:ext>
            </p:extLst>
          </p:nvPr>
        </p:nvGraphicFramePr>
        <p:xfrm>
          <a:off x="5105400" y="1600200"/>
          <a:ext cx="3810000" cy="2541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Chart" r:id="rId3" imgW="6096000" imgH="4069188" progId="MSGraph.Chart.8">
                  <p:embed followColorScheme="full"/>
                </p:oleObj>
              </mc:Choice>
              <mc:Fallback>
                <p:oleObj name="Chart" r:id="rId3" imgW="6096000" imgH="4069188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600200"/>
                        <a:ext cx="3810000" cy="25419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07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93038" cy="1143000"/>
          </a:xfrm>
        </p:spPr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Fatherhood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257800" cy="4114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Changing roles of fathers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1600s/1700s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1800s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1940s/1950s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1970s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26956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30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Motherhood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7772400" cy="4114800"/>
          </a:xfrm>
        </p:spPr>
        <p:txBody>
          <a:bodyPr>
            <a:normAutofit fontScale="92500"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Role of mothers has stayed the same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New: Balance of career and family life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Parenthood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more work for mom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More expectations placed on mothers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Image of motherhood ≠ reality</a:t>
            </a:r>
          </a:p>
        </p:txBody>
      </p:sp>
    </p:spTree>
    <p:extLst>
      <p:ext uri="{BB962C8B-B14F-4D97-AF65-F5344CB8AC3E}">
        <p14:creationId xmlns:p14="http://schemas.microsoft.com/office/powerpoint/2010/main" val="139399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2425</TotalTime>
  <Words>277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Median</vt:lpstr>
      <vt:lpstr>Chart</vt:lpstr>
      <vt:lpstr>6.4 relationships and families in adulthood</vt:lpstr>
      <vt:lpstr>In this reading:</vt:lpstr>
      <vt:lpstr>Erikson: Intimacy vs. isolation</vt:lpstr>
      <vt:lpstr>Erikson: Intimacy vs. isolation (continued)</vt:lpstr>
      <vt:lpstr>Deinstitutionalizing marriage</vt:lpstr>
      <vt:lpstr>Deinstitutionalizing marriage (continued)</vt:lpstr>
      <vt:lpstr>Marital satisfaction</vt:lpstr>
      <vt:lpstr>Fatherhood</vt:lpstr>
      <vt:lpstr>Motherhood</vt:lpstr>
      <vt:lpstr>Parenthood can be stressful</vt:lpstr>
      <vt:lpstr>Signs of a bad relationship</vt:lpstr>
      <vt:lpstr>Divorce</vt:lpstr>
      <vt:lpstr>Men, women, and divorce</vt:lpstr>
      <vt:lpstr>Men, women, and divorce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130</cp:revision>
  <dcterms:created xsi:type="dcterms:W3CDTF">2015-12-15T19:05:48Z</dcterms:created>
  <dcterms:modified xsi:type="dcterms:W3CDTF">2016-03-23T18:14:43Z</dcterms:modified>
</cp:coreProperties>
</file>