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2"/>
  </p:notesMasterIdLst>
  <p:sldIdLst>
    <p:sldId id="256" r:id="rId2"/>
    <p:sldId id="257" r:id="rId3"/>
    <p:sldId id="282" r:id="rId4"/>
    <p:sldId id="258" r:id="rId5"/>
    <p:sldId id="259" r:id="rId6"/>
    <p:sldId id="294" r:id="rId7"/>
    <p:sldId id="260" r:id="rId8"/>
    <p:sldId id="285" r:id="rId9"/>
    <p:sldId id="261" r:id="rId10"/>
    <p:sldId id="287" r:id="rId11"/>
    <p:sldId id="263" r:id="rId12"/>
    <p:sldId id="290" r:id="rId13"/>
    <p:sldId id="291" r:id="rId14"/>
    <p:sldId id="262" r:id="rId15"/>
    <p:sldId id="292" r:id="rId16"/>
    <p:sldId id="264" r:id="rId17"/>
    <p:sldId id="297" r:id="rId18"/>
    <p:sldId id="265" r:id="rId19"/>
    <p:sldId id="266" r:id="rId20"/>
    <p:sldId id="298" r:id="rId21"/>
    <p:sldId id="267" r:id="rId22"/>
    <p:sldId id="268" r:id="rId23"/>
    <p:sldId id="301" r:id="rId24"/>
    <p:sldId id="269" r:id="rId25"/>
    <p:sldId id="270" r:id="rId26"/>
    <p:sldId id="302" r:id="rId27"/>
    <p:sldId id="271" r:id="rId28"/>
    <p:sldId id="272" r:id="rId29"/>
    <p:sldId id="273" r:id="rId30"/>
    <p:sldId id="274" r:id="rId31"/>
    <p:sldId id="275" r:id="rId32"/>
    <p:sldId id="303" r:id="rId33"/>
    <p:sldId id="277" r:id="rId34"/>
    <p:sldId id="304" r:id="rId35"/>
    <p:sldId id="279" r:id="rId36"/>
    <p:sldId id="280" r:id="rId37"/>
    <p:sldId id="310" r:id="rId38"/>
    <p:sldId id="311" r:id="rId39"/>
    <p:sldId id="312" r:id="rId40"/>
    <p:sldId id="313"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048"/>
    <p:restoredTop sz="94632"/>
  </p:normalViewPr>
  <p:slideViewPr>
    <p:cSldViewPr snapToGrid="0" snapToObjects="1">
      <p:cViewPr varScale="1">
        <p:scale>
          <a:sx n="96" d="100"/>
          <a:sy n="96" d="100"/>
        </p:scale>
        <p:origin x="192" y="55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8F169EA4-F97C-7A4E-8B2D-57572F3C8D32}"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8F169EA4-F97C-7A4E-8B2D-57572F3C8D32}"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07602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Acellular Pathogens</a:t>
            </a:r>
          </a:p>
        </p:txBody>
      </p:sp>
      <p:sp>
        <p:nvSpPr>
          <p:cNvPr id="3" name="Subtitle 2"/>
          <p:cNvSpPr>
            <a:spLocks noGrp="1"/>
          </p:cNvSpPr>
          <p:nvPr>
            <p:ph type="subTitle" idx="1"/>
          </p:nvPr>
        </p:nvSpPr>
        <p:spPr/>
        <p:txBody>
          <a:bodyPr/>
          <a:lstStyle/>
          <a:p>
            <a:r>
              <a:rPr lang="en-US" b="1" dirty="0"/>
              <a:t>Chapter 6</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82217"/>
            <a:ext cx="9601200" cy="294861"/>
          </a:xfrm>
        </p:spPr>
        <p:txBody>
          <a:bodyPr>
            <a:normAutofit fontScale="90000"/>
          </a:bodyPr>
          <a:lstStyle/>
          <a:p>
            <a:r>
              <a:rPr lang="en-US" dirty="0"/>
              <a:t>Classification based on Capsid Structure</a:t>
            </a:r>
          </a:p>
        </p:txBody>
      </p:sp>
      <p:sp>
        <p:nvSpPr>
          <p:cNvPr id="3" name="Content Placeholder 2"/>
          <p:cNvSpPr>
            <a:spLocks noGrp="1"/>
          </p:cNvSpPr>
          <p:nvPr>
            <p:ph idx="1"/>
          </p:nvPr>
        </p:nvSpPr>
        <p:spPr>
          <a:xfrm>
            <a:off x="1371600" y="967409"/>
            <a:ext cx="9601200" cy="5618921"/>
          </a:xfrm>
        </p:spPr>
        <p:txBody>
          <a:bodyPr>
            <a:normAutofit lnSpcReduction="10000"/>
          </a:bodyPr>
          <a:lstStyle/>
          <a:p>
            <a:r>
              <a:rPr lang="en-US" sz="2800" b="1" dirty="0">
                <a:latin typeface="Calibri" charset="0"/>
                <a:ea typeface="Calibri" charset="0"/>
                <a:cs typeface="Calibri" charset="0"/>
              </a:rPr>
              <a:t>1. </a:t>
            </a:r>
            <a:r>
              <a:rPr lang="en-US" sz="2800" b="1" dirty="0">
                <a:solidFill>
                  <a:srgbClr val="FF0000"/>
                </a:solidFill>
                <a:latin typeface="Calibri" charset="0"/>
                <a:ea typeface="Calibri" charset="0"/>
                <a:cs typeface="Calibri" charset="0"/>
              </a:rPr>
              <a:t>Helical</a:t>
            </a:r>
          </a:p>
          <a:p>
            <a:pPr lvl="1"/>
            <a:r>
              <a:rPr lang="en-US" sz="2800" b="1" dirty="0">
                <a:latin typeface="Calibri" charset="0"/>
                <a:ea typeface="Calibri" charset="0"/>
                <a:cs typeface="Calibri" charset="0"/>
              </a:rPr>
              <a:t>Tobacco Mosaic Virus; Ebola; HIV </a:t>
            </a:r>
          </a:p>
          <a:p>
            <a:pPr lvl="1"/>
            <a:endParaRPr lang="en-US" sz="2800" b="1" dirty="0">
              <a:latin typeface="Calibri" charset="0"/>
              <a:ea typeface="Calibri" charset="0"/>
              <a:cs typeface="Calibri" charset="0"/>
            </a:endParaRPr>
          </a:p>
          <a:p>
            <a:r>
              <a:rPr lang="en-US" sz="2800" b="1" dirty="0">
                <a:latin typeface="Calibri" charset="0"/>
                <a:ea typeface="Calibri" charset="0"/>
                <a:cs typeface="Calibri" charset="0"/>
              </a:rPr>
              <a:t>2. </a:t>
            </a:r>
            <a:r>
              <a:rPr lang="en-US" sz="2800" b="1" dirty="0">
                <a:solidFill>
                  <a:srgbClr val="FF0000"/>
                </a:solidFill>
                <a:latin typeface="Calibri" charset="0"/>
                <a:ea typeface="Calibri" charset="0"/>
                <a:cs typeface="Calibri" charset="0"/>
              </a:rPr>
              <a:t>Polyhedral</a:t>
            </a:r>
            <a:r>
              <a:rPr lang="en-US" sz="2800" b="1" dirty="0">
                <a:latin typeface="Calibri" charset="0"/>
                <a:ea typeface="Calibri" charset="0"/>
                <a:cs typeface="Calibri" charset="0"/>
              </a:rPr>
              <a:t> (many-sided) </a:t>
            </a:r>
          </a:p>
          <a:p>
            <a:pPr lvl="1"/>
            <a:r>
              <a:rPr lang="en-US" sz="2800" b="1" dirty="0">
                <a:latin typeface="Calibri" charset="0"/>
                <a:ea typeface="Calibri" charset="0"/>
                <a:cs typeface="Calibri" charset="0"/>
              </a:rPr>
              <a:t>Forms Icosahedral capsid = 3D, 20-sided structure </a:t>
            </a:r>
          </a:p>
          <a:p>
            <a:pPr lvl="1"/>
            <a:r>
              <a:rPr lang="en-US" sz="2800" b="1" dirty="0">
                <a:latin typeface="Calibri" charset="0"/>
                <a:ea typeface="Calibri" charset="0"/>
                <a:cs typeface="Calibri" charset="0"/>
              </a:rPr>
              <a:t>Poliovirus; Rhinovirus </a:t>
            </a:r>
          </a:p>
          <a:p>
            <a:pPr lvl="1"/>
            <a:endParaRPr lang="en-US" sz="2800" b="1" dirty="0">
              <a:latin typeface="Calibri" charset="0"/>
              <a:ea typeface="Calibri" charset="0"/>
              <a:cs typeface="Calibri" charset="0"/>
            </a:endParaRPr>
          </a:p>
          <a:p>
            <a:r>
              <a:rPr lang="en-US" sz="2800" b="1" dirty="0">
                <a:latin typeface="Calibri" charset="0"/>
                <a:ea typeface="Calibri" charset="0"/>
                <a:cs typeface="Calibri" charset="0"/>
              </a:rPr>
              <a:t>Both #1 and 2 may have </a:t>
            </a:r>
            <a:r>
              <a:rPr lang="en-US" sz="2800" b="1" dirty="0">
                <a:solidFill>
                  <a:srgbClr val="FF0000"/>
                </a:solidFill>
                <a:latin typeface="Calibri" charset="0"/>
                <a:ea typeface="Calibri" charset="0"/>
                <a:cs typeface="Calibri" charset="0"/>
              </a:rPr>
              <a:t>Envelopes </a:t>
            </a:r>
          </a:p>
          <a:p>
            <a:endParaRPr lang="en-US" sz="2800" b="1" dirty="0">
              <a:latin typeface="Calibri" charset="0"/>
              <a:ea typeface="Calibri" charset="0"/>
              <a:cs typeface="Calibri" charset="0"/>
            </a:endParaRPr>
          </a:p>
          <a:p>
            <a:r>
              <a:rPr lang="en-US" sz="2800" b="1" dirty="0">
                <a:latin typeface="Calibri" charset="0"/>
                <a:ea typeface="Calibri" charset="0"/>
                <a:cs typeface="Calibri" charset="0"/>
              </a:rPr>
              <a:t>3. </a:t>
            </a:r>
            <a:r>
              <a:rPr lang="en-US" sz="2800" b="1" dirty="0">
                <a:solidFill>
                  <a:srgbClr val="FF0000"/>
                </a:solidFill>
                <a:latin typeface="Calibri" charset="0"/>
                <a:ea typeface="Calibri" charset="0"/>
                <a:cs typeface="Calibri" charset="0"/>
              </a:rPr>
              <a:t>Complex </a:t>
            </a:r>
          </a:p>
          <a:p>
            <a:pPr lvl="1"/>
            <a:r>
              <a:rPr lang="en-US" sz="2800" b="1" dirty="0">
                <a:latin typeface="Calibri" charset="0"/>
                <a:ea typeface="Calibri" charset="0"/>
                <a:cs typeface="Calibri" charset="0"/>
              </a:rPr>
              <a:t>Bacteriophages </a:t>
            </a:r>
          </a:p>
        </p:txBody>
      </p:sp>
    </p:spTree>
    <p:extLst>
      <p:ext uri="{BB962C8B-B14F-4D97-AF65-F5344CB8AC3E}">
        <p14:creationId xmlns:p14="http://schemas.microsoft.com/office/powerpoint/2010/main" val="50944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Enveloped vs. Naked </a:t>
            </a:r>
          </a:p>
        </p:txBody>
      </p:sp>
      <p:pic>
        <p:nvPicPr>
          <p:cNvPr id="3" name="Picture Placeholder 1" descr="OSC_Microbio_06_01_structure.jpg"/>
          <p:cNvPicPr>
            <a:picLocks noChangeAspect="1"/>
          </p:cNvPicPr>
          <p:nvPr/>
        </p:nvPicPr>
        <p:blipFill>
          <a:blip r:embed="rId2">
            <a:extLst>
              <a:ext uri="{28A0092B-C50C-407E-A947-70E740481C1C}">
                <a14:useLocalDpi xmlns:a14="http://schemas.microsoft.com/office/drawing/2010/main" val="0"/>
              </a:ext>
            </a:extLst>
          </a:blip>
          <a:srcRect t="-16989" b="-16989"/>
          <a:stretch>
            <a:fillRect/>
          </a:stretch>
        </p:blipFill>
        <p:spPr>
          <a:xfrm>
            <a:off x="6096000" y="1079292"/>
            <a:ext cx="4030663" cy="5256213"/>
          </a:xfrm>
          <a:prstGeom prst="rect">
            <a:avLst/>
          </a:prstGeom>
        </p:spPr>
      </p:pic>
      <p:sp>
        <p:nvSpPr>
          <p:cNvPr id="4" name="Text Placeholder 13"/>
          <p:cNvSpPr txBox="1">
            <a:spLocks/>
          </p:cNvSpPr>
          <p:nvPr/>
        </p:nvSpPr>
        <p:spPr>
          <a:xfrm>
            <a:off x="755373" y="1868557"/>
            <a:ext cx="4494489" cy="449603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2000" b="1" dirty="0">
                <a:solidFill>
                  <a:srgbClr val="000000"/>
                </a:solidFill>
              </a:rPr>
              <a:t>The naked </a:t>
            </a:r>
            <a:r>
              <a:rPr lang="en-US" sz="2000" b="1" dirty="0" err="1">
                <a:solidFill>
                  <a:srgbClr val="000000"/>
                </a:solidFill>
              </a:rPr>
              <a:t>adadenovirus</a:t>
            </a:r>
            <a:r>
              <a:rPr lang="en-US" sz="2000" b="1" dirty="0">
                <a:solidFill>
                  <a:srgbClr val="000000"/>
                </a:solidFill>
              </a:rPr>
              <a:t> uses spikes made of glycoproteins from its capsid to bind to host cells.</a:t>
            </a:r>
          </a:p>
          <a:p>
            <a:pPr marL="342900" indent="-342900">
              <a:buFont typeface="Arial"/>
              <a:buAutoNum type="alphaLcParenBoth"/>
            </a:pPr>
            <a:r>
              <a:rPr lang="en-US" sz="2000" b="1" dirty="0">
                <a:solidFill>
                  <a:srgbClr val="000000"/>
                </a:solidFill>
              </a:rPr>
              <a:t>The enveloped human immunodeficiency virus uses spikes made of glycoproteins embedded in its envelope to bind to host cells (credit a “micrograph”: modification of work by NIAID; credit b “micrograph”: modification of work by Centers for Disease Control and Prevention)</a:t>
            </a:r>
          </a:p>
        </p:txBody>
      </p:sp>
    </p:spTree>
    <p:extLst>
      <p:ext uri="{BB962C8B-B14F-4D97-AF65-F5344CB8AC3E}">
        <p14:creationId xmlns:p14="http://schemas.microsoft.com/office/powerpoint/2010/main" val="159194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898702" y="166343"/>
            <a:ext cx="10515600" cy="384382"/>
          </a:xfrm>
        </p:spPr>
        <p:txBody>
          <a:bodyPr>
            <a:normAutofit fontScale="90000"/>
          </a:bodyPr>
          <a:lstStyle/>
          <a:p>
            <a:r>
              <a:rPr lang="en-US" altLang="en-US" i="1" u="sng" dirty="0">
                <a:latin typeface="Abadi MT Condensed Extra Bold" charset="0"/>
                <a:cs typeface="Chalkboard" charset="0"/>
              </a:rPr>
              <a:t>Icosahedral</a:t>
            </a:r>
            <a:endParaRPr lang="en-US" altLang="en-US" dirty="0">
              <a:latin typeface="Chalkboard" charset="0"/>
              <a:cs typeface="Chalkboard" charset="0"/>
            </a:endParaRPr>
          </a:p>
        </p:txBody>
      </p:sp>
      <p:sp>
        <p:nvSpPr>
          <p:cNvPr id="35842" name="Content Placeholder 2"/>
          <p:cNvSpPr>
            <a:spLocks noGrp="1"/>
          </p:cNvSpPr>
          <p:nvPr>
            <p:ph idx="1"/>
          </p:nvPr>
        </p:nvSpPr>
        <p:spPr>
          <a:xfrm>
            <a:off x="1325216" y="892175"/>
            <a:ext cx="9662573" cy="5638800"/>
          </a:xfrm>
        </p:spPr>
        <p:txBody>
          <a:bodyPr>
            <a:noAutofit/>
          </a:bodyPr>
          <a:lstStyle/>
          <a:p>
            <a:r>
              <a:rPr lang="en-US" altLang="en-US" sz="2400" b="1" i="1" dirty="0">
                <a:solidFill>
                  <a:srgbClr val="FF0000"/>
                </a:solidFill>
                <a:latin typeface="Calibri" charset="0"/>
                <a:ea typeface="Calibri" charset="0"/>
                <a:cs typeface="Calibri" charset="0"/>
              </a:rPr>
              <a:t>Icosahedron</a:t>
            </a:r>
            <a:r>
              <a:rPr lang="en-US" altLang="en-US" sz="2400" b="1" i="1" dirty="0">
                <a:latin typeface="Calibri" charset="0"/>
                <a:ea typeface="Calibri" charset="0"/>
                <a:cs typeface="Calibri" charset="0"/>
              </a:rPr>
              <a:t> – 3d with 20 sides (radial symmetry) </a:t>
            </a:r>
          </a:p>
          <a:p>
            <a:pPr eaLnBrk="1" hangingPunct="1"/>
            <a:r>
              <a:rPr lang="en-US" altLang="en-US" sz="2800" b="1" u="sng" dirty="0">
                <a:latin typeface="Calibri" charset="0"/>
                <a:ea typeface="Calibri" charset="0"/>
                <a:cs typeface="Calibri" charset="0"/>
              </a:rPr>
              <a:t>Properties</a:t>
            </a:r>
          </a:p>
          <a:p>
            <a:pPr lvl="1" eaLnBrk="1" hangingPunct="1"/>
            <a:r>
              <a:rPr lang="en-US" altLang="en-US" sz="2400" b="1" dirty="0">
                <a:latin typeface="Calibri" charset="0"/>
                <a:ea typeface="Calibri" charset="0"/>
                <a:cs typeface="Calibri" charset="0"/>
              </a:rPr>
              <a:t>1. </a:t>
            </a:r>
            <a:r>
              <a:rPr lang="en-US" altLang="en-US" sz="2400" b="1" dirty="0">
                <a:solidFill>
                  <a:srgbClr val="FF0000"/>
                </a:solidFill>
                <a:latin typeface="Calibri" charset="0"/>
                <a:ea typeface="Calibri" charset="0"/>
                <a:cs typeface="Calibri" charset="0"/>
              </a:rPr>
              <a:t>Crystalline-like </a:t>
            </a:r>
            <a:r>
              <a:rPr lang="en-US" altLang="en-US" sz="2400" b="1" dirty="0">
                <a:latin typeface="Calibri" charset="0"/>
                <a:ea typeface="Calibri" charset="0"/>
                <a:cs typeface="Calibri" charset="0"/>
              </a:rPr>
              <a:t>- Most animal viruses</a:t>
            </a:r>
          </a:p>
          <a:p>
            <a:pPr lvl="1" eaLnBrk="1" hangingPunct="1"/>
            <a:r>
              <a:rPr lang="en-US" altLang="en-US" sz="2400" b="1" dirty="0">
                <a:latin typeface="Calibri" charset="0"/>
                <a:ea typeface="Calibri" charset="0"/>
                <a:cs typeface="Calibri" charset="0"/>
              </a:rPr>
              <a:t>2. </a:t>
            </a:r>
            <a:r>
              <a:rPr lang="en-US" altLang="en-US" sz="2400" b="1" dirty="0" err="1">
                <a:latin typeface="Calibri" charset="0"/>
                <a:ea typeface="Calibri" charset="0"/>
                <a:cs typeface="Calibri" charset="0"/>
              </a:rPr>
              <a:t>Capsomers</a:t>
            </a:r>
            <a:r>
              <a:rPr lang="en-US" altLang="en-US" sz="2400" b="1" dirty="0">
                <a:latin typeface="Calibri" charset="0"/>
                <a:ea typeface="Calibri" charset="0"/>
                <a:cs typeface="Calibri" charset="0"/>
              </a:rPr>
              <a:t> are </a:t>
            </a:r>
            <a:r>
              <a:rPr lang="en-US" altLang="en-US" sz="2400" b="1" dirty="0">
                <a:solidFill>
                  <a:srgbClr val="FF0000"/>
                </a:solidFill>
                <a:latin typeface="Calibri" charset="0"/>
                <a:ea typeface="Calibri" charset="0"/>
                <a:cs typeface="Calibri" charset="0"/>
              </a:rPr>
              <a:t>identical</a:t>
            </a:r>
          </a:p>
          <a:p>
            <a:pPr lvl="1" eaLnBrk="1" hangingPunct="1"/>
            <a:endParaRPr lang="en-US" altLang="en-US" sz="2400" b="1" dirty="0">
              <a:solidFill>
                <a:srgbClr val="FF0000"/>
              </a:solidFill>
              <a:latin typeface="Calibri" charset="0"/>
              <a:ea typeface="Calibri" charset="0"/>
              <a:cs typeface="Calibri" charset="0"/>
            </a:endParaRPr>
          </a:p>
          <a:p>
            <a:pPr lvl="1" eaLnBrk="1" hangingPunct="1"/>
            <a:r>
              <a:rPr lang="en-US" altLang="en-US" sz="2400" b="1" dirty="0">
                <a:latin typeface="Calibri" charset="0"/>
                <a:ea typeface="Calibri" charset="0"/>
                <a:cs typeface="Calibri" charset="0"/>
              </a:rPr>
              <a:t>Examples:</a:t>
            </a:r>
          </a:p>
          <a:p>
            <a:pPr lvl="2" eaLnBrk="1" hangingPunct="1"/>
            <a:r>
              <a:rPr lang="en-US" altLang="en-US" sz="2000" b="1" dirty="0">
                <a:solidFill>
                  <a:srgbClr val="FF0000"/>
                </a:solidFill>
                <a:latin typeface="Calibri" charset="0"/>
                <a:ea typeface="Calibri" charset="0"/>
                <a:cs typeface="Calibri" charset="0"/>
              </a:rPr>
              <a:t>Rotavirus</a:t>
            </a:r>
          </a:p>
          <a:p>
            <a:pPr lvl="3" eaLnBrk="1" hangingPunct="1"/>
            <a:r>
              <a:rPr lang="en-US" altLang="en-US" sz="2400" b="1" dirty="0">
                <a:latin typeface="Calibri" charset="0"/>
                <a:ea typeface="Calibri" charset="0"/>
                <a:cs typeface="Calibri" charset="0"/>
              </a:rPr>
              <a:t>Most common cause of diarrhea in children worldwide</a:t>
            </a:r>
          </a:p>
          <a:p>
            <a:pPr lvl="2" eaLnBrk="1" hangingPunct="1"/>
            <a:r>
              <a:rPr lang="en-US" altLang="en-US" sz="2000" b="1" dirty="0">
                <a:solidFill>
                  <a:srgbClr val="FF0000"/>
                </a:solidFill>
                <a:latin typeface="Calibri" charset="0"/>
                <a:ea typeface="Calibri" charset="0"/>
                <a:cs typeface="Calibri" charset="0"/>
              </a:rPr>
              <a:t>Adenovirus</a:t>
            </a:r>
          </a:p>
          <a:p>
            <a:pPr lvl="3" eaLnBrk="1" hangingPunct="1"/>
            <a:r>
              <a:rPr lang="en-US" altLang="en-US" sz="2400" b="1" dirty="0">
                <a:latin typeface="Calibri" charset="0"/>
                <a:ea typeface="Calibri" charset="0"/>
                <a:cs typeface="Calibri" charset="0"/>
              </a:rPr>
              <a:t>Respiratory tract, eyes, intestinal </a:t>
            </a:r>
          </a:p>
          <a:p>
            <a:pPr lvl="2" eaLnBrk="1" hangingPunct="1"/>
            <a:r>
              <a:rPr lang="en-US" altLang="en-US" sz="2000" b="1" dirty="0">
                <a:solidFill>
                  <a:srgbClr val="FF0000"/>
                </a:solidFill>
                <a:latin typeface="Calibri" charset="0"/>
                <a:ea typeface="Calibri" charset="0"/>
                <a:cs typeface="Calibri" charset="0"/>
              </a:rPr>
              <a:t>Polio virus</a:t>
            </a:r>
          </a:p>
          <a:p>
            <a:pPr lvl="2" eaLnBrk="1" hangingPunct="1"/>
            <a:r>
              <a:rPr lang="en-US" altLang="en-US" sz="2000" b="1" dirty="0">
                <a:latin typeface="Calibri" charset="0"/>
                <a:ea typeface="Calibri" charset="0"/>
                <a:cs typeface="Calibri" charset="0"/>
              </a:rPr>
              <a:t>Rhinovirus </a:t>
            </a:r>
          </a:p>
          <a:p>
            <a:pPr lvl="2" eaLnBrk="1" hangingPunct="1"/>
            <a:r>
              <a:rPr lang="en-US" altLang="en-US" sz="2000" b="1" dirty="0">
                <a:solidFill>
                  <a:srgbClr val="FF0000"/>
                </a:solidFill>
                <a:latin typeface="Calibri" charset="0"/>
                <a:ea typeface="Calibri" charset="0"/>
                <a:cs typeface="Calibri" charset="0"/>
              </a:rPr>
              <a:t>Herpes virus </a:t>
            </a:r>
          </a:p>
        </p:txBody>
      </p:sp>
    </p:spTree>
    <p:extLst>
      <p:ext uri="{BB962C8B-B14F-4D97-AF65-F5344CB8AC3E}">
        <p14:creationId xmlns:p14="http://schemas.microsoft.com/office/powerpoint/2010/main" val="2021253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000" b="1">
                <a:solidFill>
                  <a:schemeClr val="tx1"/>
                </a:solidFill>
                <a:latin typeface="Chalkboard" charset="0"/>
                <a:ea typeface="ＭＳ Ｐゴシック" charset="-128"/>
                <a:cs typeface="Chalkboard" charset="0"/>
              </a:defRPr>
            </a:lvl1pPr>
            <a:lvl2pPr marL="742950" indent="-285750">
              <a:spcBef>
                <a:spcPts val="600"/>
              </a:spcBef>
              <a:buClr>
                <a:srgbClr val="FDD978"/>
              </a:buClr>
              <a:buSzPct val="75000"/>
              <a:buFont typeface="Wingdings" charset="2"/>
              <a:buChar char="n"/>
              <a:defRPr b="1">
                <a:solidFill>
                  <a:schemeClr val="tx1"/>
                </a:solidFill>
                <a:latin typeface="Chalkboard" charset="0"/>
                <a:ea typeface="ＭＳ Ｐゴシック" charset="-128"/>
                <a:cs typeface="Chalkboard" charset="0"/>
              </a:defRPr>
            </a:lvl2pPr>
            <a:lvl3pPr marL="1143000" indent="-228600">
              <a:spcBef>
                <a:spcPts val="600"/>
              </a:spcBef>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3pPr>
            <a:lvl4pPr marL="1600200" indent="-228600">
              <a:spcBef>
                <a:spcPts val="600"/>
              </a:spcBef>
              <a:buClr>
                <a:srgbClr val="FDD978"/>
              </a:buClr>
              <a:buSzPct val="75000"/>
              <a:buFont typeface="Wingdings" charset="2"/>
              <a:buChar char="n"/>
              <a:defRPr b="1">
                <a:solidFill>
                  <a:schemeClr val="tx1"/>
                </a:solidFill>
                <a:latin typeface="Chalkboard" charset="0"/>
                <a:ea typeface="ＭＳ Ｐゴシック" charset="-128"/>
                <a:cs typeface="Chalkboard" charset="0"/>
              </a:defRPr>
            </a:lvl4pPr>
            <a:lvl5pPr marL="2057400" indent="-228600">
              <a:spcBef>
                <a:spcPts val="600"/>
              </a:spcBef>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5pPr>
            <a:lvl6pPr marL="25146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6pPr>
            <a:lvl7pPr marL="29718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7pPr>
            <a:lvl8pPr marL="34290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8pPr>
            <a:lvl9pPr marL="38862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9pPr>
          </a:lstStyle>
          <a:p>
            <a:pPr eaLnBrk="1" hangingPunct="1">
              <a:spcBef>
                <a:spcPct val="50000"/>
              </a:spcBef>
              <a:buClrTx/>
              <a:buSzTx/>
              <a:buFontTx/>
              <a:buNone/>
            </a:pPr>
            <a:r>
              <a:rPr lang="en-US" altLang="en-US" sz="1400" b="0">
                <a:latin typeface="Arial" charset="0"/>
              </a:rPr>
              <a:t>Figure 6.8</a:t>
            </a:r>
          </a:p>
        </p:txBody>
      </p:sp>
      <p:pic>
        <p:nvPicPr>
          <p:cNvPr id="38914" name="Picture 3" descr="cow95289_06_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457200"/>
            <a:ext cx="8991600" cy="38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781300" y="4567237"/>
            <a:ext cx="6781800" cy="2062163"/>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3200" b="1">
                <a:latin typeface="Rockwell" charset="0"/>
              </a:rPr>
              <a:t>Rotavirus and Herpes simplex virus. </a:t>
            </a:r>
            <a:r>
              <a:rPr lang="en-US" altLang="en-US" sz="3200" b="1" dirty="0">
                <a:latin typeface="Rockwell" charset="0"/>
              </a:rPr>
              <a:t>Both examples of icosahedral viruses – Enveloped or non-enveloped</a:t>
            </a:r>
          </a:p>
        </p:txBody>
      </p:sp>
    </p:spTree>
    <p:extLst>
      <p:ext uri="{BB962C8B-B14F-4D97-AF65-F5344CB8AC3E}">
        <p14:creationId xmlns:p14="http://schemas.microsoft.com/office/powerpoint/2010/main" val="1605691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Structure</a:t>
            </a:r>
          </a:p>
        </p:txBody>
      </p:sp>
      <p:pic>
        <p:nvPicPr>
          <p:cNvPr id="3" name="Picture Placeholder 1" descr="OSC_Microbio_06_01_virusbac.jpg"/>
          <p:cNvPicPr>
            <a:picLocks noChangeAspect="1"/>
          </p:cNvPicPr>
          <p:nvPr/>
        </p:nvPicPr>
        <p:blipFill>
          <a:blip r:embed="rId2">
            <a:extLst>
              <a:ext uri="{28A0092B-C50C-407E-A947-70E740481C1C}">
                <a14:useLocalDpi xmlns:a14="http://schemas.microsoft.com/office/drawing/2010/main" val="0"/>
              </a:ext>
            </a:extLst>
          </a:blip>
          <a:srcRect t="-43" b="-43"/>
          <a:stretch>
            <a:fillRect/>
          </a:stretch>
        </p:blipFill>
        <p:spPr>
          <a:xfrm>
            <a:off x="1590261" y="1614243"/>
            <a:ext cx="9430722" cy="4093830"/>
          </a:xfrm>
          <a:prstGeom prst="rect">
            <a:avLst/>
          </a:prstGeom>
        </p:spPr>
      </p:pic>
    </p:spTree>
    <p:extLst>
      <p:ext uri="{BB962C8B-B14F-4D97-AF65-F5344CB8AC3E}">
        <p14:creationId xmlns:p14="http://schemas.microsoft.com/office/powerpoint/2010/main" val="1489750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000"/>
              </a:spcBef>
              <a:buClr>
                <a:schemeClr val="accent1"/>
              </a:buClr>
              <a:buSzPct val="75000"/>
              <a:buFont typeface="Wingdings" charset="2"/>
              <a:buChar char="n"/>
              <a:defRPr sz="2000" b="1">
                <a:solidFill>
                  <a:schemeClr val="tx1"/>
                </a:solidFill>
                <a:latin typeface="Chalkboard" charset="0"/>
                <a:ea typeface="ＭＳ Ｐゴシック" charset="-128"/>
                <a:cs typeface="Chalkboard" charset="0"/>
              </a:defRPr>
            </a:lvl1pPr>
            <a:lvl2pPr marL="742950" indent="-285750">
              <a:spcBef>
                <a:spcPts val="600"/>
              </a:spcBef>
              <a:buClr>
                <a:srgbClr val="FDD978"/>
              </a:buClr>
              <a:buSzPct val="75000"/>
              <a:buFont typeface="Wingdings" charset="2"/>
              <a:buChar char="n"/>
              <a:defRPr b="1">
                <a:solidFill>
                  <a:schemeClr val="tx1"/>
                </a:solidFill>
                <a:latin typeface="Chalkboard" charset="0"/>
                <a:ea typeface="ＭＳ Ｐゴシック" charset="-128"/>
                <a:cs typeface="Chalkboard" charset="0"/>
              </a:defRPr>
            </a:lvl2pPr>
            <a:lvl3pPr marL="1143000" indent="-228600">
              <a:spcBef>
                <a:spcPts val="600"/>
              </a:spcBef>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3pPr>
            <a:lvl4pPr marL="1600200" indent="-228600">
              <a:spcBef>
                <a:spcPts val="600"/>
              </a:spcBef>
              <a:buClr>
                <a:srgbClr val="FDD978"/>
              </a:buClr>
              <a:buSzPct val="75000"/>
              <a:buFont typeface="Wingdings" charset="2"/>
              <a:buChar char="n"/>
              <a:defRPr b="1">
                <a:solidFill>
                  <a:schemeClr val="tx1"/>
                </a:solidFill>
                <a:latin typeface="Chalkboard" charset="0"/>
                <a:ea typeface="ＭＳ Ｐゴシック" charset="-128"/>
                <a:cs typeface="Chalkboard" charset="0"/>
              </a:defRPr>
            </a:lvl4pPr>
            <a:lvl5pPr marL="2057400" indent="-228600">
              <a:spcBef>
                <a:spcPts val="600"/>
              </a:spcBef>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5pPr>
            <a:lvl6pPr marL="25146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6pPr>
            <a:lvl7pPr marL="29718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7pPr>
            <a:lvl8pPr marL="34290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8pPr>
            <a:lvl9pPr marL="3886200" indent="-228600" eaLnBrk="0" fontAlgn="base" hangingPunct="0">
              <a:spcBef>
                <a:spcPts val="600"/>
              </a:spcBef>
              <a:spcAft>
                <a:spcPct val="0"/>
              </a:spcAft>
              <a:buClr>
                <a:schemeClr val="accent1"/>
              </a:buClr>
              <a:buSzPct val="75000"/>
              <a:buFont typeface="Wingdings" charset="2"/>
              <a:buChar char="n"/>
              <a:defRPr b="1">
                <a:solidFill>
                  <a:schemeClr val="tx1"/>
                </a:solidFill>
                <a:latin typeface="Chalkboard" charset="0"/>
                <a:ea typeface="ＭＳ Ｐゴシック" charset="-128"/>
                <a:cs typeface="Chalkboard" charset="0"/>
              </a:defRPr>
            </a:lvl9pPr>
          </a:lstStyle>
          <a:p>
            <a:pPr eaLnBrk="1" hangingPunct="1">
              <a:spcBef>
                <a:spcPct val="50000"/>
              </a:spcBef>
              <a:buClrTx/>
              <a:buSzTx/>
              <a:buFontTx/>
              <a:buNone/>
            </a:pPr>
            <a:r>
              <a:rPr lang="en-US" altLang="en-US" sz="1400" b="0">
                <a:latin typeface="Arial" charset="0"/>
              </a:rPr>
              <a:t>Figure 6.9</a:t>
            </a:r>
          </a:p>
        </p:txBody>
      </p:sp>
      <p:sp>
        <p:nvSpPr>
          <p:cNvPr id="4" name="TextBox 3"/>
          <p:cNvSpPr txBox="1"/>
          <p:nvPr/>
        </p:nvSpPr>
        <p:spPr>
          <a:xfrm>
            <a:off x="4422913" y="52010"/>
            <a:ext cx="3733800" cy="2324100"/>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2900" b="1" dirty="0">
                <a:solidFill>
                  <a:srgbClr val="000000"/>
                </a:solidFill>
                <a:latin typeface="Rockwell" charset="0"/>
              </a:rPr>
              <a:t>‘</a:t>
            </a:r>
            <a:r>
              <a:rPr lang="en-US" altLang="ja-JP" sz="2900" b="1" dirty="0">
                <a:solidFill>
                  <a:srgbClr val="800000"/>
                </a:solidFill>
                <a:latin typeface="Rockwell" charset="0"/>
              </a:rPr>
              <a:t>Complex Virus</a:t>
            </a:r>
            <a:r>
              <a:rPr lang="en-US" altLang="en-US" sz="2900" b="1" dirty="0">
                <a:solidFill>
                  <a:srgbClr val="000000"/>
                </a:solidFill>
                <a:latin typeface="Rockwell" charset="0"/>
              </a:rPr>
              <a:t>’</a:t>
            </a:r>
            <a:r>
              <a:rPr lang="en-US" altLang="ja-JP" sz="2900" b="1" dirty="0">
                <a:solidFill>
                  <a:srgbClr val="000000"/>
                </a:solidFill>
                <a:latin typeface="Rockwell" charset="0"/>
              </a:rPr>
              <a:t> – Not icosahedral or helical. Bacteriophage.  </a:t>
            </a:r>
            <a:r>
              <a:rPr lang="en-US" altLang="en-US" sz="2900" b="1" dirty="0">
                <a:solidFill>
                  <a:srgbClr val="000000"/>
                </a:solidFill>
                <a:latin typeface="Rockwell" charset="0"/>
              </a:rPr>
              <a:t>‘</a:t>
            </a:r>
            <a:r>
              <a:rPr lang="en-US" altLang="ja-JP" sz="2900" b="1" dirty="0">
                <a:solidFill>
                  <a:srgbClr val="000000"/>
                </a:solidFill>
                <a:latin typeface="Rockwell" charset="0"/>
              </a:rPr>
              <a:t>Nonsymmetrical</a:t>
            </a:r>
            <a:r>
              <a:rPr lang="en-US" altLang="en-US" sz="2900" b="1" dirty="0">
                <a:solidFill>
                  <a:srgbClr val="000000"/>
                </a:solidFill>
                <a:latin typeface="Rockwell" charset="0"/>
              </a:rPr>
              <a:t>’</a:t>
            </a:r>
            <a:r>
              <a:rPr lang="en-US" altLang="ja-JP" sz="2900" b="1" dirty="0">
                <a:solidFill>
                  <a:srgbClr val="000000"/>
                </a:solidFill>
                <a:latin typeface="Rockwell" charset="0"/>
              </a:rPr>
              <a:t> </a:t>
            </a:r>
            <a:endParaRPr lang="en-US" altLang="en-US" sz="2900" b="1" dirty="0">
              <a:solidFill>
                <a:srgbClr val="000000"/>
              </a:solidFill>
              <a:latin typeface="Rockwell" charset="0"/>
            </a:endParaRPr>
          </a:p>
        </p:txBody>
      </p:sp>
      <p:sp>
        <p:nvSpPr>
          <p:cNvPr id="2" name="TextBox 1"/>
          <p:cNvSpPr txBox="1"/>
          <p:nvPr/>
        </p:nvSpPr>
        <p:spPr>
          <a:xfrm>
            <a:off x="4194313" y="2506179"/>
            <a:ext cx="4191000" cy="156966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eaLnBrk="1" hangingPunct="1">
              <a:defRPr/>
            </a:pPr>
            <a:r>
              <a:rPr lang="en-US" sz="2400" b="1" dirty="0"/>
              <a:t>Contain extra structures:</a:t>
            </a:r>
          </a:p>
          <a:p>
            <a:pPr marL="742950" lvl="1" indent="-285750">
              <a:buFont typeface="Arial" charset="0"/>
              <a:buChar char="•"/>
              <a:defRPr/>
            </a:pPr>
            <a:r>
              <a:rPr lang="en-US" sz="2400" b="1" dirty="0"/>
              <a:t>Tail fibers and pins</a:t>
            </a:r>
          </a:p>
          <a:p>
            <a:pPr marL="742950" lvl="1" indent="-285750">
              <a:buFont typeface="Arial" charset="0"/>
              <a:buChar char="•"/>
              <a:defRPr/>
            </a:pPr>
            <a:r>
              <a:rPr lang="en-US" sz="2400" b="1" dirty="0"/>
              <a:t>Collar and Sheath </a:t>
            </a:r>
          </a:p>
          <a:p>
            <a:pPr marL="742950" lvl="1" indent="-285750">
              <a:buFont typeface="Arial" charset="0"/>
              <a:buChar char="•"/>
              <a:defRPr/>
            </a:pPr>
            <a:r>
              <a:rPr lang="en-US" sz="2400" b="1" dirty="0"/>
              <a:t>Very complex outer wall</a:t>
            </a:r>
          </a:p>
        </p:txBody>
      </p:sp>
      <p:sp>
        <p:nvSpPr>
          <p:cNvPr id="3" name="TextBox 2"/>
          <p:cNvSpPr txBox="1"/>
          <p:nvPr/>
        </p:nvSpPr>
        <p:spPr>
          <a:xfrm>
            <a:off x="4194313" y="4349473"/>
            <a:ext cx="4191000" cy="193899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eaLnBrk="1" hangingPunct="1">
              <a:defRPr/>
            </a:pPr>
            <a:r>
              <a:rPr lang="en-US" sz="2400" b="1" dirty="0"/>
              <a:t>Other Complex Viruses: </a:t>
            </a:r>
          </a:p>
          <a:p>
            <a:pPr marL="742950" lvl="1" indent="-285750">
              <a:buFont typeface="Arial" charset="0"/>
              <a:buChar char="•"/>
              <a:defRPr/>
            </a:pPr>
            <a:r>
              <a:rPr lang="en-US" sz="2400" b="1" dirty="0"/>
              <a:t>Poxviruses</a:t>
            </a:r>
          </a:p>
          <a:p>
            <a:pPr marL="742950" lvl="1" indent="-285750">
              <a:buFont typeface="Arial" charset="0"/>
              <a:buChar char="•"/>
              <a:defRPr/>
            </a:pPr>
            <a:r>
              <a:rPr lang="en-US" sz="2400" b="1" dirty="0"/>
              <a:t>‘</a:t>
            </a:r>
            <a:r>
              <a:rPr lang="en-US" sz="2400" b="1" dirty="0" err="1"/>
              <a:t>Megaviruses</a:t>
            </a:r>
            <a:r>
              <a:rPr lang="en-US" sz="2400" b="1" dirty="0"/>
              <a:t>’ </a:t>
            </a:r>
          </a:p>
          <a:p>
            <a:pPr marL="742950" lvl="1" indent="-285750">
              <a:buFont typeface="Arial" charset="0"/>
              <a:buChar char="•"/>
              <a:defRPr/>
            </a:pPr>
            <a:r>
              <a:rPr lang="en-US" sz="2400" b="1" dirty="0"/>
              <a:t>Viruses that infect </a:t>
            </a:r>
            <a:r>
              <a:rPr lang="en-US" sz="2400" b="1" dirty="0" err="1"/>
              <a:t>archeae</a:t>
            </a:r>
            <a:r>
              <a:rPr lang="en-US" sz="2400" b="1" dirty="0"/>
              <a:t> </a:t>
            </a:r>
          </a:p>
        </p:txBody>
      </p:sp>
    </p:spTree>
    <p:extLst>
      <p:ext uri="{BB962C8B-B14F-4D97-AF65-F5344CB8AC3E}">
        <p14:creationId xmlns:p14="http://schemas.microsoft.com/office/powerpoint/2010/main" val="1578607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Viral Classification </a:t>
            </a:r>
            <a:r>
              <a:rPr lang="mr-IN" dirty="0"/>
              <a:t>–</a:t>
            </a:r>
            <a:r>
              <a:rPr lang="en-US" dirty="0"/>
              <a:t> Taxonomy </a:t>
            </a:r>
          </a:p>
        </p:txBody>
      </p:sp>
      <p:sp>
        <p:nvSpPr>
          <p:cNvPr id="3" name="Content Placeholder 2"/>
          <p:cNvSpPr>
            <a:spLocks noGrp="1"/>
          </p:cNvSpPr>
          <p:nvPr>
            <p:ph idx="1"/>
          </p:nvPr>
        </p:nvSpPr>
        <p:spPr/>
        <p:txBody>
          <a:bodyPr>
            <a:normAutofit fontScale="85000" lnSpcReduction="20000"/>
          </a:bodyPr>
          <a:lstStyle/>
          <a:p>
            <a:r>
              <a:rPr lang="en-US" sz="4000" b="1" dirty="0">
                <a:solidFill>
                  <a:srgbClr val="FF0000"/>
                </a:solidFill>
                <a:latin typeface="Calibri" charset="0"/>
                <a:ea typeface="Calibri" charset="0"/>
                <a:cs typeface="Calibri" charset="0"/>
              </a:rPr>
              <a:t>Seven orders, 96 Families and 350 Genera </a:t>
            </a:r>
          </a:p>
          <a:p>
            <a:pPr lvl="1"/>
            <a:r>
              <a:rPr lang="en-US" sz="3600" b="1" i="0" dirty="0">
                <a:latin typeface="Calibri" charset="0"/>
                <a:ea typeface="Calibri" charset="0"/>
                <a:cs typeface="Calibri" charset="0"/>
              </a:rPr>
              <a:t>Genetics, chemistry, morphology and multiplication </a:t>
            </a:r>
          </a:p>
          <a:p>
            <a:pPr lvl="1"/>
            <a:endParaRPr lang="en-US" sz="3600" b="1" i="0" dirty="0">
              <a:latin typeface="Calibri" charset="0"/>
              <a:ea typeface="Calibri" charset="0"/>
              <a:cs typeface="Calibri" charset="0"/>
            </a:endParaRPr>
          </a:p>
          <a:p>
            <a:r>
              <a:rPr lang="en-US" sz="4000" b="1" dirty="0">
                <a:solidFill>
                  <a:srgbClr val="FF0000"/>
                </a:solidFill>
                <a:latin typeface="Calibri" charset="0"/>
                <a:ea typeface="Calibri" charset="0"/>
                <a:cs typeface="Calibri" charset="0"/>
              </a:rPr>
              <a:t>Informal Grouping based on</a:t>
            </a:r>
            <a:r>
              <a:rPr lang="en-US" sz="4000" b="1" dirty="0">
                <a:latin typeface="Calibri" charset="0"/>
                <a:ea typeface="Calibri" charset="0"/>
                <a:cs typeface="Calibri" charset="0"/>
              </a:rPr>
              <a:t>: </a:t>
            </a:r>
          </a:p>
          <a:p>
            <a:pPr lvl="1"/>
            <a:r>
              <a:rPr lang="en-US" sz="3600" b="1" i="0" dirty="0">
                <a:latin typeface="Calibri" charset="0"/>
                <a:ea typeface="Calibri" charset="0"/>
                <a:cs typeface="Calibri" charset="0"/>
              </a:rPr>
              <a:t>Chemistry and morphology </a:t>
            </a:r>
          </a:p>
          <a:p>
            <a:pPr lvl="1"/>
            <a:r>
              <a:rPr lang="en-US" sz="3600" b="1" i="0" dirty="0">
                <a:latin typeface="Calibri" charset="0"/>
                <a:ea typeface="Calibri" charset="0"/>
                <a:cs typeface="Calibri" charset="0"/>
              </a:rPr>
              <a:t>Categories</a:t>
            </a:r>
          </a:p>
          <a:p>
            <a:pPr lvl="2"/>
            <a:r>
              <a:rPr lang="en-US" sz="3200" b="1" dirty="0">
                <a:latin typeface="Calibri" charset="0"/>
                <a:ea typeface="Calibri" charset="0"/>
                <a:cs typeface="Calibri" charset="0"/>
              </a:rPr>
              <a:t>Naked or enveloped </a:t>
            </a:r>
          </a:p>
          <a:p>
            <a:pPr lvl="2"/>
            <a:r>
              <a:rPr lang="en-US" sz="3200" b="1" dirty="0">
                <a:latin typeface="Calibri" charset="0"/>
                <a:ea typeface="Calibri" charset="0"/>
                <a:cs typeface="Calibri" charset="0"/>
              </a:rPr>
              <a:t>DNA (</a:t>
            </a:r>
            <a:r>
              <a:rPr lang="en-US" sz="3200" b="1" dirty="0" err="1">
                <a:latin typeface="Calibri" charset="0"/>
                <a:ea typeface="Calibri" charset="0"/>
                <a:cs typeface="Calibri" charset="0"/>
              </a:rPr>
              <a:t>ss</a:t>
            </a:r>
            <a:r>
              <a:rPr lang="en-US" sz="3200" b="1" dirty="0">
                <a:latin typeface="Calibri" charset="0"/>
                <a:ea typeface="Calibri" charset="0"/>
                <a:cs typeface="Calibri" charset="0"/>
              </a:rPr>
              <a:t> or ds); RNA (</a:t>
            </a:r>
            <a:r>
              <a:rPr lang="en-US" sz="3200" b="1" dirty="0" err="1">
                <a:latin typeface="Calibri" charset="0"/>
                <a:ea typeface="Calibri" charset="0"/>
                <a:cs typeface="Calibri" charset="0"/>
              </a:rPr>
              <a:t>ss</a:t>
            </a:r>
            <a:r>
              <a:rPr lang="en-US" sz="3200" b="1" dirty="0">
                <a:latin typeface="Calibri" charset="0"/>
                <a:ea typeface="Calibri" charset="0"/>
                <a:cs typeface="Calibri" charset="0"/>
              </a:rPr>
              <a:t> or ds) </a:t>
            </a:r>
          </a:p>
        </p:txBody>
      </p:sp>
    </p:spTree>
    <p:extLst>
      <p:ext uri="{BB962C8B-B14F-4D97-AF65-F5344CB8AC3E}">
        <p14:creationId xmlns:p14="http://schemas.microsoft.com/office/powerpoint/2010/main" val="160683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5956"/>
            <a:ext cx="9601200" cy="493643"/>
          </a:xfrm>
        </p:spPr>
        <p:txBody>
          <a:bodyPr>
            <a:normAutofit fontScale="90000"/>
          </a:bodyPr>
          <a:lstStyle/>
          <a:p>
            <a:r>
              <a:rPr lang="en-US" dirty="0"/>
              <a:t>Viral Life Cycles </a:t>
            </a:r>
          </a:p>
        </p:txBody>
      </p:sp>
      <p:sp>
        <p:nvSpPr>
          <p:cNvPr id="3" name="Content Placeholder 2"/>
          <p:cNvSpPr>
            <a:spLocks noGrp="1"/>
          </p:cNvSpPr>
          <p:nvPr>
            <p:ph idx="1"/>
          </p:nvPr>
        </p:nvSpPr>
        <p:spPr>
          <a:xfrm>
            <a:off x="1371600" y="914400"/>
            <a:ext cx="9601200" cy="5658677"/>
          </a:xfrm>
        </p:spPr>
        <p:txBody>
          <a:bodyPr>
            <a:normAutofit/>
          </a:bodyPr>
          <a:lstStyle/>
          <a:p>
            <a:r>
              <a:rPr lang="en-US" sz="3200" b="1" dirty="0">
                <a:solidFill>
                  <a:srgbClr val="FF0000"/>
                </a:solidFill>
              </a:rPr>
              <a:t>Studied bacteriophages </a:t>
            </a:r>
            <a:r>
              <a:rPr lang="en-US" sz="3200" b="1" dirty="0"/>
              <a:t>better understand viral replication</a:t>
            </a:r>
          </a:p>
          <a:p>
            <a:endParaRPr lang="en-US" sz="3200" b="1" dirty="0"/>
          </a:p>
          <a:p>
            <a:r>
              <a:rPr lang="en-US" sz="3200" b="1" dirty="0">
                <a:solidFill>
                  <a:srgbClr val="FF0000"/>
                </a:solidFill>
              </a:rPr>
              <a:t>Virulent phage</a:t>
            </a:r>
          </a:p>
          <a:p>
            <a:pPr lvl="1"/>
            <a:r>
              <a:rPr lang="en-US" sz="2800" b="1" dirty="0"/>
              <a:t>Infects and kills host</a:t>
            </a:r>
          </a:p>
          <a:p>
            <a:r>
              <a:rPr lang="en-US" sz="3200" b="1" dirty="0">
                <a:solidFill>
                  <a:srgbClr val="FF0000"/>
                </a:solidFill>
              </a:rPr>
              <a:t>Temperate phage</a:t>
            </a:r>
          </a:p>
          <a:p>
            <a:pPr lvl="1"/>
            <a:r>
              <a:rPr lang="en-US" sz="2800" b="1" dirty="0"/>
              <a:t>Become part of host chromosomes; genes are passed on with host replication; later may produce </a:t>
            </a:r>
            <a:r>
              <a:rPr lang="en-US" sz="2800" b="1" dirty="0" err="1"/>
              <a:t>virions</a:t>
            </a:r>
            <a:r>
              <a:rPr lang="en-US" sz="2800" b="1" dirty="0"/>
              <a:t> </a:t>
            </a:r>
          </a:p>
          <a:p>
            <a:r>
              <a:rPr lang="en-US" sz="3200" b="1" dirty="0">
                <a:solidFill>
                  <a:srgbClr val="FF0000"/>
                </a:solidFill>
              </a:rPr>
              <a:t>Progeny Virus</a:t>
            </a:r>
          </a:p>
          <a:p>
            <a:pPr lvl="1"/>
            <a:r>
              <a:rPr lang="en-US" sz="2800" b="1" dirty="0"/>
              <a:t>Newly assembled viruses  </a:t>
            </a:r>
          </a:p>
        </p:txBody>
      </p:sp>
    </p:spTree>
    <p:extLst>
      <p:ext uri="{BB962C8B-B14F-4D97-AF65-F5344CB8AC3E}">
        <p14:creationId xmlns:p14="http://schemas.microsoft.com/office/powerpoint/2010/main" val="7408542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Life Cycle – Lytic Cycle </a:t>
            </a:r>
          </a:p>
        </p:txBody>
      </p:sp>
      <p:pic>
        <p:nvPicPr>
          <p:cNvPr id="3" name="Picture Placeholder 1" descr="OSC_Microbio_06_02_lyticcycle.jpg"/>
          <p:cNvPicPr>
            <a:picLocks noChangeAspect="1"/>
          </p:cNvPicPr>
          <p:nvPr/>
        </p:nvPicPr>
        <p:blipFill>
          <a:blip r:embed="rId2">
            <a:extLst>
              <a:ext uri="{28A0092B-C50C-407E-A947-70E740481C1C}">
                <a14:useLocalDpi xmlns:a14="http://schemas.microsoft.com/office/drawing/2010/main" val="0"/>
              </a:ext>
            </a:extLst>
          </a:blip>
          <a:srcRect t="-2479" b="-2479"/>
          <a:stretch>
            <a:fillRect/>
          </a:stretch>
        </p:blipFill>
        <p:spPr>
          <a:xfrm>
            <a:off x="2001078" y="1584092"/>
            <a:ext cx="9627843" cy="4179399"/>
          </a:xfrm>
          <a:prstGeom prst="rect">
            <a:avLst/>
          </a:prstGeom>
        </p:spPr>
      </p:pic>
      <p:sp>
        <p:nvSpPr>
          <p:cNvPr id="4" name="TextBox 3"/>
          <p:cNvSpPr txBox="1"/>
          <p:nvPr/>
        </p:nvSpPr>
        <p:spPr>
          <a:xfrm>
            <a:off x="3352800" y="5763491"/>
            <a:ext cx="3879273"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3200" b="1"/>
              <a:t>Host cell is destroyed </a:t>
            </a:r>
          </a:p>
        </p:txBody>
      </p:sp>
    </p:spTree>
    <p:extLst>
      <p:ext uri="{BB962C8B-B14F-4D97-AF65-F5344CB8AC3E}">
        <p14:creationId xmlns:p14="http://schemas.microsoft.com/office/powerpoint/2010/main" val="1488312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Life Cycle – Lytic and Lysogenic Cycle </a:t>
            </a:r>
          </a:p>
        </p:txBody>
      </p:sp>
      <p:pic>
        <p:nvPicPr>
          <p:cNvPr id="3" name="Picture Placeholder 1" descr="OSC_Microbio_06_02_lyscycle.jpg"/>
          <p:cNvPicPr>
            <a:picLocks noChangeAspect="1"/>
          </p:cNvPicPr>
          <p:nvPr/>
        </p:nvPicPr>
        <p:blipFill>
          <a:blip r:embed="rId2">
            <a:extLst>
              <a:ext uri="{28A0092B-C50C-407E-A947-70E740481C1C}">
                <a14:useLocalDpi xmlns:a14="http://schemas.microsoft.com/office/drawing/2010/main" val="0"/>
              </a:ext>
            </a:extLst>
          </a:blip>
          <a:srcRect l="-13399" r="-13399"/>
          <a:stretch>
            <a:fillRect/>
          </a:stretch>
        </p:blipFill>
        <p:spPr>
          <a:xfrm>
            <a:off x="1994451" y="1798712"/>
            <a:ext cx="11074437" cy="4807359"/>
          </a:xfrm>
          <a:prstGeom prst="rect">
            <a:avLst/>
          </a:prstGeom>
        </p:spPr>
      </p:pic>
      <p:sp>
        <p:nvSpPr>
          <p:cNvPr id="4" name="TextBox 3"/>
          <p:cNvSpPr txBox="1"/>
          <p:nvPr/>
        </p:nvSpPr>
        <p:spPr>
          <a:xfrm>
            <a:off x="1371600" y="4429840"/>
            <a:ext cx="2535382"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b="1" dirty="0">
                <a:solidFill>
                  <a:srgbClr val="FF0000"/>
                </a:solidFill>
              </a:rPr>
              <a:t>Prophage</a:t>
            </a:r>
            <a:r>
              <a:rPr lang="en-US" b="1" dirty="0"/>
              <a:t> = phage genome integrated into host genome. </a:t>
            </a:r>
          </a:p>
        </p:txBody>
      </p:sp>
    </p:spTree>
    <p:extLst>
      <p:ext uri="{BB962C8B-B14F-4D97-AF65-F5344CB8AC3E}">
        <p14:creationId xmlns:p14="http://schemas.microsoft.com/office/powerpoint/2010/main" val="742836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Acellular Pathogens - Introduction</a:t>
            </a:r>
          </a:p>
        </p:txBody>
      </p:sp>
      <p:pic>
        <p:nvPicPr>
          <p:cNvPr id="3" name="Picture Placeholder 1" descr="OSC_Microbio_06_00_splash.jpg"/>
          <p:cNvPicPr>
            <a:picLocks noChangeAspect="1"/>
          </p:cNvPicPr>
          <p:nvPr/>
        </p:nvPicPr>
        <p:blipFill>
          <a:blip r:embed="rId2">
            <a:extLst>
              <a:ext uri="{28A0092B-C50C-407E-A947-70E740481C1C}">
                <a14:useLocalDpi xmlns:a14="http://schemas.microsoft.com/office/drawing/2010/main" val="0"/>
              </a:ext>
            </a:extLst>
          </a:blip>
          <a:srcRect t="-12564" b="-12564"/>
          <a:stretch>
            <a:fillRect/>
          </a:stretch>
        </p:blipFill>
        <p:spPr>
          <a:xfrm>
            <a:off x="1316180" y="1079292"/>
            <a:ext cx="8062913" cy="3500071"/>
          </a:xfrm>
          <a:prstGeom prst="rect">
            <a:avLst/>
          </a:prstGeom>
        </p:spPr>
      </p:pic>
      <p:sp>
        <p:nvSpPr>
          <p:cNvPr id="4" name="Text Placeholder 6"/>
          <p:cNvSpPr txBox="1">
            <a:spLocks/>
          </p:cNvSpPr>
          <p:nvPr/>
        </p:nvSpPr>
        <p:spPr>
          <a:xfrm>
            <a:off x="1316181" y="4710339"/>
            <a:ext cx="8062912"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80" b="1"/>
              <a:t>The year 2014 saw the first large-scale outbreak of Ebola virus (electron micrograph, left) in human populations in West Africa (right). Such epidemics are now widely reported and documented, but viral epidemics are sure to have plagued human populations since the origin of our species. (credit left: modification of work by Thomas W. Geisbert)</a:t>
            </a:r>
            <a:endParaRPr lang="en-US" sz="1580" b="1" dirty="0"/>
          </a:p>
        </p:txBody>
      </p:sp>
    </p:spTree>
    <p:extLst>
      <p:ext uri="{BB962C8B-B14F-4D97-AF65-F5344CB8AC3E}">
        <p14:creationId xmlns:p14="http://schemas.microsoft.com/office/powerpoint/2010/main" val="1927464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42461"/>
            <a:ext cx="9601200" cy="586409"/>
          </a:xfrm>
        </p:spPr>
        <p:txBody>
          <a:bodyPr>
            <a:normAutofit fontScale="90000"/>
          </a:bodyPr>
          <a:lstStyle/>
          <a:p>
            <a:r>
              <a:rPr lang="en-US" dirty="0"/>
              <a:t>Viral Transduction </a:t>
            </a:r>
          </a:p>
        </p:txBody>
      </p:sp>
      <p:sp>
        <p:nvSpPr>
          <p:cNvPr id="3" name="Content Placeholder 2"/>
          <p:cNvSpPr>
            <a:spLocks noGrp="1"/>
          </p:cNvSpPr>
          <p:nvPr>
            <p:ph idx="1"/>
          </p:nvPr>
        </p:nvSpPr>
        <p:spPr>
          <a:xfrm>
            <a:off x="1371600" y="901148"/>
            <a:ext cx="9601200" cy="5777948"/>
          </a:xfrm>
        </p:spPr>
        <p:txBody>
          <a:bodyPr>
            <a:noAutofit/>
          </a:bodyPr>
          <a:lstStyle/>
          <a:p>
            <a:r>
              <a:rPr lang="en-US" sz="2800" b="1" dirty="0"/>
              <a:t>Bacterial DNA transferred from one bacterium to another during infections. When a virus takes over it makes parts for replication using hosts mechanisms.  It assembles DNA into the phage head. But sometimes it gets some of the host DNA in the capsid as well. </a:t>
            </a:r>
            <a:r>
              <a:rPr lang="en-US" sz="2800" b="1" dirty="0" err="1"/>
              <a:t>Virion</a:t>
            </a:r>
            <a:r>
              <a:rPr lang="en-US" sz="2800" b="1" dirty="0"/>
              <a:t> is released and infects another host cell introducing the DNA from the previous host into another host cell.  “DNA recombination” </a:t>
            </a:r>
          </a:p>
          <a:p>
            <a:r>
              <a:rPr lang="en-US" sz="2800" b="1" dirty="0"/>
              <a:t>(1) </a:t>
            </a:r>
            <a:r>
              <a:rPr lang="en-US" sz="2800" b="1" dirty="0">
                <a:solidFill>
                  <a:srgbClr val="FF0000"/>
                </a:solidFill>
              </a:rPr>
              <a:t>Generalized </a:t>
            </a:r>
          </a:p>
          <a:p>
            <a:pPr lvl="1"/>
            <a:r>
              <a:rPr lang="en-US" sz="2800" b="1" dirty="0"/>
              <a:t>Random piece of bacterial chromosomal DNA is transferred by phage during lytic cycle </a:t>
            </a:r>
          </a:p>
          <a:p>
            <a:r>
              <a:rPr lang="en-US" sz="2800" b="1" dirty="0"/>
              <a:t>(2) </a:t>
            </a:r>
            <a:r>
              <a:rPr lang="en-US" sz="2800" b="1" dirty="0">
                <a:solidFill>
                  <a:srgbClr val="FF0000"/>
                </a:solidFill>
              </a:rPr>
              <a:t>Specialized</a:t>
            </a:r>
          </a:p>
          <a:p>
            <a:pPr lvl="1"/>
            <a:r>
              <a:rPr lang="en-US" sz="2800" b="1" dirty="0"/>
              <a:t>At end of lysogenic cycle, prophage is excised and bacteriophage enters lytic cycle  </a:t>
            </a:r>
          </a:p>
        </p:txBody>
      </p:sp>
    </p:spTree>
    <p:extLst>
      <p:ext uri="{BB962C8B-B14F-4D97-AF65-F5344CB8AC3E}">
        <p14:creationId xmlns:p14="http://schemas.microsoft.com/office/powerpoint/2010/main" val="2076935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Transduction </a:t>
            </a:r>
          </a:p>
        </p:txBody>
      </p:sp>
      <p:pic>
        <p:nvPicPr>
          <p:cNvPr id="3" name="Picture Placeholder 1" descr="OSC_Microbio_06_02_transd.jpg"/>
          <p:cNvPicPr>
            <a:picLocks noChangeAspect="1"/>
          </p:cNvPicPr>
          <p:nvPr/>
        </p:nvPicPr>
        <p:blipFill>
          <a:blip r:embed="rId2">
            <a:extLst>
              <a:ext uri="{28A0092B-C50C-407E-A947-70E740481C1C}">
                <a14:useLocalDpi xmlns:a14="http://schemas.microsoft.com/office/drawing/2010/main" val="0"/>
              </a:ext>
            </a:extLst>
          </a:blip>
          <a:srcRect t="-4366" b="-4366"/>
          <a:stretch>
            <a:fillRect/>
          </a:stretch>
        </p:blipFill>
        <p:spPr>
          <a:xfrm>
            <a:off x="457199" y="1122386"/>
            <a:ext cx="11329766" cy="4918196"/>
          </a:xfrm>
          <a:prstGeom prst="rect">
            <a:avLst/>
          </a:prstGeom>
        </p:spPr>
      </p:pic>
    </p:spTree>
    <p:extLst>
      <p:ext uri="{BB962C8B-B14F-4D97-AF65-F5344CB8AC3E}">
        <p14:creationId xmlns:p14="http://schemas.microsoft.com/office/powerpoint/2010/main" val="20987800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Life Cycle of Viruses With Animal Hosts </a:t>
            </a:r>
          </a:p>
        </p:txBody>
      </p:sp>
      <p:pic>
        <p:nvPicPr>
          <p:cNvPr id="3" name="Picture Placeholder 1" descr="OSC_Microbio_06_02_RepAnVirus.jpg"/>
          <p:cNvPicPr>
            <a:picLocks noChangeAspect="1"/>
          </p:cNvPicPr>
          <p:nvPr/>
        </p:nvPicPr>
        <p:blipFill>
          <a:blip r:embed="rId2">
            <a:extLst>
              <a:ext uri="{28A0092B-C50C-407E-A947-70E740481C1C}">
                <a14:useLocalDpi xmlns:a14="http://schemas.microsoft.com/office/drawing/2010/main" val="0"/>
              </a:ext>
            </a:extLst>
          </a:blip>
          <a:srcRect l="-48485" r="-48485"/>
          <a:stretch>
            <a:fillRect/>
          </a:stretch>
        </p:blipFill>
        <p:spPr>
          <a:xfrm>
            <a:off x="1787236" y="1428750"/>
            <a:ext cx="8062913" cy="3500071"/>
          </a:xfrm>
          <a:prstGeom prst="rect">
            <a:avLst/>
          </a:prstGeom>
        </p:spPr>
      </p:pic>
      <p:sp>
        <p:nvSpPr>
          <p:cNvPr id="4" name="Text Placeholder 6"/>
          <p:cNvSpPr txBox="1">
            <a:spLocks/>
          </p:cNvSpPr>
          <p:nvPr/>
        </p:nvSpPr>
        <p:spPr>
          <a:xfrm>
            <a:off x="2507673" y="5093363"/>
            <a:ext cx="8062912" cy="1473691"/>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a:t>In influenza virus infection, viral glycoproteins attach the virus to a host epithelial cell. As a result, the virus is engulfed. Viral RNA and viral proteins are made and assembled into new </a:t>
            </a:r>
            <a:r>
              <a:rPr lang="en-US" sz="2400" b="1" dirty="0" err="1"/>
              <a:t>virions</a:t>
            </a:r>
            <a:r>
              <a:rPr lang="en-US" sz="2400" b="1" dirty="0"/>
              <a:t> that are released by budding.</a:t>
            </a:r>
          </a:p>
        </p:txBody>
      </p:sp>
    </p:spTree>
    <p:extLst>
      <p:ext uri="{BB962C8B-B14F-4D97-AF65-F5344CB8AC3E}">
        <p14:creationId xmlns:p14="http://schemas.microsoft.com/office/powerpoint/2010/main" val="827956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9601200" cy="400878"/>
          </a:xfrm>
        </p:spPr>
        <p:txBody>
          <a:bodyPr>
            <a:normAutofit fontScale="90000"/>
          </a:bodyPr>
          <a:lstStyle/>
          <a:p>
            <a:r>
              <a:rPr lang="en-US" dirty="0"/>
              <a:t>RNA and Retroviruses </a:t>
            </a:r>
          </a:p>
        </p:txBody>
      </p:sp>
      <p:sp>
        <p:nvSpPr>
          <p:cNvPr id="3" name="Content Placeholder 2"/>
          <p:cNvSpPr>
            <a:spLocks noGrp="1"/>
          </p:cNvSpPr>
          <p:nvPr>
            <p:ph idx="1"/>
          </p:nvPr>
        </p:nvSpPr>
        <p:spPr>
          <a:xfrm>
            <a:off x="1371600" y="728870"/>
            <a:ext cx="9601200" cy="6129130"/>
          </a:xfrm>
        </p:spPr>
        <p:txBody>
          <a:bodyPr>
            <a:normAutofit lnSpcReduction="10000"/>
          </a:bodyPr>
          <a:lstStyle/>
          <a:p>
            <a:r>
              <a:rPr lang="en-US" b="1" dirty="0">
                <a:solidFill>
                  <a:srgbClr val="FF0000"/>
                </a:solidFill>
              </a:rPr>
              <a:t>Genes</a:t>
            </a:r>
            <a:r>
              <a:rPr lang="en-US" b="1" dirty="0"/>
              <a:t> normally are </a:t>
            </a:r>
            <a:r>
              <a:rPr lang="en-US" b="1" dirty="0">
                <a:solidFill>
                  <a:srgbClr val="FF0000"/>
                </a:solidFill>
              </a:rPr>
              <a:t>expressed</a:t>
            </a:r>
            <a:r>
              <a:rPr lang="en-US" b="1" dirty="0"/>
              <a:t> from </a:t>
            </a:r>
            <a:r>
              <a:rPr lang="en-US" b="1" dirty="0">
                <a:solidFill>
                  <a:srgbClr val="FF0000"/>
                </a:solidFill>
              </a:rPr>
              <a:t>DNA ----</a:t>
            </a:r>
            <a:r>
              <a:rPr lang="en-US" b="1" dirty="0">
                <a:solidFill>
                  <a:srgbClr val="FF0000"/>
                </a:solidFill>
                <a:sym typeface="Wingdings"/>
              </a:rPr>
              <a:t> RNA </a:t>
            </a:r>
          </a:p>
          <a:p>
            <a:r>
              <a:rPr lang="en-US" b="1" dirty="0">
                <a:sym typeface="Wingdings"/>
              </a:rPr>
              <a:t>If the Genome is </a:t>
            </a:r>
            <a:r>
              <a:rPr lang="en-US" b="1" dirty="0">
                <a:solidFill>
                  <a:srgbClr val="FF0000"/>
                </a:solidFill>
                <a:sym typeface="Wingdings"/>
              </a:rPr>
              <a:t>RNA</a:t>
            </a:r>
            <a:r>
              <a:rPr lang="en-US" b="1" dirty="0">
                <a:sym typeface="Wingdings"/>
              </a:rPr>
              <a:t> a different mechanism must be used</a:t>
            </a:r>
          </a:p>
          <a:p>
            <a:endParaRPr lang="en-US" b="1" dirty="0">
              <a:sym typeface="Wingdings"/>
            </a:endParaRPr>
          </a:p>
          <a:p>
            <a:r>
              <a:rPr lang="en-US" b="1" dirty="0"/>
              <a:t>RNA Genome =  </a:t>
            </a:r>
            <a:r>
              <a:rPr lang="en-US" b="1" dirty="0">
                <a:solidFill>
                  <a:srgbClr val="FF0000"/>
                </a:solidFill>
              </a:rPr>
              <a:t>+</a:t>
            </a:r>
            <a:r>
              <a:rPr lang="en-US" b="1" dirty="0" err="1">
                <a:solidFill>
                  <a:srgbClr val="FF0000"/>
                </a:solidFill>
              </a:rPr>
              <a:t>ssRNA</a:t>
            </a:r>
            <a:endParaRPr lang="en-US" b="1" dirty="0">
              <a:solidFill>
                <a:srgbClr val="FF0000"/>
              </a:solidFill>
            </a:endParaRPr>
          </a:p>
          <a:p>
            <a:pPr lvl="1"/>
            <a:r>
              <a:rPr lang="en-US" b="1" dirty="0"/>
              <a:t>May be translated directly into proteins (acts like mRNA)</a:t>
            </a:r>
          </a:p>
          <a:p>
            <a:pPr lvl="1"/>
            <a:endParaRPr lang="en-US" b="1" dirty="0"/>
          </a:p>
          <a:p>
            <a:r>
              <a:rPr lang="en-US" b="1" dirty="0">
                <a:solidFill>
                  <a:srgbClr val="FF0000"/>
                </a:solidFill>
              </a:rPr>
              <a:t>-</a:t>
            </a:r>
            <a:r>
              <a:rPr lang="en-US" b="1" dirty="0" err="1">
                <a:solidFill>
                  <a:srgbClr val="FF0000"/>
                </a:solidFill>
              </a:rPr>
              <a:t>ssRNA</a:t>
            </a:r>
            <a:r>
              <a:rPr lang="en-US" b="1" dirty="0">
                <a:solidFill>
                  <a:srgbClr val="FF0000"/>
                </a:solidFill>
              </a:rPr>
              <a:t> </a:t>
            </a:r>
          </a:p>
          <a:p>
            <a:pPr lvl="1"/>
            <a:r>
              <a:rPr lang="en-US" b="1" dirty="0"/>
              <a:t>Must be converted into +</a:t>
            </a:r>
            <a:r>
              <a:rPr lang="en-US" b="1" dirty="0" err="1"/>
              <a:t>ssRNA</a:t>
            </a:r>
            <a:r>
              <a:rPr lang="en-US" b="1" dirty="0"/>
              <a:t> first </a:t>
            </a:r>
          </a:p>
          <a:p>
            <a:pPr lvl="1"/>
            <a:r>
              <a:rPr lang="en-US" b="1" dirty="0"/>
              <a:t>By RNA polymerase (</a:t>
            </a:r>
            <a:r>
              <a:rPr lang="en-US" b="1" dirty="0" err="1"/>
              <a:t>RdRP</a:t>
            </a:r>
            <a:r>
              <a:rPr lang="en-US" b="1" dirty="0"/>
              <a:t>) </a:t>
            </a:r>
          </a:p>
          <a:p>
            <a:pPr lvl="1"/>
            <a:r>
              <a:rPr lang="en-US" b="1" dirty="0"/>
              <a:t>Converts to +</a:t>
            </a:r>
            <a:r>
              <a:rPr lang="en-US" b="1" dirty="0" err="1"/>
              <a:t>ssRNA</a:t>
            </a:r>
            <a:r>
              <a:rPr lang="en-US" b="1" dirty="0"/>
              <a:t> ---------</a:t>
            </a:r>
            <a:r>
              <a:rPr lang="en-US" b="1" dirty="0">
                <a:sym typeface="Wingdings"/>
              </a:rPr>
              <a:t> proteins </a:t>
            </a:r>
          </a:p>
          <a:p>
            <a:pPr lvl="1"/>
            <a:endParaRPr lang="en-US" b="1" dirty="0">
              <a:sym typeface="Wingdings"/>
            </a:endParaRPr>
          </a:p>
          <a:p>
            <a:r>
              <a:rPr lang="en-US" b="1" dirty="0">
                <a:solidFill>
                  <a:srgbClr val="FF0000"/>
                </a:solidFill>
              </a:rPr>
              <a:t>Retrovirus (example HIV) </a:t>
            </a:r>
          </a:p>
          <a:p>
            <a:pPr lvl="1"/>
            <a:r>
              <a:rPr lang="en-US" b="1" dirty="0"/>
              <a:t>+</a:t>
            </a:r>
            <a:r>
              <a:rPr lang="en-US" b="1" dirty="0" err="1"/>
              <a:t>ssRNA</a:t>
            </a:r>
            <a:r>
              <a:rPr lang="en-US" b="1" dirty="0"/>
              <a:t> virus carries reverse transcriptase enzyme </a:t>
            </a:r>
          </a:p>
          <a:p>
            <a:pPr lvl="1"/>
            <a:r>
              <a:rPr lang="en-US" b="1" dirty="0"/>
              <a:t>Synthesizes a complementary ssDNA copy using +</a:t>
            </a:r>
            <a:r>
              <a:rPr lang="en-US" b="1" dirty="0" err="1"/>
              <a:t>ssRNA</a:t>
            </a:r>
            <a:r>
              <a:rPr lang="en-US" b="1" dirty="0"/>
              <a:t> as template.  ssDNA made into dsDNA which integrates into host cell permanently. “provirus” which can cause chronic infections. </a:t>
            </a:r>
          </a:p>
          <a:p>
            <a:pPr lvl="1"/>
            <a:endParaRPr lang="en-US" b="1" dirty="0"/>
          </a:p>
        </p:txBody>
      </p:sp>
    </p:spTree>
    <p:extLst>
      <p:ext uri="{BB962C8B-B14F-4D97-AF65-F5344CB8AC3E}">
        <p14:creationId xmlns:p14="http://schemas.microsoft.com/office/powerpoint/2010/main" val="95824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97420"/>
          </a:xfrm>
        </p:spPr>
        <p:txBody>
          <a:bodyPr>
            <a:normAutofit/>
          </a:bodyPr>
          <a:lstStyle/>
          <a:p>
            <a:r>
              <a:rPr lang="en-US" dirty="0"/>
              <a:t>Life Cycle of Viruses with Animal </a:t>
            </a:r>
            <a:r>
              <a:rPr lang="en-US"/>
              <a:t>Hosts – Retroviruses - HIV</a:t>
            </a:r>
            <a:endParaRPr lang="en-US" dirty="0"/>
          </a:p>
        </p:txBody>
      </p:sp>
      <p:pic>
        <p:nvPicPr>
          <p:cNvPr id="3" name="Picture Placeholder 1" descr="OSC_Microbio_06_02_hiv.jpg"/>
          <p:cNvPicPr>
            <a:picLocks noChangeAspect="1"/>
          </p:cNvPicPr>
          <p:nvPr/>
        </p:nvPicPr>
        <p:blipFill>
          <a:blip r:embed="rId2" cstate="print">
            <a:extLst>
              <a:ext uri="{28A0092B-C50C-407E-A947-70E740481C1C}">
                <a14:useLocalDpi xmlns:a14="http://schemas.microsoft.com/office/drawing/2010/main" val="0"/>
              </a:ext>
            </a:extLst>
          </a:blip>
          <a:srcRect t="-1483" b="-1483"/>
          <a:stretch>
            <a:fillRect/>
          </a:stretch>
        </p:blipFill>
        <p:spPr>
          <a:xfrm>
            <a:off x="1122363" y="1813290"/>
            <a:ext cx="3643745" cy="4749780"/>
          </a:xfrm>
          <a:prstGeom prst="rect">
            <a:avLst/>
          </a:prstGeom>
        </p:spPr>
      </p:pic>
      <p:sp>
        <p:nvSpPr>
          <p:cNvPr id="4" name="Text Placeholder 13"/>
          <p:cNvSpPr txBox="1">
            <a:spLocks/>
          </p:cNvSpPr>
          <p:nvPr/>
        </p:nvSpPr>
        <p:spPr>
          <a:xfrm>
            <a:off x="5050270" y="1601028"/>
            <a:ext cx="3913188" cy="476326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HIV, an enveloped, icosahedral retrovirus, attaches to a cell surface receptor of an immune cell and fuses with the cell membrane. Viral contents are released into the cell, where viral enzymes convert the single-stranded RNA genome into DNA and incorporate it into the host genome. (credit: modification of work by NIAID, NIH)</a:t>
            </a:r>
            <a:endParaRPr lang="en-US" sz="2400" b="1" dirty="0"/>
          </a:p>
        </p:txBody>
      </p:sp>
    </p:spTree>
    <p:extLst>
      <p:ext uri="{BB962C8B-B14F-4D97-AF65-F5344CB8AC3E}">
        <p14:creationId xmlns:p14="http://schemas.microsoft.com/office/powerpoint/2010/main" val="1293358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Infections – Latent and Chronic </a:t>
            </a:r>
          </a:p>
        </p:txBody>
      </p:sp>
      <p:pic>
        <p:nvPicPr>
          <p:cNvPr id="3" name="Picture Placeholder 1" descr="OSC_Microbio_06_02_latency.jpg"/>
          <p:cNvPicPr>
            <a:picLocks noChangeAspect="1"/>
          </p:cNvPicPr>
          <p:nvPr/>
        </p:nvPicPr>
        <p:blipFill>
          <a:blip r:embed="rId2">
            <a:extLst>
              <a:ext uri="{28A0092B-C50C-407E-A947-70E740481C1C}">
                <a14:useLocalDpi xmlns:a14="http://schemas.microsoft.com/office/drawing/2010/main" val="0"/>
              </a:ext>
            </a:extLst>
          </a:blip>
          <a:srcRect t="-14465" b="-14465"/>
          <a:stretch>
            <a:fillRect/>
          </a:stretch>
        </p:blipFill>
        <p:spPr>
          <a:xfrm>
            <a:off x="1482436" y="1079292"/>
            <a:ext cx="8062913" cy="3500071"/>
          </a:xfrm>
          <a:prstGeom prst="rect">
            <a:avLst/>
          </a:prstGeom>
        </p:spPr>
      </p:pic>
      <p:sp>
        <p:nvSpPr>
          <p:cNvPr id="4" name="Text Placeholder 6"/>
          <p:cNvSpPr txBox="1">
            <a:spLocks/>
          </p:cNvSpPr>
          <p:nvPr/>
        </p:nvSpPr>
        <p:spPr>
          <a:xfrm>
            <a:off x="1260763" y="4579363"/>
            <a:ext cx="8062912" cy="2014018"/>
          </a:xfrm>
          <a:prstGeom prst="rect">
            <a:avLst/>
          </a:prstGeom>
        </p:spPr>
        <p:txBody>
          <a:bodyPr rIns="3600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600" b="1"/>
              <a:t>Varicella-zoster, the virus that causes chickenpox, has an enveloped icosahedral capsid visible in this transmission electron micrograph. Its double-stranded DNA genome becomes incorporated in the host DNA.</a:t>
            </a:r>
          </a:p>
          <a:p>
            <a:pPr marL="342900" indent="-342900">
              <a:buFont typeface="Arial"/>
              <a:buAutoNum type="alphaLcParenBoth"/>
            </a:pPr>
            <a:r>
              <a:rPr lang="en-US" sz="1600" b="1"/>
              <a:t>After a period of latency, the virus can reactivate in the form of shingles, usually manifesting as a painful, localized rash on one side of the body. (credit a: modification of work by Erskine Palmer and B.G. Partin—scale-bar data from Matt Russell; credit b: modification of work by Rosmarie Voegtli)</a:t>
            </a:r>
            <a:endParaRPr lang="en-US" sz="1600" b="1" dirty="0"/>
          </a:p>
        </p:txBody>
      </p:sp>
    </p:spTree>
    <p:extLst>
      <p:ext uri="{BB962C8B-B14F-4D97-AF65-F5344CB8AC3E}">
        <p14:creationId xmlns:p14="http://schemas.microsoft.com/office/powerpoint/2010/main" val="10992597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Latent Infections</a:t>
            </a:r>
          </a:p>
        </p:txBody>
      </p:sp>
      <p:sp>
        <p:nvSpPr>
          <p:cNvPr id="3" name="Content Placeholder 2"/>
          <p:cNvSpPr>
            <a:spLocks noGrp="1"/>
          </p:cNvSpPr>
          <p:nvPr>
            <p:ph idx="1"/>
          </p:nvPr>
        </p:nvSpPr>
        <p:spPr/>
        <p:txBody>
          <a:bodyPr>
            <a:normAutofit fontScale="92500" lnSpcReduction="20000"/>
          </a:bodyPr>
          <a:lstStyle/>
          <a:p>
            <a:r>
              <a:rPr lang="en-US" sz="4000" b="1" dirty="0">
                <a:solidFill>
                  <a:srgbClr val="FF0000"/>
                </a:solidFill>
              </a:rPr>
              <a:t>Latent viruses</a:t>
            </a:r>
          </a:p>
          <a:p>
            <a:pPr lvl="1"/>
            <a:r>
              <a:rPr lang="en-US" sz="3600" b="1" dirty="0"/>
              <a:t>Varicella Zoster </a:t>
            </a:r>
            <a:r>
              <a:rPr lang="mr-IN" sz="3600" b="1" dirty="0"/>
              <a:t>–</a:t>
            </a:r>
            <a:r>
              <a:rPr lang="en-US" sz="3600" b="1" dirty="0"/>
              <a:t> Chicken Pox and Shingles </a:t>
            </a:r>
          </a:p>
          <a:p>
            <a:pPr lvl="1"/>
            <a:r>
              <a:rPr lang="en-US" sz="3600" b="1" dirty="0"/>
              <a:t>EBV </a:t>
            </a:r>
          </a:p>
          <a:p>
            <a:pPr lvl="1"/>
            <a:r>
              <a:rPr lang="en-US" sz="3600" b="1" dirty="0"/>
              <a:t>Become ‘dormant’ </a:t>
            </a:r>
          </a:p>
          <a:p>
            <a:pPr lvl="1"/>
            <a:endParaRPr lang="en-US" sz="3600" b="1" dirty="0"/>
          </a:p>
          <a:p>
            <a:r>
              <a:rPr lang="en-US" sz="4000" b="1" dirty="0">
                <a:solidFill>
                  <a:srgbClr val="FF0000"/>
                </a:solidFill>
              </a:rPr>
              <a:t>Chronic Infections </a:t>
            </a:r>
          </a:p>
          <a:p>
            <a:pPr lvl="1"/>
            <a:r>
              <a:rPr lang="en-US" sz="3600" b="1" dirty="0"/>
              <a:t>Hepatitis C and HIV </a:t>
            </a:r>
          </a:p>
          <a:p>
            <a:pPr lvl="1"/>
            <a:endParaRPr lang="en-US" sz="3600" b="1" dirty="0"/>
          </a:p>
        </p:txBody>
      </p:sp>
    </p:spTree>
    <p:extLst>
      <p:ext uri="{BB962C8B-B14F-4D97-AF65-F5344CB8AC3E}">
        <p14:creationId xmlns:p14="http://schemas.microsoft.com/office/powerpoint/2010/main" val="14655326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Growth Curves </a:t>
            </a:r>
          </a:p>
        </p:txBody>
      </p:sp>
      <p:pic>
        <p:nvPicPr>
          <p:cNvPr id="3" name="Picture Placeholder 1" descr="OSC_Microbio_06_02_growth.jpg"/>
          <p:cNvPicPr>
            <a:picLocks noChangeAspect="1"/>
          </p:cNvPicPr>
          <p:nvPr/>
        </p:nvPicPr>
        <p:blipFill>
          <a:blip r:embed="rId2">
            <a:extLst>
              <a:ext uri="{28A0092B-C50C-407E-A947-70E740481C1C}">
                <a14:useLocalDpi xmlns:a14="http://schemas.microsoft.com/office/drawing/2010/main" val="0"/>
              </a:ext>
            </a:extLst>
          </a:blip>
          <a:srcRect l="-21364" r="-21364"/>
          <a:stretch>
            <a:fillRect/>
          </a:stretch>
        </p:blipFill>
        <p:spPr>
          <a:xfrm>
            <a:off x="510207" y="1692230"/>
            <a:ext cx="11097492" cy="4817367"/>
          </a:xfrm>
          <a:prstGeom prst="rect">
            <a:avLst/>
          </a:prstGeom>
        </p:spPr>
      </p:pic>
    </p:spTree>
    <p:extLst>
      <p:ext uri="{BB962C8B-B14F-4D97-AF65-F5344CB8AC3E}">
        <p14:creationId xmlns:p14="http://schemas.microsoft.com/office/powerpoint/2010/main" val="2999431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Isolation of Viruses</a:t>
            </a:r>
          </a:p>
        </p:txBody>
      </p:sp>
      <p:pic>
        <p:nvPicPr>
          <p:cNvPr id="3" name="Picture Placeholder 1" descr="OSC_Microbio_06_03_filters.jpg"/>
          <p:cNvPicPr>
            <a:picLocks noChangeAspect="1"/>
          </p:cNvPicPr>
          <p:nvPr/>
        </p:nvPicPr>
        <p:blipFill>
          <a:blip r:embed="rId2">
            <a:extLst>
              <a:ext uri="{28A0092B-C50C-407E-A947-70E740481C1C}">
                <a14:useLocalDpi xmlns:a14="http://schemas.microsoft.com/office/drawing/2010/main" val="0"/>
              </a:ext>
            </a:extLst>
          </a:blip>
          <a:srcRect l="-16710" r="-16710"/>
          <a:stretch>
            <a:fillRect/>
          </a:stretch>
        </p:blipFill>
        <p:spPr>
          <a:xfrm>
            <a:off x="2909887" y="1428750"/>
            <a:ext cx="8062913" cy="3500071"/>
          </a:xfrm>
          <a:prstGeom prst="rect">
            <a:avLst/>
          </a:prstGeom>
        </p:spPr>
      </p:pic>
      <p:sp>
        <p:nvSpPr>
          <p:cNvPr id="4" name="Text Placeholder 6"/>
          <p:cNvSpPr txBox="1">
            <a:spLocks/>
          </p:cNvSpPr>
          <p:nvPr/>
        </p:nvSpPr>
        <p:spPr>
          <a:xfrm>
            <a:off x="2140744" y="5111435"/>
            <a:ext cx="8062912" cy="16330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150" b="1" dirty="0"/>
              <a:t>Membrane filters can be used to remove cells or viruses from a solution.</a:t>
            </a:r>
          </a:p>
          <a:p>
            <a:pPr marL="342900" indent="-342900">
              <a:buFont typeface="Arial"/>
              <a:buAutoNum type="alphaLcParenBoth"/>
            </a:pPr>
            <a:r>
              <a:rPr lang="en-US" sz="1150" b="1" dirty="0"/>
              <a:t>This scanning electron micrograph shows rod-shaped bacterial cells captured on the surface of a membrane filter. Note differences in the comparative size of the membrane pores and bacteria. Viruses will pass through this filter.</a:t>
            </a:r>
          </a:p>
          <a:p>
            <a:pPr marL="342900" indent="-342900">
              <a:buFont typeface="Arial"/>
              <a:buAutoNum type="alphaLcParenBoth"/>
            </a:pPr>
            <a:r>
              <a:rPr lang="en-US" sz="1150" b="1" dirty="0"/>
              <a:t>The size of the pores in the filter determines what is captured on the surface of the filter (animal [red] and bacteria [blue]) and removed from liquid passing through. Note the viruses (green) pass through the finer filter. (credit a: modification of work by U.S. Department of Energy)</a:t>
            </a:r>
          </a:p>
        </p:txBody>
      </p:sp>
    </p:spTree>
    <p:extLst>
      <p:ext uri="{BB962C8B-B14F-4D97-AF65-F5344CB8AC3E}">
        <p14:creationId xmlns:p14="http://schemas.microsoft.com/office/powerpoint/2010/main" val="6798350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Cultivation of Viruses </a:t>
            </a:r>
          </a:p>
        </p:txBody>
      </p:sp>
      <p:pic>
        <p:nvPicPr>
          <p:cNvPr id="3" name="Picture Placeholder 1" descr="OSC_Microbio_06_03_plaques.jpg"/>
          <p:cNvPicPr>
            <a:picLocks noChangeAspect="1"/>
          </p:cNvPicPr>
          <p:nvPr/>
        </p:nvPicPr>
        <p:blipFill>
          <a:blip r:embed="rId2">
            <a:extLst>
              <a:ext uri="{28A0092B-C50C-407E-A947-70E740481C1C}">
                <a14:useLocalDpi xmlns:a14="http://schemas.microsoft.com/office/drawing/2010/main" val="0"/>
              </a:ext>
            </a:extLst>
          </a:blip>
          <a:srcRect t="-14470" b="-14470"/>
          <a:stretch>
            <a:fillRect/>
          </a:stretch>
        </p:blipFill>
        <p:spPr>
          <a:xfrm>
            <a:off x="2064543" y="1079292"/>
            <a:ext cx="8062913" cy="3500071"/>
          </a:xfrm>
          <a:prstGeom prst="rect">
            <a:avLst/>
          </a:prstGeom>
        </p:spPr>
      </p:pic>
      <p:sp>
        <p:nvSpPr>
          <p:cNvPr id="4" name="Text Placeholder 6"/>
          <p:cNvSpPr txBox="1">
            <a:spLocks/>
          </p:cNvSpPr>
          <p:nvPr/>
        </p:nvSpPr>
        <p:spPr>
          <a:xfrm>
            <a:off x="1759528" y="4579363"/>
            <a:ext cx="8062912" cy="16076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800" b="1"/>
              <a:t>Flasks like this may be used to culture human or animal cells for viral culturing.</a:t>
            </a:r>
          </a:p>
          <a:p>
            <a:pPr marL="342900" indent="-342900">
              <a:buFont typeface="Arial"/>
              <a:buAutoNum type="alphaLcParenBoth"/>
            </a:pPr>
            <a:r>
              <a:rPr lang="en-US" sz="1800" b="1"/>
              <a:t>These plates contain bacteriophage T4 grown on an </a:t>
            </a:r>
            <a:r>
              <a:rPr lang="en-US" sz="1800" b="1" i="1"/>
              <a:t>Escherichia coli </a:t>
            </a:r>
            <a:r>
              <a:rPr lang="en-US" sz="1800" b="1"/>
              <a:t>lawn. Clear plaques are visible where host bacterial cells have been lysed. Viral titers increase on the plates to the left. (credit a: modification of work by National Institutes of Health; credit b: modification of work by American Society for Microbiology)</a:t>
            </a:r>
            <a:endParaRPr lang="en-US" sz="1800" b="1" dirty="0"/>
          </a:p>
        </p:txBody>
      </p:sp>
    </p:spTree>
    <p:extLst>
      <p:ext uri="{BB962C8B-B14F-4D97-AF65-F5344CB8AC3E}">
        <p14:creationId xmlns:p14="http://schemas.microsoft.com/office/powerpoint/2010/main" val="2094046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04801"/>
            <a:ext cx="7556500" cy="735013"/>
          </a:xfrm>
        </p:spPr>
        <p:txBody>
          <a:bodyPr rtlCol="0">
            <a:normAutofit fontScale="90000"/>
          </a:bodyPr>
          <a:lstStyle/>
          <a:p>
            <a:pPr>
              <a:defRPr/>
            </a:pPr>
            <a:r>
              <a:rPr lang="en-US" dirty="0">
                <a:ea typeface="+mj-ea"/>
                <a:cs typeface="+mj-cs"/>
              </a:rPr>
              <a:t>The Search for the Elusive Virus</a:t>
            </a:r>
          </a:p>
        </p:txBody>
      </p:sp>
      <p:sp>
        <p:nvSpPr>
          <p:cNvPr id="14338" name="Content Placeholder 2"/>
          <p:cNvSpPr>
            <a:spLocks noGrp="1"/>
          </p:cNvSpPr>
          <p:nvPr>
            <p:ph idx="1"/>
          </p:nvPr>
        </p:nvSpPr>
        <p:spPr>
          <a:xfrm>
            <a:off x="2057400" y="1063626"/>
            <a:ext cx="7556500" cy="5565775"/>
          </a:xfrm>
        </p:spPr>
        <p:txBody>
          <a:bodyPr>
            <a:normAutofit lnSpcReduction="10000"/>
          </a:bodyPr>
          <a:lstStyle/>
          <a:p>
            <a:pPr eaLnBrk="1" hangingPunct="1">
              <a:lnSpc>
                <a:spcPct val="90000"/>
              </a:lnSpc>
            </a:pPr>
            <a:r>
              <a:rPr lang="en-US" altLang="en-US" sz="2400" b="1" dirty="0">
                <a:solidFill>
                  <a:srgbClr val="FF0000"/>
                </a:solidFill>
                <a:latin typeface="Calibri" charset="0"/>
                <a:ea typeface="Calibri" charset="0"/>
                <a:cs typeface="Calibri" charset="0"/>
              </a:rPr>
              <a:t>Louis Pasteur</a:t>
            </a:r>
          </a:p>
          <a:p>
            <a:pPr lvl="1" eaLnBrk="1" hangingPunct="1">
              <a:lnSpc>
                <a:spcPct val="90000"/>
              </a:lnSpc>
            </a:pPr>
            <a:r>
              <a:rPr lang="en-US" altLang="en-US" b="1" i="0" dirty="0">
                <a:latin typeface="Calibri" charset="0"/>
                <a:ea typeface="Calibri" charset="0"/>
                <a:cs typeface="Calibri" charset="0"/>
              </a:rPr>
              <a:t>Could not find pathogen for rabies</a:t>
            </a:r>
          </a:p>
          <a:p>
            <a:pPr lvl="2" eaLnBrk="1" hangingPunct="1">
              <a:lnSpc>
                <a:spcPct val="90000"/>
              </a:lnSpc>
            </a:pPr>
            <a:r>
              <a:rPr lang="en-US" altLang="en-US" sz="2400" b="1" dirty="0">
                <a:latin typeface="Calibri" charset="0"/>
                <a:ea typeface="Calibri" charset="0"/>
                <a:cs typeface="Calibri" charset="0"/>
              </a:rPr>
              <a:t>Very small!!! Not a bacteria!!</a:t>
            </a:r>
          </a:p>
          <a:p>
            <a:pPr lvl="2" eaLnBrk="1" hangingPunct="1">
              <a:lnSpc>
                <a:spcPct val="90000"/>
              </a:lnSpc>
            </a:pPr>
            <a:endParaRPr lang="en-US" altLang="en-US" sz="2400" b="1" dirty="0">
              <a:latin typeface="Calibri" charset="0"/>
              <a:ea typeface="Calibri" charset="0"/>
              <a:cs typeface="Calibri" charset="0"/>
            </a:endParaRPr>
          </a:p>
          <a:p>
            <a:pPr eaLnBrk="1" hangingPunct="1">
              <a:lnSpc>
                <a:spcPct val="90000"/>
              </a:lnSpc>
            </a:pPr>
            <a:r>
              <a:rPr lang="en-US" altLang="en-US" b="1" dirty="0" err="1">
                <a:solidFill>
                  <a:srgbClr val="FF0000"/>
                </a:solidFill>
                <a:latin typeface="Calibri" charset="0"/>
                <a:ea typeface="Calibri" charset="0"/>
                <a:cs typeface="Calibri" charset="0"/>
              </a:rPr>
              <a:t>Beijerinck</a:t>
            </a:r>
            <a:r>
              <a:rPr lang="en-US" altLang="en-US" b="1" dirty="0">
                <a:solidFill>
                  <a:srgbClr val="FF0000"/>
                </a:solidFill>
                <a:latin typeface="Calibri" charset="0"/>
                <a:ea typeface="Calibri" charset="0"/>
                <a:cs typeface="Calibri" charset="0"/>
              </a:rPr>
              <a:t> </a:t>
            </a:r>
          </a:p>
          <a:p>
            <a:pPr lvl="1" eaLnBrk="1" hangingPunct="1">
              <a:lnSpc>
                <a:spcPct val="90000"/>
              </a:lnSpc>
            </a:pPr>
            <a:r>
              <a:rPr lang="en-US" altLang="en-US" b="1" i="0" dirty="0">
                <a:solidFill>
                  <a:srgbClr val="000090"/>
                </a:solidFill>
                <a:latin typeface="Calibri" charset="0"/>
                <a:ea typeface="Calibri" charset="0"/>
                <a:cs typeface="Calibri" charset="0"/>
              </a:rPr>
              <a:t>Virus was an infectious ‘fluid’ </a:t>
            </a:r>
          </a:p>
          <a:p>
            <a:pPr lvl="1" eaLnBrk="1" hangingPunct="1">
              <a:lnSpc>
                <a:spcPct val="90000"/>
              </a:lnSpc>
            </a:pPr>
            <a:r>
              <a:rPr lang="en-US" altLang="en-US" b="1" i="0" dirty="0" err="1">
                <a:solidFill>
                  <a:srgbClr val="000090"/>
                </a:solidFill>
                <a:latin typeface="Calibri" charset="0"/>
                <a:ea typeface="Calibri" charset="0"/>
                <a:cs typeface="Calibri" charset="0"/>
              </a:rPr>
              <a:t>Beijerinck</a:t>
            </a:r>
            <a:r>
              <a:rPr lang="en-US" altLang="en-US" b="1" i="0" dirty="0">
                <a:solidFill>
                  <a:srgbClr val="000090"/>
                </a:solidFill>
                <a:latin typeface="Calibri" charset="0"/>
                <a:ea typeface="Calibri" charset="0"/>
                <a:cs typeface="Calibri" charset="0"/>
              </a:rPr>
              <a:t> and </a:t>
            </a:r>
            <a:r>
              <a:rPr lang="en-US" altLang="en-US" b="1" i="0" dirty="0" err="1">
                <a:solidFill>
                  <a:srgbClr val="FF0000"/>
                </a:solidFill>
                <a:latin typeface="Calibri" charset="0"/>
                <a:ea typeface="Calibri" charset="0"/>
                <a:cs typeface="Calibri" charset="0"/>
              </a:rPr>
              <a:t>Ivanovski</a:t>
            </a:r>
            <a:r>
              <a:rPr lang="en-US" altLang="en-US" b="1" i="0" dirty="0">
                <a:solidFill>
                  <a:srgbClr val="FF0000"/>
                </a:solidFill>
                <a:latin typeface="Calibri" charset="0"/>
                <a:ea typeface="Calibri" charset="0"/>
                <a:cs typeface="Calibri" charset="0"/>
              </a:rPr>
              <a:t> </a:t>
            </a:r>
          </a:p>
          <a:p>
            <a:pPr lvl="3">
              <a:lnSpc>
                <a:spcPct val="90000"/>
              </a:lnSpc>
            </a:pPr>
            <a:r>
              <a:rPr lang="en-US" altLang="en-US" sz="2400" b="1" i="0" dirty="0">
                <a:solidFill>
                  <a:srgbClr val="000090"/>
                </a:solidFill>
                <a:latin typeface="Calibri" charset="0"/>
                <a:ea typeface="Calibri" charset="0"/>
                <a:cs typeface="Calibri" charset="0"/>
              </a:rPr>
              <a:t>Tobacco mosaic virus </a:t>
            </a:r>
          </a:p>
          <a:p>
            <a:pPr lvl="3">
              <a:lnSpc>
                <a:spcPct val="90000"/>
              </a:lnSpc>
            </a:pPr>
            <a:endParaRPr lang="en-US" altLang="en-US" sz="2400" b="1" i="0" dirty="0">
              <a:solidFill>
                <a:srgbClr val="000090"/>
              </a:solidFill>
              <a:latin typeface="Calibri" charset="0"/>
              <a:ea typeface="Calibri" charset="0"/>
              <a:cs typeface="Calibri" charset="0"/>
            </a:endParaRPr>
          </a:p>
          <a:p>
            <a:pPr eaLnBrk="1" hangingPunct="1">
              <a:lnSpc>
                <a:spcPct val="90000"/>
              </a:lnSpc>
            </a:pPr>
            <a:r>
              <a:rPr lang="en-US" altLang="en-US" sz="2400" b="1" dirty="0">
                <a:solidFill>
                  <a:srgbClr val="FF0000"/>
                </a:solidFill>
                <a:latin typeface="Calibri" charset="0"/>
                <a:ea typeface="Calibri" charset="0"/>
                <a:cs typeface="Calibri" charset="0"/>
              </a:rPr>
              <a:t>1950s virology comes of age!</a:t>
            </a:r>
          </a:p>
          <a:p>
            <a:pPr lvl="1" eaLnBrk="1" hangingPunct="1">
              <a:lnSpc>
                <a:spcPct val="90000"/>
              </a:lnSpc>
            </a:pPr>
            <a:r>
              <a:rPr lang="en-US" altLang="en-US" b="1" i="0" dirty="0">
                <a:latin typeface="Calibri" charset="0"/>
                <a:ea typeface="Calibri" charset="0"/>
                <a:cs typeface="Calibri" charset="0"/>
              </a:rPr>
              <a:t>Golden Age! </a:t>
            </a:r>
          </a:p>
          <a:p>
            <a:pPr lvl="1" eaLnBrk="1" hangingPunct="1">
              <a:lnSpc>
                <a:spcPct val="90000"/>
              </a:lnSpc>
            </a:pPr>
            <a:endParaRPr lang="en-US" altLang="en-US" b="1" i="0" dirty="0">
              <a:latin typeface="Calibri" charset="0"/>
              <a:ea typeface="Calibri" charset="0"/>
              <a:cs typeface="Calibri" charset="0"/>
            </a:endParaRPr>
          </a:p>
          <a:p>
            <a:pPr eaLnBrk="1" hangingPunct="1">
              <a:lnSpc>
                <a:spcPct val="90000"/>
              </a:lnSpc>
            </a:pPr>
            <a:r>
              <a:rPr lang="en-US" altLang="en-US" sz="2400" b="1" dirty="0">
                <a:latin typeface="Calibri" charset="0"/>
                <a:ea typeface="Calibri" charset="0"/>
                <a:cs typeface="Calibri" charset="0"/>
              </a:rPr>
              <a:t>VIRUSES ARE </a:t>
            </a:r>
            <a:r>
              <a:rPr lang="en-US" altLang="en-US" sz="2400" b="1" dirty="0">
                <a:solidFill>
                  <a:srgbClr val="FF0000"/>
                </a:solidFill>
                <a:latin typeface="Calibri" charset="0"/>
                <a:ea typeface="Calibri" charset="0"/>
                <a:cs typeface="Calibri" charset="0"/>
              </a:rPr>
              <a:t>ACELLULAR</a:t>
            </a:r>
            <a:r>
              <a:rPr lang="en-US" altLang="en-US" sz="2400" b="1" dirty="0">
                <a:latin typeface="Calibri" charset="0"/>
                <a:ea typeface="Calibri" charset="0"/>
                <a:cs typeface="Calibri" charset="0"/>
              </a:rPr>
              <a:t>!  </a:t>
            </a:r>
          </a:p>
          <a:p>
            <a:pPr lvl="1"/>
            <a:r>
              <a:rPr lang="en-US" altLang="en-US" sz="2000" b="1" i="0" dirty="0">
                <a:latin typeface="Calibri" charset="0"/>
                <a:ea typeface="Calibri" charset="0"/>
                <a:cs typeface="Calibri" charset="0"/>
              </a:rPr>
              <a:t>VIRIONS</a:t>
            </a:r>
          </a:p>
        </p:txBody>
      </p:sp>
    </p:spTree>
    <p:extLst>
      <p:ext uri="{BB962C8B-B14F-4D97-AF65-F5344CB8AC3E}">
        <p14:creationId xmlns:p14="http://schemas.microsoft.com/office/powerpoint/2010/main" val="18781084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 calcmode="lin" valueType="num">
                                      <p:cBhvr additive="base">
                                        <p:cTn id="7" dur="5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anim calcmode="lin" valueType="num">
                                      <p:cBhvr additive="base">
                                        <p:cTn id="11" dur="5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3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anim calcmode="lin" valueType="num">
                                      <p:cBhvr additive="base">
                                        <p:cTn id="15" dur="5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33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14338">
                                            <p:txEl>
                                              <p:pRg st="4" end="4"/>
                                            </p:txEl>
                                          </p:spTgt>
                                        </p:tgtEl>
                                        <p:attrNameLst>
                                          <p:attrName>style.visibility</p:attrName>
                                        </p:attrNameLst>
                                      </p:cBhvr>
                                      <p:to>
                                        <p:strVal val="visible"/>
                                      </p:to>
                                    </p:set>
                                    <p:anim calcmode="lin" valueType="num">
                                      <p:cBhvr additive="base">
                                        <p:cTn id="21" dur="5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338">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14338">
                                            <p:txEl>
                                              <p:pRg st="5" end="5"/>
                                            </p:txEl>
                                          </p:spTgt>
                                        </p:tgtEl>
                                        <p:attrNameLst>
                                          <p:attrName>style.visibility</p:attrName>
                                        </p:attrNameLst>
                                      </p:cBhvr>
                                      <p:to>
                                        <p:strVal val="visible"/>
                                      </p:to>
                                    </p:set>
                                    <p:anim calcmode="lin" valueType="num">
                                      <p:cBhvr additive="base">
                                        <p:cTn id="25" dur="5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8">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14338">
                                            <p:txEl>
                                              <p:pRg st="6" end="6"/>
                                            </p:txEl>
                                          </p:spTgt>
                                        </p:tgtEl>
                                        <p:attrNameLst>
                                          <p:attrName>style.visibility</p:attrName>
                                        </p:attrNameLst>
                                      </p:cBhvr>
                                      <p:to>
                                        <p:strVal val="visible"/>
                                      </p:to>
                                    </p:set>
                                    <p:anim calcmode="lin" valueType="num">
                                      <p:cBhvr additive="base">
                                        <p:cTn id="29" dur="5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338">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14338">
                                            <p:txEl>
                                              <p:pRg st="7" end="7"/>
                                            </p:txEl>
                                          </p:spTgt>
                                        </p:tgtEl>
                                        <p:attrNameLst>
                                          <p:attrName>style.visibility</p:attrName>
                                        </p:attrNameLst>
                                      </p:cBhvr>
                                      <p:to>
                                        <p:strVal val="visible"/>
                                      </p:to>
                                    </p:set>
                                    <p:anim calcmode="lin" valueType="num">
                                      <p:cBhvr additive="base">
                                        <p:cTn id="33" dur="500" fill="hold"/>
                                        <p:tgtEl>
                                          <p:spTgt spid="14338">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33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accel="50000" decel="50000" fill="hold" grpId="0" nodeType="clickEffect">
                                  <p:stCondLst>
                                    <p:cond delay="0"/>
                                  </p:stCondLst>
                                  <p:childTnLst>
                                    <p:set>
                                      <p:cBhvr>
                                        <p:cTn id="38" dur="1" fill="hold">
                                          <p:stCondLst>
                                            <p:cond delay="0"/>
                                          </p:stCondLst>
                                        </p:cTn>
                                        <p:tgtEl>
                                          <p:spTgt spid="14338">
                                            <p:txEl>
                                              <p:pRg st="9" end="9"/>
                                            </p:txEl>
                                          </p:spTgt>
                                        </p:tgtEl>
                                        <p:attrNameLst>
                                          <p:attrName>style.visibility</p:attrName>
                                        </p:attrNameLst>
                                      </p:cBhvr>
                                      <p:to>
                                        <p:strVal val="visible"/>
                                      </p:to>
                                    </p:set>
                                    <p:anim calcmode="lin" valueType="num">
                                      <p:cBhvr additive="base">
                                        <p:cTn id="39" dur="500" fill="hold"/>
                                        <p:tgtEl>
                                          <p:spTgt spid="14338">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4338">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accel="50000" decel="50000" fill="hold" grpId="0" nodeType="withEffect">
                                  <p:stCondLst>
                                    <p:cond delay="0"/>
                                  </p:stCondLst>
                                  <p:childTnLst>
                                    <p:set>
                                      <p:cBhvr>
                                        <p:cTn id="42" dur="1" fill="hold">
                                          <p:stCondLst>
                                            <p:cond delay="0"/>
                                          </p:stCondLst>
                                        </p:cTn>
                                        <p:tgtEl>
                                          <p:spTgt spid="14338">
                                            <p:txEl>
                                              <p:pRg st="10" end="10"/>
                                            </p:txEl>
                                          </p:spTgt>
                                        </p:tgtEl>
                                        <p:attrNameLst>
                                          <p:attrName>style.visibility</p:attrName>
                                        </p:attrNameLst>
                                      </p:cBhvr>
                                      <p:to>
                                        <p:strVal val="visible"/>
                                      </p:to>
                                    </p:set>
                                    <p:anim calcmode="lin" valueType="num">
                                      <p:cBhvr additive="base">
                                        <p:cTn id="43" dur="500" fill="hold"/>
                                        <p:tgtEl>
                                          <p:spTgt spid="14338">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338">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accel="50000" decel="50000" fill="hold" grpId="0" nodeType="clickEffect">
                                  <p:stCondLst>
                                    <p:cond delay="0"/>
                                  </p:stCondLst>
                                  <p:childTnLst>
                                    <p:set>
                                      <p:cBhvr>
                                        <p:cTn id="48" dur="1" fill="hold">
                                          <p:stCondLst>
                                            <p:cond delay="0"/>
                                          </p:stCondLst>
                                        </p:cTn>
                                        <p:tgtEl>
                                          <p:spTgt spid="14338">
                                            <p:txEl>
                                              <p:pRg st="12" end="12"/>
                                            </p:txEl>
                                          </p:spTgt>
                                        </p:tgtEl>
                                        <p:attrNameLst>
                                          <p:attrName>style.visibility</p:attrName>
                                        </p:attrNameLst>
                                      </p:cBhvr>
                                      <p:to>
                                        <p:strVal val="visible"/>
                                      </p:to>
                                    </p:set>
                                    <p:anim calcmode="lin" valueType="num">
                                      <p:cBhvr additive="base">
                                        <p:cTn id="49" dur="500" fill="hold"/>
                                        <p:tgtEl>
                                          <p:spTgt spid="14338">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338">
                                            <p:txEl>
                                              <p:pRg st="12" end="12"/>
                                            </p:txEl>
                                          </p:spTgt>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14338">
                                            <p:txEl>
                                              <p:pRg st="13" end="13"/>
                                            </p:txEl>
                                          </p:spTgt>
                                        </p:tgtEl>
                                        <p:attrNameLst>
                                          <p:attrName>style.visibility</p:attrName>
                                        </p:attrNameLst>
                                      </p:cBhvr>
                                      <p:to>
                                        <p:strVal val="visible"/>
                                      </p:to>
                                    </p:set>
                                    <p:anim calcmode="lin" valueType="num">
                                      <p:cBhvr additive="base">
                                        <p:cTn id="53" dur="500" fill="hold"/>
                                        <p:tgtEl>
                                          <p:spTgt spid="14338">
                                            <p:txEl>
                                              <p:pRg st="13" end="1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338">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Cultivation of Viruses </a:t>
            </a:r>
          </a:p>
        </p:txBody>
      </p:sp>
      <p:pic>
        <p:nvPicPr>
          <p:cNvPr id="3" name="Picture Placeholder 1" descr="OSC_Microbio_06_03_egg.jpg"/>
          <p:cNvPicPr>
            <a:picLocks noChangeAspect="1"/>
          </p:cNvPicPr>
          <p:nvPr/>
        </p:nvPicPr>
        <p:blipFill>
          <a:blip r:embed="rId2">
            <a:extLst>
              <a:ext uri="{28A0092B-C50C-407E-A947-70E740481C1C}">
                <a14:useLocalDpi xmlns:a14="http://schemas.microsoft.com/office/drawing/2010/main" val="0"/>
              </a:ext>
            </a:extLst>
          </a:blip>
          <a:srcRect t="-4949" b="-4949"/>
          <a:stretch>
            <a:fillRect/>
          </a:stretch>
        </p:blipFill>
        <p:spPr>
          <a:xfrm>
            <a:off x="2909887" y="1343911"/>
            <a:ext cx="8062913" cy="3500071"/>
          </a:xfrm>
          <a:prstGeom prst="rect">
            <a:avLst/>
          </a:prstGeom>
        </p:spPr>
      </p:pic>
      <p:sp>
        <p:nvSpPr>
          <p:cNvPr id="4" name="Text Placeholder 6"/>
          <p:cNvSpPr txBox="1">
            <a:spLocks/>
          </p:cNvSpPr>
          <p:nvPr/>
        </p:nvSpPr>
        <p:spPr>
          <a:xfrm>
            <a:off x="1842654" y="4843982"/>
            <a:ext cx="8062912" cy="16838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2000" b="1"/>
              <a:t>The cells within chicken eggs are used to culture different types of viruses.</a:t>
            </a:r>
          </a:p>
          <a:p>
            <a:pPr marL="342900" indent="-342900">
              <a:buFont typeface="Arial"/>
              <a:buAutoNum type="alphaLcParenBoth"/>
            </a:pPr>
            <a:r>
              <a:rPr lang="en-US" sz="2000" b="1" dirty="0"/>
              <a:t>Viruses can be replicated in various locations within the egg, including the </a:t>
            </a:r>
            <a:r>
              <a:rPr lang="en-US" sz="2000" b="1" dirty="0" err="1"/>
              <a:t>chorioallantoic</a:t>
            </a:r>
            <a:r>
              <a:rPr lang="en-US" sz="2000" b="1" dirty="0"/>
              <a:t> membrane, the amniotic cavity, and the yolk sac. (credit a: modification of work by “Chung Hoang”/YouTube)</a:t>
            </a:r>
          </a:p>
        </p:txBody>
      </p:sp>
    </p:spTree>
    <p:extLst>
      <p:ext uri="{BB962C8B-B14F-4D97-AF65-F5344CB8AC3E}">
        <p14:creationId xmlns:p14="http://schemas.microsoft.com/office/powerpoint/2010/main" val="14767166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Detection </a:t>
            </a:r>
          </a:p>
        </p:txBody>
      </p:sp>
      <p:pic>
        <p:nvPicPr>
          <p:cNvPr id="3" name="Picture Placeholder 1" descr="OSC_Microbio_06_03_CPETable.jpg"/>
          <p:cNvPicPr>
            <a:picLocks noChangeAspect="1"/>
          </p:cNvPicPr>
          <p:nvPr/>
        </p:nvPicPr>
        <p:blipFill>
          <a:blip r:embed="rId2" cstate="print">
            <a:extLst>
              <a:ext uri="{28A0092B-C50C-407E-A947-70E740481C1C}">
                <a14:useLocalDpi xmlns:a14="http://schemas.microsoft.com/office/drawing/2010/main" val="0"/>
              </a:ext>
            </a:extLst>
          </a:blip>
          <a:srcRect t="-5616" b="-5616"/>
          <a:stretch>
            <a:fillRect/>
          </a:stretch>
        </p:blipFill>
        <p:spPr>
          <a:xfrm>
            <a:off x="5119368" y="-36613"/>
            <a:ext cx="5271541" cy="6874389"/>
          </a:xfrm>
          <a:prstGeom prst="rect">
            <a:avLst/>
          </a:prstGeom>
        </p:spPr>
      </p:pic>
      <p:sp>
        <p:nvSpPr>
          <p:cNvPr id="4" name="TextBox 3"/>
          <p:cNvSpPr txBox="1"/>
          <p:nvPr/>
        </p:nvSpPr>
        <p:spPr>
          <a:xfrm>
            <a:off x="1020416" y="1577640"/>
            <a:ext cx="3768035" cy="440120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800" b="1" dirty="0"/>
              <a:t>Check cell line with microscopes for </a:t>
            </a:r>
            <a:r>
              <a:rPr lang="en-US" sz="2800" b="1" dirty="0">
                <a:solidFill>
                  <a:srgbClr val="FF0000"/>
                </a:solidFill>
              </a:rPr>
              <a:t>cytopathic effects (CPE)</a:t>
            </a:r>
          </a:p>
          <a:p>
            <a:endParaRPr lang="en-US" sz="2800" b="1" dirty="0"/>
          </a:p>
          <a:p>
            <a:r>
              <a:rPr lang="en-US" sz="2800" b="1" dirty="0">
                <a:solidFill>
                  <a:srgbClr val="7030A0"/>
                </a:solidFill>
              </a:rPr>
              <a:t>Observable abnormalities </a:t>
            </a:r>
          </a:p>
          <a:p>
            <a:endParaRPr lang="en-US" sz="2800" b="1" dirty="0"/>
          </a:p>
          <a:p>
            <a:r>
              <a:rPr lang="en-US" sz="2800" b="1" dirty="0"/>
              <a:t>Changes in </a:t>
            </a:r>
            <a:r>
              <a:rPr lang="en-US" sz="2800" b="1" dirty="0">
                <a:solidFill>
                  <a:srgbClr val="FF0000"/>
                </a:solidFill>
              </a:rPr>
              <a:t>cell shape, shrinkage of organelles  and cell, cell lysis</a:t>
            </a:r>
            <a:r>
              <a:rPr lang="en-US" sz="2800" b="1" dirty="0"/>
              <a:t>, etc. </a:t>
            </a:r>
          </a:p>
        </p:txBody>
      </p:sp>
    </p:spTree>
    <p:extLst>
      <p:ext uri="{BB962C8B-B14F-4D97-AF65-F5344CB8AC3E}">
        <p14:creationId xmlns:p14="http://schemas.microsoft.com/office/powerpoint/2010/main" val="1011986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Enzyme Immunoassay</a:t>
            </a:r>
          </a:p>
        </p:txBody>
      </p:sp>
      <p:sp>
        <p:nvSpPr>
          <p:cNvPr id="3" name="Content Placeholder 2"/>
          <p:cNvSpPr>
            <a:spLocks noGrp="1"/>
          </p:cNvSpPr>
          <p:nvPr>
            <p:ph idx="1"/>
          </p:nvPr>
        </p:nvSpPr>
        <p:spPr/>
        <p:txBody>
          <a:bodyPr>
            <a:normAutofit fontScale="85000" lnSpcReduction="20000"/>
          </a:bodyPr>
          <a:lstStyle/>
          <a:p>
            <a:r>
              <a:rPr lang="en-US" sz="4000" b="1" dirty="0">
                <a:solidFill>
                  <a:srgbClr val="FF0000"/>
                </a:solidFill>
              </a:rPr>
              <a:t>Antibody-Antigen</a:t>
            </a:r>
            <a:r>
              <a:rPr lang="en-US" sz="4000" b="1" dirty="0"/>
              <a:t> Reactions -----</a:t>
            </a:r>
            <a:r>
              <a:rPr lang="en-US" sz="4000" b="1" dirty="0">
                <a:sym typeface="Wingdings"/>
              </a:rPr>
              <a:t> complexes </a:t>
            </a:r>
          </a:p>
          <a:p>
            <a:endParaRPr lang="en-US" sz="4000" b="1" dirty="0">
              <a:sym typeface="Wingdings"/>
            </a:endParaRPr>
          </a:p>
          <a:p>
            <a:r>
              <a:rPr lang="en-US" sz="4000" b="1" dirty="0">
                <a:sym typeface="Wingdings"/>
              </a:rPr>
              <a:t>Colorless enzyme is attached to the detecting antibody. Reacts with colorless substrate, leads to production of a colored end product</a:t>
            </a:r>
          </a:p>
          <a:p>
            <a:endParaRPr lang="en-US" sz="4000" b="1" dirty="0">
              <a:sym typeface="Wingdings"/>
            </a:endParaRPr>
          </a:p>
          <a:p>
            <a:r>
              <a:rPr lang="en-US" sz="4000" b="1" dirty="0">
                <a:solidFill>
                  <a:srgbClr val="FF0000"/>
                </a:solidFill>
                <a:sym typeface="Wingdings"/>
              </a:rPr>
              <a:t>ELISA test </a:t>
            </a:r>
            <a:r>
              <a:rPr lang="en-US" sz="4000" b="1" dirty="0">
                <a:sym typeface="Wingdings"/>
              </a:rPr>
              <a:t>and HIV </a:t>
            </a:r>
            <a:endParaRPr lang="en-US" sz="4000" b="1" dirty="0"/>
          </a:p>
          <a:p>
            <a:endParaRPr lang="en-US" sz="4000" b="1" dirty="0"/>
          </a:p>
        </p:txBody>
      </p:sp>
    </p:spTree>
    <p:extLst>
      <p:ext uri="{BB962C8B-B14F-4D97-AF65-F5344CB8AC3E}">
        <p14:creationId xmlns:p14="http://schemas.microsoft.com/office/powerpoint/2010/main" val="873323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67748"/>
            <a:ext cx="9601200" cy="546652"/>
          </a:xfrm>
        </p:spPr>
        <p:txBody>
          <a:bodyPr>
            <a:normAutofit fontScale="90000"/>
          </a:bodyPr>
          <a:lstStyle/>
          <a:p>
            <a:r>
              <a:rPr lang="en-US"/>
              <a:t>Enzyme </a:t>
            </a:r>
            <a:r>
              <a:rPr lang="en-US" dirty="0" err="1"/>
              <a:t>I</a:t>
            </a:r>
            <a:r>
              <a:rPr lang="en-US"/>
              <a:t>mmunoassay </a:t>
            </a:r>
            <a:r>
              <a:rPr lang="en-US" dirty="0"/>
              <a:t>- ELISA</a:t>
            </a:r>
          </a:p>
        </p:txBody>
      </p:sp>
      <p:pic>
        <p:nvPicPr>
          <p:cNvPr id="3" name="Picture Placeholder 1" descr="OSC_Microbio_06_03_EIA.jpg"/>
          <p:cNvPicPr>
            <a:picLocks noChangeAspect="1"/>
          </p:cNvPicPr>
          <p:nvPr/>
        </p:nvPicPr>
        <p:blipFill>
          <a:blip r:embed="rId2" cstate="print">
            <a:extLst>
              <a:ext uri="{28A0092B-C50C-407E-A947-70E740481C1C}">
                <a14:useLocalDpi xmlns:a14="http://schemas.microsoft.com/office/drawing/2010/main" val="0"/>
              </a:ext>
            </a:extLst>
          </a:blip>
          <a:srcRect l="-405" r="-405"/>
          <a:stretch>
            <a:fillRect/>
          </a:stretch>
        </p:blipFill>
        <p:spPr>
          <a:xfrm>
            <a:off x="1371600" y="1428750"/>
            <a:ext cx="4032250" cy="5256213"/>
          </a:xfrm>
          <a:prstGeom prst="rect">
            <a:avLst/>
          </a:prstGeom>
        </p:spPr>
      </p:pic>
      <p:sp>
        <p:nvSpPr>
          <p:cNvPr id="4" name="Text Placeholder 13"/>
          <p:cNvSpPr txBox="1">
            <a:spLocks/>
          </p:cNvSpPr>
          <p:nvPr/>
        </p:nvSpPr>
        <p:spPr>
          <a:xfrm>
            <a:off x="5493616" y="1357457"/>
            <a:ext cx="3913188"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dirty="0">
                <a:solidFill>
                  <a:srgbClr val="000000"/>
                </a:solidFill>
              </a:rPr>
              <a:t>Similar to rapid, over-the-counter pregnancy tests, EIAs for viral antigens require a few drops of diluted patient serum or plasma applied to a membrane filter. The membrane filter has been previously modified and embedded with antibody to viral antigen and internal controls. Antibody conjugate is added to the filter, with the targeted antibody attached to the antigen (in the case of a positive test). Excess conjugate is washed off the filter. Substrate is added to activate the enzyme-mediated reaction to reveal the color change of a positive test. (credit: modification of work by “</a:t>
            </a:r>
            <a:r>
              <a:rPr lang="en-US" sz="1800" b="1" dirty="0" err="1">
                <a:solidFill>
                  <a:srgbClr val="000000"/>
                </a:solidFill>
              </a:rPr>
              <a:t>Cavitri</a:t>
            </a:r>
            <a:r>
              <a:rPr lang="en-US" sz="1800" b="1" dirty="0">
                <a:solidFill>
                  <a:srgbClr val="000000"/>
                </a:solidFill>
              </a:rPr>
              <a:t>”/Wikimedia Commons)</a:t>
            </a:r>
          </a:p>
        </p:txBody>
      </p:sp>
    </p:spTree>
    <p:extLst>
      <p:ext uri="{BB962C8B-B14F-4D97-AF65-F5344CB8AC3E}">
        <p14:creationId xmlns:p14="http://schemas.microsoft.com/office/powerpoint/2010/main" val="532716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95400" y="182217"/>
            <a:ext cx="9601200" cy="512462"/>
          </a:xfrm>
        </p:spPr>
        <p:txBody>
          <a:bodyPr>
            <a:normAutofit fontScale="90000"/>
          </a:bodyPr>
          <a:lstStyle/>
          <a:p>
            <a:r>
              <a:rPr lang="en-US" dirty="0" err="1"/>
              <a:t>Viroids</a:t>
            </a:r>
            <a:r>
              <a:rPr lang="en-US" dirty="0"/>
              <a:t> and </a:t>
            </a:r>
            <a:r>
              <a:rPr lang="en-US" dirty="0" err="1"/>
              <a:t>Virusoids</a:t>
            </a:r>
            <a:r>
              <a:rPr lang="en-US" dirty="0"/>
              <a:t> </a:t>
            </a:r>
          </a:p>
        </p:txBody>
      </p:sp>
      <p:sp>
        <p:nvSpPr>
          <p:cNvPr id="3" name="Content Placeholder 2"/>
          <p:cNvSpPr>
            <a:spLocks noGrp="1"/>
          </p:cNvSpPr>
          <p:nvPr>
            <p:ph idx="1"/>
          </p:nvPr>
        </p:nvSpPr>
        <p:spPr>
          <a:xfrm>
            <a:off x="838200" y="954157"/>
            <a:ext cx="10515600" cy="5698434"/>
          </a:xfrm>
        </p:spPr>
        <p:txBody>
          <a:bodyPr>
            <a:normAutofit/>
          </a:bodyPr>
          <a:lstStyle/>
          <a:p>
            <a:r>
              <a:rPr lang="en-US" sz="3200" b="1" dirty="0" err="1">
                <a:solidFill>
                  <a:srgbClr val="FF0000"/>
                </a:solidFill>
              </a:rPr>
              <a:t>Viroids</a:t>
            </a:r>
            <a:r>
              <a:rPr lang="en-US" sz="3200" b="1" dirty="0">
                <a:solidFill>
                  <a:srgbClr val="FF0000"/>
                </a:solidFill>
              </a:rPr>
              <a:t> </a:t>
            </a:r>
          </a:p>
          <a:p>
            <a:pPr lvl="1"/>
            <a:r>
              <a:rPr lang="en-US" sz="3200" b="1" dirty="0"/>
              <a:t>Virus-like particle</a:t>
            </a:r>
          </a:p>
          <a:p>
            <a:pPr lvl="1"/>
            <a:r>
              <a:rPr lang="en-US" sz="3200" b="1" dirty="0"/>
              <a:t>Short strand of circular RNA that can self-replicate</a:t>
            </a:r>
          </a:p>
          <a:p>
            <a:pPr lvl="1"/>
            <a:r>
              <a:rPr lang="en-US" sz="3200" b="1" dirty="0"/>
              <a:t>First discovered caused a potato disease</a:t>
            </a:r>
          </a:p>
          <a:p>
            <a:pPr lvl="1"/>
            <a:r>
              <a:rPr lang="en-US" sz="3200" b="1" dirty="0"/>
              <a:t>Do not have a protein coat</a:t>
            </a:r>
          </a:p>
          <a:p>
            <a:pPr lvl="1"/>
            <a:r>
              <a:rPr lang="en-US" sz="3200" b="1" dirty="0"/>
              <a:t>Destroy plants: tomato, peaches, plums, cherries </a:t>
            </a:r>
          </a:p>
          <a:p>
            <a:pPr lvl="1"/>
            <a:endParaRPr lang="en-US" sz="3200" b="1" dirty="0"/>
          </a:p>
          <a:p>
            <a:r>
              <a:rPr lang="en-US" sz="3200" b="1" dirty="0" err="1">
                <a:solidFill>
                  <a:srgbClr val="FF0000"/>
                </a:solidFill>
              </a:rPr>
              <a:t>Virusoids</a:t>
            </a:r>
            <a:endParaRPr lang="en-US" sz="3200" b="1" dirty="0">
              <a:solidFill>
                <a:srgbClr val="FF0000"/>
              </a:solidFill>
            </a:endParaRPr>
          </a:p>
          <a:p>
            <a:pPr lvl="1"/>
            <a:r>
              <a:rPr lang="en-US" sz="3200" b="1" dirty="0"/>
              <a:t>Sub-viral particles </a:t>
            </a:r>
            <a:r>
              <a:rPr lang="en-US" sz="3200" b="1" dirty="0" err="1"/>
              <a:t>ssRNA</a:t>
            </a:r>
            <a:endParaRPr lang="en-US" sz="3200" b="1" dirty="0"/>
          </a:p>
          <a:p>
            <a:pPr lvl="1"/>
            <a:r>
              <a:rPr lang="en-US" sz="3200" b="1" dirty="0"/>
              <a:t>Needs a ‘helper virus’ to function</a:t>
            </a:r>
          </a:p>
          <a:p>
            <a:pPr lvl="1"/>
            <a:endParaRPr lang="en-US" sz="3200" b="1" dirty="0"/>
          </a:p>
        </p:txBody>
      </p:sp>
    </p:spTree>
    <p:extLst>
      <p:ext uri="{BB962C8B-B14F-4D97-AF65-F5344CB8AC3E}">
        <p14:creationId xmlns:p14="http://schemas.microsoft.com/office/powerpoint/2010/main" val="5265888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Prions </a:t>
            </a:r>
          </a:p>
        </p:txBody>
      </p:sp>
      <p:pic>
        <p:nvPicPr>
          <p:cNvPr id="3" name="Picture Placeholder 1" descr="OSC_Microbio_06_04_prion.jpg"/>
          <p:cNvPicPr>
            <a:picLocks noChangeAspect="1"/>
          </p:cNvPicPr>
          <p:nvPr/>
        </p:nvPicPr>
        <p:blipFill>
          <a:blip r:embed="rId2">
            <a:extLst>
              <a:ext uri="{28A0092B-C50C-407E-A947-70E740481C1C}">
                <a14:useLocalDpi xmlns:a14="http://schemas.microsoft.com/office/drawing/2010/main" val="0"/>
              </a:ext>
            </a:extLst>
          </a:blip>
          <a:srcRect t="-10291" b="-10291"/>
          <a:stretch>
            <a:fillRect/>
          </a:stretch>
        </p:blipFill>
        <p:spPr>
          <a:xfrm>
            <a:off x="2341417" y="1079292"/>
            <a:ext cx="8062913" cy="3500071"/>
          </a:xfrm>
          <a:prstGeom prst="rect">
            <a:avLst/>
          </a:prstGeom>
        </p:spPr>
      </p:pic>
      <p:sp>
        <p:nvSpPr>
          <p:cNvPr id="4" name="Text Placeholder 6"/>
          <p:cNvSpPr txBox="1">
            <a:spLocks/>
          </p:cNvSpPr>
          <p:nvPr/>
        </p:nvSpPr>
        <p:spPr>
          <a:xfrm>
            <a:off x="2064544" y="4710339"/>
            <a:ext cx="8062912" cy="177358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a:t>Endogenous normal prion protein (PrPc) is converted into the disease-causing form (PrPsc) when it encounters this variant form of the protein. PrPsc may arise spontaneously in brain tissue, especially if a mutant form of the protein is present, or it may originate from misfolded prions consumed in food that eventually find their way into brain tissue. (credit b: modification of work by USDA)</a:t>
            </a:r>
            <a:endParaRPr lang="en-US" sz="2000" b="1" dirty="0"/>
          </a:p>
        </p:txBody>
      </p:sp>
    </p:spTree>
    <p:extLst>
      <p:ext uri="{BB962C8B-B14F-4D97-AF65-F5344CB8AC3E}">
        <p14:creationId xmlns:p14="http://schemas.microsoft.com/office/powerpoint/2010/main" val="1603088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CJD </a:t>
            </a:r>
          </a:p>
        </p:txBody>
      </p:sp>
      <p:pic>
        <p:nvPicPr>
          <p:cNvPr id="3" name="Picture Placeholder 1" descr="OSC_Microbio_06_04_CJDbrain.jpg"/>
          <p:cNvPicPr>
            <a:picLocks noChangeAspect="1"/>
          </p:cNvPicPr>
          <p:nvPr/>
        </p:nvPicPr>
        <p:blipFill>
          <a:blip r:embed="rId2">
            <a:extLst>
              <a:ext uri="{28A0092B-C50C-407E-A947-70E740481C1C}">
                <a14:useLocalDpi xmlns:a14="http://schemas.microsoft.com/office/drawing/2010/main" val="0"/>
              </a:ext>
            </a:extLst>
          </a:blip>
          <a:srcRect l="-5730" r="-5730"/>
          <a:stretch>
            <a:fillRect/>
          </a:stretch>
        </p:blipFill>
        <p:spPr>
          <a:xfrm>
            <a:off x="457199" y="1122386"/>
            <a:ext cx="11457430" cy="4973614"/>
          </a:xfrm>
          <a:prstGeom prst="rect">
            <a:avLst/>
          </a:prstGeom>
        </p:spPr>
      </p:pic>
    </p:spTree>
    <p:extLst>
      <p:ext uri="{BB962C8B-B14F-4D97-AF65-F5344CB8AC3E}">
        <p14:creationId xmlns:p14="http://schemas.microsoft.com/office/powerpoint/2010/main" val="15928978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a:xfrm>
            <a:off x="838200" y="146762"/>
            <a:ext cx="10515600" cy="669196"/>
          </a:xfrm>
        </p:spPr>
        <p:txBody>
          <a:bodyPr>
            <a:normAutofit fontScale="90000"/>
          </a:bodyPr>
          <a:lstStyle/>
          <a:p>
            <a:r>
              <a:rPr lang="en-US" altLang="en-US" dirty="0">
                <a:latin typeface="Chalkboard" charset="0"/>
                <a:cs typeface="Chalkboard" charset="0"/>
              </a:rPr>
              <a:t>Viruses and Cancer</a:t>
            </a:r>
          </a:p>
        </p:txBody>
      </p:sp>
      <p:sp>
        <p:nvSpPr>
          <p:cNvPr id="74754" name="Content Placeholder 2"/>
          <p:cNvSpPr>
            <a:spLocks noGrp="1"/>
          </p:cNvSpPr>
          <p:nvPr>
            <p:ph idx="1"/>
          </p:nvPr>
        </p:nvSpPr>
        <p:spPr>
          <a:xfrm>
            <a:off x="1371600" y="1099930"/>
            <a:ext cx="9601200" cy="4767470"/>
          </a:xfrm>
        </p:spPr>
        <p:txBody>
          <a:bodyPr>
            <a:normAutofit fontScale="92500" lnSpcReduction="10000"/>
          </a:bodyPr>
          <a:lstStyle/>
          <a:p>
            <a:r>
              <a:rPr lang="en-US" altLang="en-US" sz="4000" b="1" dirty="0">
                <a:cs typeface="Chalkboard" charset="0"/>
              </a:rPr>
              <a:t>DNA or RNA viruses</a:t>
            </a:r>
          </a:p>
          <a:p>
            <a:endParaRPr lang="en-US" altLang="en-US" sz="4000" b="1" dirty="0">
              <a:cs typeface="Chalkboard" charset="0"/>
            </a:endParaRPr>
          </a:p>
          <a:p>
            <a:r>
              <a:rPr lang="en-US" altLang="en-US" sz="4000" b="1" u="sng" dirty="0">
                <a:solidFill>
                  <a:srgbClr val="FF0000"/>
                </a:solidFill>
                <a:cs typeface="Chalkboard" charset="0"/>
              </a:rPr>
              <a:t>Examples</a:t>
            </a:r>
          </a:p>
          <a:p>
            <a:pPr lvl="1"/>
            <a:r>
              <a:rPr lang="en-US" altLang="en-US" sz="3600" b="1" dirty="0">
                <a:cs typeface="Chalkboard" charset="0"/>
              </a:rPr>
              <a:t>Hepatitis B and C</a:t>
            </a:r>
          </a:p>
          <a:p>
            <a:pPr lvl="1"/>
            <a:r>
              <a:rPr lang="en-US" altLang="en-US" sz="3600" b="1" dirty="0">
                <a:cs typeface="Chalkboard" charset="0"/>
              </a:rPr>
              <a:t>Human papillomavirus</a:t>
            </a:r>
          </a:p>
          <a:p>
            <a:pPr lvl="1"/>
            <a:r>
              <a:rPr lang="en-US" altLang="en-US" sz="3600" b="1" dirty="0">
                <a:cs typeface="Chalkboard" charset="0"/>
              </a:rPr>
              <a:t>Epstein-Barr virus</a:t>
            </a:r>
          </a:p>
          <a:p>
            <a:pPr lvl="1"/>
            <a:r>
              <a:rPr lang="en-US" altLang="en-US" sz="3600" b="1" dirty="0">
                <a:cs typeface="Chalkboard" charset="0"/>
              </a:rPr>
              <a:t>Kaposi’s sarcoma </a:t>
            </a:r>
          </a:p>
          <a:p>
            <a:pPr lvl="1"/>
            <a:r>
              <a:rPr lang="en-US" altLang="en-US" sz="3600" b="1" dirty="0">
                <a:cs typeface="Chalkboard" charset="0"/>
              </a:rPr>
              <a:t>Merkel cell carcinoma </a:t>
            </a:r>
          </a:p>
        </p:txBody>
      </p:sp>
    </p:spTree>
    <p:extLst>
      <p:ext uri="{BB962C8B-B14F-4D97-AF65-F5344CB8AC3E}">
        <p14:creationId xmlns:p14="http://schemas.microsoft.com/office/powerpoint/2010/main" val="19279628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057400" y="152400"/>
            <a:ext cx="7556500" cy="1219200"/>
          </a:xfrm>
        </p:spPr>
        <p:txBody>
          <a:bodyPr rtlCol="0">
            <a:normAutofit fontScale="90000"/>
          </a:bodyPr>
          <a:lstStyle/>
          <a:p>
            <a:pPr>
              <a:defRPr/>
            </a:pPr>
            <a:r>
              <a:rPr lang="en-US" dirty="0">
                <a:ea typeface="+mj-ea"/>
                <a:cs typeface="+mj-cs"/>
              </a:rPr>
              <a:t>Damage to the Host Cell and Persistent Infections</a:t>
            </a:r>
          </a:p>
        </p:txBody>
      </p:sp>
      <p:sp>
        <p:nvSpPr>
          <p:cNvPr id="75778" name="Content Placeholder 2"/>
          <p:cNvSpPr>
            <a:spLocks noGrp="1"/>
          </p:cNvSpPr>
          <p:nvPr>
            <p:ph idx="1"/>
          </p:nvPr>
        </p:nvSpPr>
        <p:spPr>
          <a:xfrm>
            <a:off x="889379" y="1371600"/>
            <a:ext cx="10956878" cy="5029200"/>
          </a:xfrm>
        </p:spPr>
        <p:txBody>
          <a:bodyPr>
            <a:normAutofit/>
          </a:bodyPr>
          <a:lstStyle/>
          <a:p>
            <a:pPr eaLnBrk="1" hangingPunct="1">
              <a:lnSpc>
                <a:spcPct val="70000"/>
              </a:lnSpc>
            </a:pPr>
            <a:r>
              <a:rPr lang="en-US" altLang="en-US" sz="3200" b="1" dirty="0">
                <a:solidFill>
                  <a:srgbClr val="FF0000"/>
                </a:solidFill>
                <a:latin typeface="Calibri" charset="0"/>
                <a:ea typeface="Calibri" charset="0"/>
                <a:cs typeface="Calibri" charset="0"/>
              </a:rPr>
              <a:t>How do viruses cause cancer?</a:t>
            </a:r>
          </a:p>
          <a:p>
            <a:pPr lvl="1" eaLnBrk="1" hangingPunct="1">
              <a:lnSpc>
                <a:spcPct val="70000"/>
              </a:lnSpc>
            </a:pPr>
            <a:r>
              <a:rPr lang="en-US" altLang="en-US" sz="2800" b="1" dirty="0">
                <a:latin typeface="Calibri" charset="0"/>
                <a:ea typeface="Calibri" charset="0"/>
                <a:cs typeface="Calibri" charset="0"/>
              </a:rPr>
              <a:t>In normal cells you have ‘</a:t>
            </a:r>
            <a:r>
              <a:rPr lang="en-US" altLang="en-US" sz="2800" b="1" dirty="0" err="1">
                <a:solidFill>
                  <a:srgbClr val="FF0000"/>
                </a:solidFill>
                <a:latin typeface="Calibri" charset="0"/>
                <a:ea typeface="Calibri" charset="0"/>
                <a:cs typeface="Calibri" charset="0"/>
              </a:rPr>
              <a:t>protooncogenes</a:t>
            </a:r>
            <a:r>
              <a:rPr lang="en-US" altLang="en-US" sz="2800" b="1" dirty="0">
                <a:solidFill>
                  <a:srgbClr val="FF0000"/>
                </a:solidFill>
                <a:latin typeface="Calibri" charset="0"/>
                <a:ea typeface="Calibri" charset="0"/>
                <a:cs typeface="Calibri" charset="0"/>
              </a:rPr>
              <a:t>’ </a:t>
            </a:r>
            <a:r>
              <a:rPr lang="en-US" altLang="en-US" sz="2800" b="1" dirty="0">
                <a:latin typeface="Calibri" charset="0"/>
                <a:ea typeface="Calibri" charset="0"/>
                <a:cs typeface="Calibri" charset="0"/>
              </a:rPr>
              <a:t>– promote normal cell division</a:t>
            </a:r>
          </a:p>
          <a:p>
            <a:pPr lvl="1" eaLnBrk="1" hangingPunct="1">
              <a:lnSpc>
                <a:spcPct val="70000"/>
              </a:lnSpc>
            </a:pPr>
            <a:r>
              <a:rPr lang="en-US" altLang="en-US" sz="2800" b="1" dirty="0">
                <a:solidFill>
                  <a:srgbClr val="FF0000"/>
                </a:solidFill>
                <a:latin typeface="Calibri" charset="0"/>
                <a:ea typeface="Calibri" charset="0"/>
                <a:cs typeface="Calibri" charset="0"/>
              </a:rPr>
              <a:t>Oncogenes</a:t>
            </a:r>
            <a:r>
              <a:rPr lang="en-US" altLang="en-US" sz="2800" b="1" dirty="0">
                <a:latin typeface="Calibri" charset="0"/>
                <a:ea typeface="Calibri" charset="0"/>
                <a:cs typeface="Calibri" charset="0"/>
              </a:rPr>
              <a:t> may be activated or inactivated ---</a:t>
            </a:r>
            <a:r>
              <a:rPr lang="en-US" altLang="en-US" sz="2800" b="1" dirty="0">
                <a:latin typeface="Calibri" charset="0"/>
                <a:ea typeface="Calibri" charset="0"/>
                <a:cs typeface="Calibri" charset="0"/>
                <a:sym typeface="Wingdings" charset="2"/>
              </a:rPr>
              <a:t> affect normal cell division </a:t>
            </a:r>
          </a:p>
          <a:p>
            <a:pPr lvl="1" eaLnBrk="1" hangingPunct="1">
              <a:lnSpc>
                <a:spcPct val="70000"/>
              </a:lnSpc>
            </a:pPr>
            <a:endParaRPr lang="en-US" altLang="en-US" sz="2800" b="1" dirty="0">
              <a:latin typeface="Calibri" charset="0"/>
              <a:ea typeface="Calibri" charset="0"/>
              <a:cs typeface="Calibri" charset="0"/>
              <a:sym typeface="Wingdings" charset="2"/>
            </a:endParaRPr>
          </a:p>
          <a:p>
            <a:pPr eaLnBrk="1" hangingPunct="1">
              <a:lnSpc>
                <a:spcPct val="70000"/>
              </a:lnSpc>
            </a:pPr>
            <a:r>
              <a:rPr lang="en-US" altLang="en-US" sz="3200" b="1" dirty="0">
                <a:solidFill>
                  <a:srgbClr val="FF0000"/>
                </a:solidFill>
                <a:latin typeface="Calibri" charset="0"/>
                <a:ea typeface="Calibri" charset="0"/>
                <a:cs typeface="Calibri" charset="0"/>
              </a:rPr>
              <a:t>Carcinogens</a:t>
            </a:r>
          </a:p>
          <a:p>
            <a:pPr lvl="1" eaLnBrk="1" hangingPunct="1">
              <a:lnSpc>
                <a:spcPct val="70000"/>
              </a:lnSpc>
            </a:pPr>
            <a:r>
              <a:rPr lang="en-US" altLang="en-US" sz="2800" b="1" dirty="0">
                <a:latin typeface="Calibri" charset="0"/>
                <a:ea typeface="Calibri" charset="0"/>
                <a:cs typeface="Calibri" charset="0"/>
              </a:rPr>
              <a:t>May activate oncogenes for example </a:t>
            </a:r>
          </a:p>
          <a:p>
            <a:pPr lvl="1" eaLnBrk="1" hangingPunct="1">
              <a:lnSpc>
                <a:spcPct val="70000"/>
              </a:lnSpc>
            </a:pPr>
            <a:r>
              <a:rPr lang="en-US" altLang="en-US" sz="2800" b="1" dirty="0">
                <a:latin typeface="Calibri" charset="0"/>
                <a:ea typeface="Calibri" charset="0"/>
                <a:cs typeface="Calibri" charset="0"/>
              </a:rPr>
              <a:t>UV light, radiation, chemicals, etc. </a:t>
            </a:r>
          </a:p>
          <a:p>
            <a:pPr lvl="1" eaLnBrk="1" hangingPunct="1">
              <a:lnSpc>
                <a:spcPct val="70000"/>
              </a:lnSpc>
            </a:pPr>
            <a:r>
              <a:rPr lang="en-US" altLang="en-US" sz="2800" b="1" dirty="0">
                <a:latin typeface="Calibri" charset="0"/>
                <a:ea typeface="Calibri" charset="0"/>
                <a:cs typeface="Calibri" charset="0"/>
              </a:rPr>
              <a:t>Viruses also may affect these genes </a:t>
            </a:r>
          </a:p>
          <a:p>
            <a:pPr lvl="1" eaLnBrk="1" hangingPunct="1">
              <a:lnSpc>
                <a:spcPct val="70000"/>
              </a:lnSpc>
            </a:pPr>
            <a:endParaRPr lang="en-US" altLang="en-US" sz="2800" b="1" dirty="0">
              <a:latin typeface="Calibri" charset="0"/>
              <a:ea typeface="Calibri" charset="0"/>
              <a:cs typeface="Calibri" charset="0"/>
            </a:endParaRPr>
          </a:p>
          <a:p>
            <a:pPr eaLnBrk="1" hangingPunct="1">
              <a:lnSpc>
                <a:spcPct val="70000"/>
              </a:lnSpc>
            </a:pPr>
            <a:r>
              <a:rPr lang="en-US" altLang="en-US" sz="3200" b="1" dirty="0">
                <a:solidFill>
                  <a:srgbClr val="FF0000"/>
                </a:solidFill>
                <a:latin typeface="Calibri" charset="0"/>
                <a:ea typeface="Calibri" charset="0"/>
                <a:cs typeface="Calibri" charset="0"/>
              </a:rPr>
              <a:t>Viruses may cause 20-25% of all cancers </a:t>
            </a:r>
          </a:p>
        </p:txBody>
      </p:sp>
    </p:spTree>
    <p:extLst>
      <p:ext uri="{BB962C8B-B14F-4D97-AF65-F5344CB8AC3E}">
        <p14:creationId xmlns:p14="http://schemas.microsoft.com/office/powerpoint/2010/main" val="20379842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p:txBody>
          <a:bodyPr>
            <a:normAutofit/>
          </a:bodyPr>
          <a:lstStyle/>
          <a:p>
            <a:r>
              <a:rPr lang="en-US" altLang="x-none">
                <a:cs typeface="Chalkboard" charset="0"/>
              </a:rPr>
              <a:t>Viruses and Cancers</a:t>
            </a:r>
          </a:p>
        </p:txBody>
      </p:sp>
      <p:sp>
        <p:nvSpPr>
          <p:cNvPr id="76802" name="Content Placeholder 2"/>
          <p:cNvSpPr>
            <a:spLocks noGrp="1"/>
          </p:cNvSpPr>
          <p:nvPr>
            <p:ph idx="1"/>
          </p:nvPr>
        </p:nvSpPr>
        <p:spPr/>
        <p:txBody>
          <a:bodyPr/>
          <a:lstStyle/>
          <a:p>
            <a:r>
              <a:rPr lang="en-US" altLang="x-none" sz="4000" b="1">
                <a:latin typeface="Calibri" charset="0"/>
                <a:ea typeface="Calibri" charset="0"/>
                <a:cs typeface="Calibri" charset="0"/>
              </a:rPr>
              <a:t>Some viruses carry </a:t>
            </a:r>
            <a:r>
              <a:rPr lang="en-US" altLang="x-none" sz="4000" b="1" i="1">
                <a:solidFill>
                  <a:srgbClr val="FF0000"/>
                </a:solidFill>
                <a:latin typeface="Calibri" charset="0"/>
                <a:ea typeface="Calibri" charset="0"/>
                <a:cs typeface="Calibri" charset="0"/>
              </a:rPr>
              <a:t>copies</a:t>
            </a:r>
            <a:r>
              <a:rPr lang="en-US" altLang="x-none" sz="4000" b="1">
                <a:latin typeface="Calibri" charset="0"/>
                <a:ea typeface="Calibri" charset="0"/>
                <a:cs typeface="Calibri" charset="0"/>
              </a:rPr>
              <a:t> of oncogenes</a:t>
            </a:r>
          </a:p>
          <a:p>
            <a:r>
              <a:rPr lang="en-US" altLang="x-none" sz="4000" b="1" dirty="0">
                <a:latin typeface="Calibri" charset="0"/>
                <a:ea typeface="Calibri" charset="0"/>
                <a:cs typeface="Calibri" charset="0"/>
              </a:rPr>
              <a:t>Some viruses </a:t>
            </a:r>
            <a:r>
              <a:rPr lang="en-US" altLang="x-none" sz="4000" b="1" i="1" dirty="0">
                <a:solidFill>
                  <a:srgbClr val="FF0000"/>
                </a:solidFill>
                <a:latin typeface="Calibri" charset="0"/>
                <a:ea typeface="Calibri" charset="0"/>
                <a:cs typeface="Calibri" charset="0"/>
              </a:rPr>
              <a:t>insert near </a:t>
            </a:r>
            <a:r>
              <a:rPr lang="en-US" altLang="x-none" sz="4000" b="1" dirty="0">
                <a:latin typeface="Calibri" charset="0"/>
                <a:ea typeface="Calibri" charset="0"/>
                <a:cs typeface="Calibri" charset="0"/>
              </a:rPr>
              <a:t>oncogenes in the cells </a:t>
            </a:r>
          </a:p>
          <a:p>
            <a:r>
              <a:rPr lang="en-US" altLang="x-none" sz="4000" b="1" dirty="0">
                <a:latin typeface="Calibri" charset="0"/>
                <a:ea typeface="Calibri" charset="0"/>
                <a:cs typeface="Calibri" charset="0"/>
              </a:rPr>
              <a:t>Some </a:t>
            </a:r>
            <a:r>
              <a:rPr lang="en-US" altLang="x-none" sz="4000" b="1" i="1" dirty="0">
                <a:solidFill>
                  <a:srgbClr val="FF0000"/>
                </a:solidFill>
                <a:latin typeface="Calibri" charset="0"/>
                <a:ea typeface="Calibri" charset="0"/>
                <a:cs typeface="Calibri" charset="0"/>
              </a:rPr>
              <a:t>suppress normal tumor suppression genes </a:t>
            </a:r>
            <a:r>
              <a:rPr lang="en-US" altLang="x-none" sz="4000" b="1" dirty="0">
                <a:latin typeface="Calibri" charset="0"/>
                <a:ea typeface="Calibri" charset="0"/>
                <a:cs typeface="Calibri" charset="0"/>
              </a:rPr>
              <a:t>in cells </a:t>
            </a:r>
          </a:p>
        </p:txBody>
      </p:sp>
    </p:spTree>
    <p:extLst>
      <p:ext uri="{BB962C8B-B14F-4D97-AF65-F5344CB8AC3E}">
        <p14:creationId xmlns:p14="http://schemas.microsoft.com/office/powerpoint/2010/main" val="37288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Viruses – General Characteristics </a:t>
            </a:r>
          </a:p>
        </p:txBody>
      </p:sp>
      <p:pic>
        <p:nvPicPr>
          <p:cNvPr id="3" name="Picture Placeholder 1" descr="OSC_Microbio_06_01_TMV.jpg"/>
          <p:cNvPicPr>
            <a:picLocks noChangeAspect="1"/>
          </p:cNvPicPr>
          <p:nvPr/>
        </p:nvPicPr>
        <p:blipFill>
          <a:blip r:embed="rId2">
            <a:extLst>
              <a:ext uri="{28A0092B-C50C-407E-A947-70E740481C1C}">
                <a14:useLocalDpi xmlns:a14="http://schemas.microsoft.com/office/drawing/2010/main" val="0"/>
              </a:ext>
            </a:extLst>
          </a:blip>
          <a:srcRect t="-16784" b="-16784"/>
          <a:stretch>
            <a:fillRect/>
          </a:stretch>
        </p:blipFill>
        <p:spPr>
          <a:xfrm>
            <a:off x="1870363" y="1343911"/>
            <a:ext cx="8062913" cy="3500071"/>
          </a:xfrm>
          <a:prstGeom prst="rect">
            <a:avLst/>
          </a:prstGeom>
        </p:spPr>
      </p:pic>
      <p:sp>
        <p:nvSpPr>
          <p:cNvPr id="4" name="Text Placeholder 6"/>
          <p:cNvSpPr txBox="1">
            <a:spLocks/>
          </p:cNvSpPr>
          <p:nvPr/>
        </p:nvSpPr>
        <p:spPr>
          <a:xfrm>
            <a:off x="1870364" y="4843982"/>
            <a:ext cx="8062912" cy="15822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800" b="1"/>
              <a:t>Tobacco mosaic virus (TMV) viewed with transmission electron microscope.</a:t>
            </a:r>
          </a:p>
          <a:p>
            <a:pPr marL="342900" indent="-342900">
              <a:buFont typeface="Arial"/>
              <a:buAutoNum type="alphaLcParenBoth"/>
            </a:pPr>
            <a:r>
              <a:rPr lang="en-US" sz="1800" b="1" dirty="0"/>
              <a:t>Plants infected with tobacco mosaic disease (TMD), caused by TMV. (credit a: modification of work by USDA Agricultural Research Service—scale-bar data from Matt Russell; credit b: modification of work by USDA Forest Service, Department of Plant Pathology Archive North Carolina State University)</a:t>
            </a:r>
          </a:p>
        </p:txBody>
      </p:sp>
    </p:spTree>
    <p:extLst>
      <p:ext uri="{BB962C8B-B14F-4D97-AF65-F5344CB8AC3E}">
        <p14:creationId xmlns:p14="http://schemas.microsoft.com/office/powerpoint/2010/main" val="9612007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p:txBody>
          <a:bodyPr>
            <a:normAutofit/>
          </a:bodyPr>
          <a:lstStyle/>
          <a:p>
            <a:pPr eaLnBrk="1" hangingPunct="1"/>
            <a:r>
              <a:rPr lang="en-US" altLang="en-US">
                <a:cs typeface="Chalkboard" charset="0"/>
              </a:rPr>
              <a:t>Oncoviruses</a:t>
            </a:r>
            <a:r>
              <a:rPr lang="en-US" altLang="en-US" dirty="0">
                <a:cs typeface="Chalkboard" charset="0"/>
              </a:rPr>
              <a:t> </a:t>
            </a:r>
          </a:p>
        </p:txBody>
      </p:sp>
      <p:sp>
        <p:nvSpPr>
          <p:cNvPr id="77826" name="Content Placeholder 2"/>
          <p:cNvSpPr>
            <a:spLocks noGrp="1"/>
          </p:cNvSpPr>
          <p:nvPr>
            <p:ph idx="1"/>
          </p:nvPr>
        </p:nvSpPr>
        <p:spPr>
          <a:xfrm>
            <a:off x="838200" y="1828800"/>
            <a:ext cx="10515600" cy="4320868"/>
          </a:xfrm>
        </p:spPr>
        <p:txBody>
          <a:bodyPr/>
          <a:lstStyle/>
          <a:p>
            <a:pPr eaLnBrk="1" hangingPunct="1"/>
            <a:r>
              <a:rPr lang="en-US" altLang="en-US" sz="4200" b="1" u="sng" dirty="0">
                <a:solidFill>
                  <a:srgbClr val="FF0000"/>
                </a:solidFill>
                <a:cs typeface="Chalkboard" charset="0"/>
              </a:rPr>
              <a:t>DNA viruses</a:t>
            </a:r>
          </a:p>
          <a:p>
            <a:pPr lvl="1" eaLnBrk="1" hangingPunct="1"/>
            <a:r>
              <a:rPr lang="en-US" altLang="en-US" sz="4200" b="1" i="1" dirty="0">
                <a:solidFill>
                  <a:srgbClr val="FF0000"/>
                </a:solidFill>
                <a:cs typeface="Chalkboard" charset="0"/>
              </a:rPr>
              <a:t>Papillomavirus </a:t>
            </a:r>
            <a:r>
              <a:rPr lang="en-US" altLang="en-US" sz="4200" b="1" dirty="0">
                <a:cs typeface="Chalkboard" charset="0"/>
              </a:rPr>
              <a:t>(cervical cancer) </a:t>
            </a:r>
          </a:p>
          <a:p>
            <a:pPr lvl="1" eaLnBrk="1" hangingPunct="1"/>
            <a:r>
              <a:rPr lang="en-US" altLang="en-US" sz="4200" b="1" i="1" dirty="0">
                <a:solidFill>
                  <a:srgbClr val="FF0000"/>
                </a:solidFill>
                <a:cs typeface="Chalkboard" charset="0"/>
              </a:rPr>
              <a:t>Epstein-Barr </a:t>
            </a:r>
            <a:r>
              <a:rPr lang="en-US" altLang="en-US" sz="4200" b="1" dirty="0">
                <a:cs typeface="Chalkboard" charset="0"/>
              </a:rPr>
              <a:t>(herpes virus)  -------</a:t>
            </a:r>
            <a:r>
              <a:rPr lang="en-US" altLang="en-US" sz="4200" b="1" dirty="0">
                <a:cs typeface="Chalkboard" charset="0"/>
                <a:sym typeface="Wingdings" charset="2"/>
              </a:rPr>
              <a:t> </a:t>
            </a:r>
            <a:r>
              <a:rPr lang="en-US" altLang="en-US" sz="4200" b="1" dirty="0" err="1">
                <a:cs typeface="Chalkboard" charset="0"/>
                <a:sym typeface="Wingdings" charset="2"/>
              </a:rPr>
              <a:t>Burkitt</a:t>
            </a:r>
            <a:r>
              <a:rPr lang="ja-JP" altLang="en-US" sz="4200" b="1" dirty="0">
                <a:cs typeface="Chalkboard" charset="0"/>
                <a:sym typeface="Wingdings" charset="2"/>
              </a:rPr>
              <a:t>’</a:t>
            </a:r>
            <a:r>
              <a:rPr lang="en-US" altLang="ja-JP" sz="4200" b="1" dirty="0">
                <a:cs typeface="Chalkboard" charset="0"/>
                <a:sym typeface="Wingdings" charset="2"/>
              </a:rPr>
              <a:t>s Lymphoma</a:t>
            </a:r>
          </a:p>
          <a:p>
            <a:pPr lvl="1" eaLnBrk="1" hangingPunct="1"/>
            <a:r>
              <a:rPr lang="en-US" altLang="en-US" sz="4200" b="1" i="1" dirty="0" err="1">
                <a:solidFill>
                  <a:srgbClr val="FF0000"/>
                </a:solidFill>
                <a:cs typeface="Chalkboard" charset="0"/>
                <a:sym typeface="Wingdings" charset="2"/>
              </a:rPr>
              <a:t>Hep</a:t>
            </a:r>
            <a:r>
              <a:rPr lang="en-US" altLang="en-US" sz="4200" b="1" i="1" dirty="0">
                <a:solidFill>
                  <a:srgbClr val="FF0000"/>
                </a:solidFill>
                <a:cs typeface="Chalkboard" charset="0"/>
                <a:sym typeface="Wingdings" charset="2"/>
              </a:rPr>
              <a:t>-B virus </a:t>
            </a:r>
            <a:r>
              <a:rPr lang="en-US" altLang="en-US" sz="4200" b="1" dirty="0">
                <a:cs typeface="Chalkboard" charset="0"/>
                <a:sym typeface="Wingdings" charset="2"/>
              </a:rPr>
              <a:t>-------- Liver cancer </a:t>
            </a:r>
            <a:endParaRPr lang="en-US" altLang="en-US" sz="4200" b="1" dirty="0">
              <a:cs typeface="Chalkboard" charset="0"/>
            </a:endParaRPr>
          </a:p>
        </p:txBody>
      </p:sp>
    </p:spTree>
    <p:extLst>
      <p:ext uri="{BB962C8B-B14F-4D97-AF65-F5344CB8AC3E}">
        <p14:creationId xmlns:p14="http://schemas.microsoft.com/office/powerpoint/2010/main" val="1784531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Hosts and Viral Transmissions </a:t>
            </a:r>
          </a:p>
        </p:txBody>
      </p:sp>
      <p:sp>
        <p:nvSpPr>
          <p:cNvPr id="3" name="Content Placeholder 2"/>
          <p:cNvSpPr>
            <a:spLocks noGrp="1"/>
          </p:cNvSpPr>
          <p:nvPr>
            <p:ph idx="1"/>
          </p:nvPr>
        </p:nvSpPr>
        <p:spPr>
          <a:xfrm>
            <a:off x="1371600" y="1484243"/>
            <a:ext cx="9601200" cy="5035827"/>
          </a:xfrm>
        </p:spPr>
        <p:txBody>
          <a:bodyPr>
            <a:noAutofit/>
          </a:bodyPr>
          <a:lstStyle/>
          <a:p>
            <a:r>
              <a:rPr lang="en-US" sz="1400" b="1" dirty="0">
                <a:solidFill>
                  <a:srgbClr val="FF0000"/>
                </a:solidFill>
                <a:latin typeface="Calibri" charset="0"/>
                <a:ea typeface="Calibri" charset="0"/>
                <a:cs typeface="Calibri" charset="0"/>
              </a:rPr>
              <a:t>Host Range</a:t>
            </a:r>
          </a:p>
          <a:p>
            <a:pPr lvl="1"/>
            <a:r>
              <a:rPr lang="en-US" sz="1400" b="1" dirty="0">
                <a:latin typeface="Calibri" charset="0"/>
                <a:ea typeface="Calibri" charset="0"/>
                <a:cs typeface="Calibri" charset="0"/>
              </a:rPr>
              <a:t>Only infect specific hosts and cell types </a:t>
            </a:r>
          </a:p>
          <a:p>
            <a:pPr lvl="1"/>
            <a:r>
              <a:rPr lang="en-US" sz="1400" b="1" dirty="0">
                <a:latin typeface="Calibri" charset="0"/>
                <a:ea typeface="Calibri" charset="0"/>
                <a:cs typeface="Calibri" charset="0"/>
              </a:rPr>
              <a:t>Bacteriophages </a:t>
            </a:r>
            <a:r>
              <a:rPr lang="mr-IN" sz="1400" b="1" dirty="0">
                <a:latin typeface="Calibri" charset="0"/>
                <a:ea typeface="Calibri" charset="0"/>
                <a:cs typeface="Calibri" charset="0"/>
              </a:rPr>
              <a:t>–</a:t>
            </a:r>
            <a:r>
              <a:rPr lang="en-US" sz="1400" b="1" dirty="0">
                <a:latin typeface="Calibri" charset="0"/>
                <a:ea typeface="Calibri" charset="0"/>
                <a:cs typeface="Calibri" charset="0"/>
              </a:rPr>
              <a:t> infect bacteria “Phage”</a:t>
            </a:r>
          </a:p>
          <a:p>
            <a:pPr lvl="1"/>
            <a:endParaRPr lang="en-US" sz="1400" b="1" dirty="0">
              <a:latin typeface="Calibri" charset="0"/>
              <a:ea typeface="Calibri" charset="0"/>
              <a:cs typeface="Calibri" charset="0"/>
            </a:endParaRPr>
          </a:p>
          <a:p>
            <a:r>
              <a:rPr lang="en-US" sz="1400" b="1" dirty="0">
                <a:solidFill>
                  <a:srgbClr val="FF0000"/>
                </a:solidFill>
                <a:latin typeface="Calibri" charset="0"/>
                <a:ea typeface="Calibri" charset="0"/>
                <a:cs typeface="Calibri" charset="0"/>
              </a:rPr>
              <a:t>Transmission</a:t>
            </a:r>
          </a:p>
          <a:p>
            <a:pPr lvl="1"/>
            <a:r>
              <a:rPr lang="en-US" sz="1400" b="1" dirty="0">
                <a:latin typeface="Calibri" charset="0"/>
                <a:ea typeface="Calibri" charset="0"/>
                <a:cs typeface="Calibri" charset="0"/>
              </a:rPr>
              <a:t>Direct or indirect contact</a:t>
            </a:r>
          </a:p>
          <a:p>
            <a:pPr lvl="1"/>
            <a:r>
              <a:rPr lang="en-US" sz="1400" b="1" dirty="0">
                <a:latin typeface="Calibri" charset="0"/>
                <a:ea typeface="Calibri" charset="0"/>
                <a:cs typeface="Calibri" charset="0"/>
              </a:rPr>
              <a:t>Contact with fomites </a:t>
            </a:r>
          </a:p>
          <a:p>
            <a:pPr lvl="1"/>
            <a:r>
              <a:rPr lang="en-US" sz="1400" b="1" dirty="0">
                <a:latin typeface="Calibri" charset="0"/>
                <a:ea typeface="Calibri" charset="0"/>
                <a:cs typeface="Calibri" charset="0"/>
              </a:rPr>
              <a:t>Vectors: Mechanical vs. Biological </a:t>
            </a:r>
          </a:p>
          <a:p>
            <a:pPr lvl="1"/>
            <a:endParaRPr lang="en-US" sz="1400" b="1" dirty="0">
              <a:latin typeface="Calibri" charset="0"/>
              <a:ea typeface="Calibri" charset="0"/>
              <a:cs typeface="Calibri" charset="0"/>
            </a:endParaRPr>
          </a:p>
          <a:p>
            <a:r>
              <a:rPr lang="en-US" sz="1400" b="1" dirty="0">
                <a:latin typeface="Calibri" charset="0"/>
                <a:ea typeface="Calibri" charset="0"/>
                <a:cs typeface="Calibri" charset="0"/>
              </a:rPr>
              <a:t>Viruses from animals to humans </a:t>
            </a:r>
          </a:p>
          <a:p>
            <a:pPr lvl="1"/>
            <a:r>
              <a:rPr lang="en-US" sz="1400" b="1" dirty="0">
                <a:latin typeface="Calibri" charset="0"/>
                <a:ea typeface="Calibri" charset="0"/>
                <a:cs typeface="Calibri" charset="0"/>
              </a:rPr>
              <a:t>“</a:t>
            </a:r>
            <a:r>
              <a:rPr lang="en-US" sz="1400" b="1" dirty="0">
                <a:solidFill>
                  <a:srgbClr val="FF0000"/>
                </a:solidFill>
                <a:latin typeface="Calibri" charset="0"/>
                <a:ea typeface="Calibri" charset="0"/>
                <a:cs typeface="Calibri" charset="0"/>
              </a:rPr>
              <a:t>Zoonosis</a:t>
            </a:r>
            <a:r>
              <a:rPr lang="en-US" sz="1400" b="1" dirty="0">
                <a:latin typeface="Calibri" charset="0"/>
                <a:ea typeface="Calibri" charset="0"/>
                <a:cs typeface="Calibri" charset="0"/>
              </a:rPr>
              <a:t>” </a:t>
            </a:r>
          </a:p>
          <a:p>
            <a:pPr lvl="1"/>
            <a:endParaRPr lang="en-US" sz="1400" b="1" dirty="0">
              <a:latin typeface="Calibri" charset="0"/>
              <a:ea typeface="Calibri" charset="0"/>
              <a:cs typeface="Calibri" charset="0"/>
            </a:endParaRPr>
          </a:p>
          <a:p>
            <a:r>
              <a:rPr lang="en-US" sz="1400" b="1" dirty="0">
                <a:solidFill>
                  <a:srgbClr val="FF0000"/>
                </a:solidFill>
                <a:latin typeface="Calibri" charset="0"/>
                <a:ea typeface="Calibri" charset="0"/>
                <a:cs typeface="Calibri" charset="0"/>
              </a:rPr>
              <a:t>Obligate Intracellular Parasites </a:t>
            </a:r>
          </a:p>
          <a:p>
            <a:r>
              <a:rPr lang="en-US" sz="1400" b="1" dirty="0">
                <a:latin typeface="Calibri" charset="0"/>
                <a:ea typeface="Calibri" charset="0"/>
                <a:cs typeface="Calibri" charset="0"/>
              </a:rPr>
              <a:t>DNA or RNA </a:t>
            </a:r>
          </a:p>
          <a:p>
            <a:r>
              <a:rPr lang="en-US" sz="1400" b="1" dirty="0">
                <a:solidFill>
                  <a:srgbClr val="FF0000"/>
                </a:solidFill>
                <a:latin typeface="Calibri" charset="0"/>
                <a:ea typeface="Calibri" charset="0"/>
                <a:cs typeface="Calibri" charset="0"/>
              </a:rPr>
              <a:t>Few Genes</a:t>
            </a:r>
          </a:p>
          <a:p>
            <a:pPr lvl="1"/>
            <a:r>
              <a:rPr lang="en-US" sz="1400" b="1" dirty="0">
                <a:latin typeface="Calibri" charset="0"/>
                <a:ea typeface="Calibri" charset="0"/>
                <a:cs typeface="Calibri" charset="0"/>
              </a:rPr>
              <a:t>Depend on genes of the host to reproduce </a:t>
            </a:r>
          </a:p>
        </p:txBody>
      </p:sp>
    </p:spTree>
    <p:extLst>
      <p:ext uri="{BB962C8B-B14F-4D97-AF65-F5344CB8AC3E}">
        <p14:creationId xmlns:p14="http://schemas.microsoft.com/office/powerpoint/2010/main" val="1679069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normAutofit/>
          </a:bodyPr>
          <a:lstStyle/>
          <a:p>
            <a:r>
              <a:rPr lang="en-US" altLang="en-US">
                <a:latin typeface="Chalkboard" charset="0"/>
                <a:cs typeface="Chalkboard" charset="0"/>
              </a:rPr>
              <a:t>Viral Genome</a:t>
            </a:r>
          </a:p>
        </p:txBody>
      </p:sp>
      <p:sp>
        <p:nvSpPr>
          <p:cNvPr id="47106" name="Content Placeholder 2"/>
          <p:cNvSpPr>
            <a:spLocks noGrp="1"/>
          </p:cNvSpPr>
          <p:nvPr>
            <p:ph idx="1"/>
          </p:nvPr>
        </p:nvSpPr>
        <p:spPr/>
        <p:txBody>
          <a:bodyPr/>
          <a:lstStyle/>
          <a:p>
            <a:r>
              <a:rPr lang="en-US" altLang="en-US" sz="4900" b="1">
                <a:solidFill>
                  <a:srgbClr val="FF0000"/>
                </a:solidFill>
                <a:cs typeface="Chalkboard" charset="0"/>
              </a:rPr>
              <a:t>Human cells </a:t>
            </a:r>
            <a:r>
              <a:rPr lang="en-US" altLang="en-US" sz="4900" b="1">
                <a:cs typeface="Chalkboard" charset="0"/>
              </a:rPr>
              <a:t>– 23,000 genes </a:t>
            </a:r>
          </a:p>
          <a:p>
            <a:r>
              <a:rPr lang="en-US" altLang="en-US" sz="4900" b="1" dirty="0">
                <a:solidFill>
                  <a:srgbClr val="FF0000"/>
                </a:solidFill>
                <a:cs typeface="Chalkboard" charset="0"/>
              </a:rPr>
              <a:t>E.coli</a:t>
            </a:r>
            <a:r>
              <a:rPr lang="en-US" altLang="en-US" sz="4900" b="1" dirty="0">
                <a:cs typeface="Chalkboard" charset="0"/>
              </a:rPr>
              <a:t> – 4000 genes </a:t>
            </a:r>
          </a:p>
          <a:p>
            <a:r>
              <a:rPr lang="en-US" altLang="en-US" sz="4900" b="1" dirty="0">
                <a:solidFill>
                  <a:srgbClr val="FF0000"/>
                </a:solidFill>
                <a:cs typeface="Chalkboard" charset="0"/>
              </a:rPr>
              <a:t>Herpesvirus</a:t>
            </a:r>
            <a:r>
              <a:rPr lang="en-US" altLang="en-US" sz="4900" b="1" dirty="0">
                <a:cs typeface="Chalkboard" charset="0"/>
              </a:rPr>
              <a:t> – 2500 genes </a:t>
            </a:r>
          </a:p>
        </p:txBody>
      </p:sp>
    </p:spTree>
    <p:extLst>
      <p:ext uri="{BB962C8B-B14F-4D97-AF65-F5344CB8AC3E}">
        <p14:creationId xmlns:p14="http://schemas.microsoft.com/office/powerpoint/2010/main" val="1605114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Sizes of Viruses </a:t>
            </a:r>
          </a:p>
        </p:txBody>
      </p:sp>
      <p:pic>
        <p:nvPicPr>
          <p:cNvPr id="3" name="Picture Placeholder 1" descr="OSC_Microbio_06_01_sizes.jpg"/>
          <p:cNvPicPr>
            <a:picLocks noChangeAspect="1"/>
          </p:cNvPicPr>
          <p:nvPr/>
        </p:nvPicPr>
        <p:blipFill>
          <a:blip r:embed="rId2">
            <a:extLst>
              <a:ext uri="{28A0092B-C50C-407E-A947-70E740481C1C}">
                <a14:useLocalDpi xmlns:a14="http://schemas.microsoft.com/office/drawing/2010/main" val="0"/>
              </a:ext>
            </a:extLst>
          </a:blip>
          <a:srcRect l="-18082" r="-18082"/>
          <a:stretch>
            <a:fillRect/>
          </a:stretch>
        </p:blipFill>
        <p:spPr>
          <a:xfrm>
            <a:off x="457199" y="1399477"/>
            <a:ext cx="11734801" cy="5094020"/>
          </a:xfrm>
          <a:prstGeom prst="rect">
            <a:avLst/>
          </a:prstGeom>
        </p:spPr>
      </p:pic>
    </p:spTree>
    <p:extLst>
      <p:ext uri="{BB962C8B-B14F-4D97-AF65-F5344CB8AC3E}">
        <p14:creationId xmlns:p14="http://schemas.microsoft.com/office/powerpoint/2010/main" val="32901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52400"/>
            <a:ext cx="7556500" cy="990600"/>
          </a:xfrm>
        </p:spPr>
        <p:txBody>
          <a:bodyPr rtlCol="0">
            <a:normAutofit fontScale="90000"/>
          </a:bodyPr>
          <a:lstStyle/>
          <a:p>
            <a:pPr>
              <a:defRPr/>
            </a:pPr>
            <a:r>
              <a:rPr lang="en-US" dirty="0">
                <a:ea typeface="+mj-ea"/>
                <a:cs typeface="+mj-cs"/>
              </a:rPr>
              <a:t>Viral Structure:  Capsids, Nucleic Acids, and Envelopes</a:t>
            </a:r>
          </a:p>
        </p:txBody>
      </p:sp>
      <p:sp>
        <p:nvSpPr>
          <p:cNvPr id="3" name="Content Placeholder 2"/>
          <p:cNvSpPr>
            <a:spLocks noGrp="1"/>
          </p:cNvSpPr>
          <p:nvPr>
            <p:ph idx="1"/>
          </p:nvPr>
        </p:nvSpPr>
        <p:spPr>
          <a:xfrm>
            <a:off x="1444486" y="1447800"/>
            <a:ext cx="10469217" cy="5181600"/>
          </a:xfrm>
        </p:spPr>
        <p:txBody>
          <a:bodyPr>
            <a:noAutofit/>
          </a:bodyPr>
          <a:lstStyle/>
          <a:p>
            <a:pPr eaLnBrk="1" hangingPunct="1">
              <a:lnSpc>
                <a:spcPct val="70000"/>
              </a:lnSpc>
            </a:pPr>
            <a:r>
              <a:rPr lang="en-US" altLang="en-US" sz="2400" b="1" u="sng" dirty="0">
                <a:solidFill>
                  <a:srgbClr val="FF0000"/>
                </a:solidFill>
                <a:latin typeface="Calibri" charset="0"/>
                <a:ea typeface="Calibri" charset="0"/>
                <a:cs typeface="Calibri" charset="0"/>
              </a:rPr>
              <a:t>Molecular structure</a:t>
            </a:r>
            <a:r>
              <a:rPr lang="en-US" altLang="en-US" sz="2400" b="1" dirty="0">
                <a:solidFill>
                  <a:srgbClr val="FF0000"/>
                </a:solidFill>
                <a:latin typeface="Calibri" charset="0"/>
                <a:ea typeface="Calibri" charset="0"/>
                <a:cs typeface="Calibri" charset="0"/>
              </a:rPr>
              <a:t>- </a:t>
            </a:r>
            <a:r>
              <a:rPr lang="en-US" altLang="en-US" sz="2400" b="1" dirty="0">
                <a:latin typeface="Calibri" charset="0"/>
                <a:ea typeface="Calibri" charset="0"/>
                <a:cs typeface="Calibri" charset="0"/>
              </a:rPr>
              <a:t>composed of regular, repeating subunits that give rise to their crystalline appearance</a:t>
            </a:r>
          </a:p>
          <a:p>
            <a:pPr eaLnBrk="1" hangingPunct="1">
              <a:lnSpc>
                <a:spcPct val="70000"/>
              </a:lnSpc>
            </a:pPr>
            <a:endParaRPr lang="en-US" altLang="en-US" sz="2400" b="1" dirty="0">
              <a:latin typeface="Calibri" charset="0"/>
              <a:ea typeface="Calibri" charset="0"/>
              <a:cs typeface="Calibri" charset="0"/>
            </a:endParaRPr>
          </a:p>
          <a:p>
            <a:pPr lvl="1" eaLnBrk="1" hangingPunct="1">
              <a:lnSpc>
                <a:spcPct val="70000"/>
              </a:lnSpc>
            </a:pPr>
            <a:r>
              <a:rPr lang="en-US" altLang="en-US" sz="2400" b="1" dirty="0">
                <a:latin typeface="Calibri" charset="0"/>
                <a:ea typeface="Calibri" charset="0"/>
                <a:cs typeface="Calibri" charset="0"/>
              </a:rPr>
              <a:t>(1) </a:t>
            </a:r>
            <a:r>
              <a:rPr lang="en-US" altLang="en-US" sz="2400" b="1" dirty="0">
                <a:solidFill>
                  <a:srgbClr val="FF0000"/>
                </a:solidFill>
                <a:latin typeface="Calibri" charset="0"/>
                <a:ea typeface="Calibri" charset="0"/>
                <a:cs typeface="Calibri" charset="0"/>
              </a:rPr>
              <a:t>External coating</a:t>
            </a:r>
          </a:p>
          <a:p>
            <a:pPr lvl="2" eaLnBrk="1" hangingPunct="1">
              <a:lnSpc>
                <a:spcPct val="70000"/>
              </a:lnSpc>
            </a:pPr>
            <a:r>
              <a:rPr lang="en-US" altLang="en-US" sz="2400" b="1" dirty="0">
                <a:latin typeface="Calibri" charset="0"/>
                <a:ea typeface="Calibri" charset="0"/>
                <a:cs typeface="Calibri" charset="0"/>
              </a:rPr>
              <a:t>Capsid – protein coat encloses DNA or RNA</a:t>
            </a:r>
          </a:p>
          <a:p>
            <a:pPr lvl="3">
              <a:lnSpc>
                <a:spcPct val="70000"/>
              </a:lnSpc>
            </a:pPr>
            <a:r>
              <a:rPr lang="en-US" altLang="en-US" sz="2400" b="1" dirty="0">
                <a:latin typeface="Calibri" charset="0"/>
                <a:ea typeface="Calibri" charset="0"/>
                <a:cs typeface="Calibri" charset="0"/>
              </a:rPr>
              <a:t>Protein subunits of capsid = “</a:t>
            </a:r>
            <a:r>
              <a:rPr lang="en-US" altLang="en-US" sz="2400" b="1" u="sng" dirty="0" err="1">
                <a:latin typeface="Calibri" charset="0"/>
                <a:ea typeface="Calibri" charset="0"/>
                <a:cs typeface="Calibri" charset="0"/>
              </a:rPr>
              <a:t>capsomere</a:t>
            </a:r>
            <a:r>
              <a:rPr lang="en-US" altLang="en-US" sz="2400" b="1" dirty="0">
                <a:latin typeface="Calibri" charset="0"/>
                <a:ea typeface="Calibri" charset="0"/>
                <a:cs typeface="Calibri" charset="0"/>
              </a:rPr>
              <a:t>” </a:t>
            </a:r>
          </a:p>
          <a:p>
            <a:pPr lvl="2" eaLnBrk="1" hangingPunct="1">
              <a:lnSpc>
                <a:spcPct val="70000"/>
              </a:lnSpc>
            </a:pPr>
            <a:r>
              <a:rPr lang="en-US" altLang="en-US" sz="2400" b="1" u="sng" dirty="0">
                <a:solidFill>
                  <a:srgbClr val="FF0000"/>
                </a:solidFill>
                <a:latin typeface="Calibri" charset="0"/>
                <a:ea typeface="Calibri" charset="0"/>
                <a:cs typeface="Calibri" charset="0"/>
              </a:rPr>
              <a:t>Envelope</a:t>
            </a:r>
            <a:r>
              <a:rPr lang="en-US" altLang="en-US" sz="2400" b="1" dirty="0">
                <a:solidFill>
                  <a:srgbClr val="FF0000"/>
                </a:solidFill>
                <a:latin typeface="Calibri" charset="0"/>
                <a:ea typeface="Calibri" charset="0"/>
                <a:cs typeface="Calibri" charset="0"/>
              </a:rPr>
              <a:t>- </a:t>
            </a:r>
            <a:r>
              <a:rPr lang="en-US" altLang="en-US" sz="2400" b="1" dirty="0">
                <a:latin typeface="Calibri" charset="0"/>
                <a:ea typeface="Calibri" charset="0"/>
                <a:cs typeface="Calibri" charset="0"/>
              </a:rPr>
              <a:t>lipid surrounds capsid </a:t>
            </a:r>
          </a:p>
          <a:p>
            <a:pPr lvl="3" eaLnBrk="1" hangingPunct="1">
              <a:lnSpc>
                <a:spcPct val="70000"/>
              </a:lnSpc>
            </a:pPr>
            <a:r>
              <a:rPr lang="en-US" altLang="en-US" sz="2400" b="1" dirty="0">
                <a:latin typeface="Calibri" charset="0"/>
                <a:ea typeface="Calibri" charset="0"/>
                <a:cs typeface="Calibri" charset="0"/>
              </a:rPr>
              <a:t>If no envelope, called </a:t>
            </a:r>
            <a:r>
              <a:rPr lang="ja-JP" altLang="en-US" sz="2400" b="1" dirty="0">
                <a:latin typeface="Calibri" charset="0"/>
                <a:ea typeface="Calibri" charset="0"/>
                <a:cs typeface="Calibri" charset="0"/>
              </a:rPr>
              <a:t>“</a:t>
            </a:r>
            <a:r>
              <a:rPr lang="en-US" altLang="ja-JP" sz="2400" b="1" u="sng" dirty="0">
                <a:latin typeface="Calibri" charset="0"/>
                <a:ea typeface="Calibri" charset="0"/>
                <a:cs typeface="Calibri" charset="0"/>
              </a:rPr>
              <a:t>naked virus</a:t>
            </a:r>
            <a:r>
              <a:rPr lang="ja-JP" altLang="en-US" sz="2400" b="1" dirty="0">
                <a:latin typeface="Calibri" charset="0"/>
                <a:ea typeface="Calibri" charset="0"/>
                <a:cs typeface="Calibri" charset="0"/>
              </a:rPr>
              <a:t>”</a:t>
            </a:r>
            <a:endParaRPr lang="en-US" altLang="ja-JP" sz="2400" b="1" dirty="0">
              <a:latin typeface="Calibri" charset="0"/>
              <a:ea typeface="Calibri" charset="0"/>
              <a:cs typeface="Calibri" charset="0"/>
            </a:endParaRPr>
          </a:p>
          <a:p>
            <a:pPr lvl="3" eaLnBrk="1" hangingPunct="1">
              <a:lnSpc>
                <a:spcPct val="70000"/>
              </a:lnSpc>
            </a:pPr>
            <a:endParaRPr lang="en-US" altLang="ja-JP" sz="2400" b="1" dirty="0">
              <a:latin typeface="Calibri" charset="0"/>
              <a:ea typeface="Calibri" charset="0"/>
              <a:cs typeface="Calibri" charset="0"/>
            </a:endParaRPr>
          </a:p>
          <a:p>
            <a:pPr lvl="1" eaLnBrk="1" hangingPunct="1">
              <a:lnSpc>
                <a:spcPct val="70000"/>
              </a:lnSpc>
            </a:pPr>
            <a:r>
              <a:rPr lang="en-US" altLang="en-US" sz="2400" b="1" dirty="0">
                <a:latin typeface="Calibri" charset="0"/>
                <a:ea typeface="Calibri" charset="0"/>
                <a:cs typeface="Calibri" charset="0"/>
              </a:rPr>
              <a:t>(2) </a:t>
            </a:r>
            <a:r>
              <a:rPr lang="en-US" altLang="en-US" sz="2400" b="1" dirty="0">
                <a:solidFill>
                  <a:srgbClr val="FF0000"/>
                </a:solidFill>
                <a:latin typeface="Calibri" charset="0"/>
                <a:ea typeface="Calibri" charset="0"/>
                <a:cs typeface="Calibri" charset="0"/>
              </a:rPr>
              <a:t>Core</a:t>
            </a:r>
            <a:r>
              <a:rPr lang="en-US" altLang="en-US" sz="2400" b="1" dirty="0">
                <a:latin typeface="Calibri" charset="0"/>
                <a:ea typeface="Calibri" charset="0"/>
                <a:cs typeface="Calibri" charset="0"/>
              </a:rPr>
              <a:t> – Nucleic acids </a:t>
            </a:r>
          </a:p>
          <a:p>
            <a:pPr lvl="2" eaLnBrk="1" hangingPunct="1">
              <a:lnSpc>
                <a:spcPct val="70000"/>
              </a:lnSpc>
            </a:pPr>
            <a:r>
              <a:rPr lang="en-US" altLang="en-US" sz="2400" b="1" dirty="0">
                <a:latin typeface="Calibri" charset="0"/>
                <a:ea typeface="Calibri" charset="0"/>
                <a:cs typeface="Calibri" charset="0"/>
              </a:rPr>
              <a:t>DNA</a:t>
            </a:r>
          </a:p>
          <a:p>
            <a:pPr lvl="2" eaLnBrk="1" hangingPunct="1">
              <a:lnSpc>
                <a:spcPct val="70000"/>
              </a:lnSpc>
            </a:pPr>
            <a:r>
              <a:rPr lang="en-US" altLang="en-US" sz="2400" b="1" dirty="0">
                <a:latin typeface="Calibri" charset="0"/>
                <a:ea typeface="Calibri" charset="0"/>
                <a:cs typeface="Calibri" charset="0"/>
              </a:rPr>
              <a:t>RNA</a:t>
            </a:r>
          </a:p>
          <a:p>
            <a:pPr lvl="2" eaLnBrk="1" hangingPunct="1">
              <a:lnSpc>
                <a:spcPct val="70000"/>
              </a:lnSpc>
            </a:pPr>
            <a:endParaRPr lang="en-US" altLang="en-US" sz="2400" b="1" dirty="0">
              <a:latin typeface="Calibri" charset="0"/>
              <a:ea typeface="Calibri" charset="0"/>
              <a:cs typeface="Calibri" charset="0"/>
            </a:endParaRPr>
          </a:p>
          <a:p>
            <a:pPr>
              <a:lnSpc>
                <a:spcPct val="70000"/>
              </a:lnSpc>
            </a:pPr>
            <a:r>
              <a:rPr lang="en-US" altLang="en-US" sz="2400" b="1" dirty="0">
                <a:latin typeface="Calibri" charset="0"/>
                <a:ea typeface="Calibri" charset="0"/>
                <a:cs typeface="Calibri" charset="0"/>
              </a:rPr>
              <a:t>The </a:t>
            </a:r>
            <a:r>
              <a:rPr lang="en-US" altLang="en-US" sz="2400" b="1" dirty="0">
                <a:solidFill>
                  <a:srgbClr val="FF0000"/>
                </a:solidFill>
                <a:latin typeface="Calibri" charset="0"/>
                <a:ea typeface="Calibri" charset="0"/>
                <a:cs typeface="Calibri" charset="0"/>
              </a:rPr>
              <a:t>capsid</a:t>
            </a:r>
            <a:r>
              <a:rPr lang="en-US" altLang="en-US" sz="2400" b="1" dirty="0">
                <a:latin typeface="Calibri" charset="0"/>
                <a:ea typeface="Calibri" charset="0"/>
                <a:cs typeface="Calibri" charset="0"/>
              </a:rPr>
              <a:t> and the </a:t>
            </a:r>
            <a:r>
              <a:rPr lang="en-US" altLang="en-US" sz="2400" b="1" dirty="0">
                <a:solidFill>
                  <a:srgbClr val="FF0000"/>
                </a:solidFill>
                <a:latin typeface="Calibri" charset="0"/>
                <a:ea typeface="Calibri" charset="0"/>
                <a:cs typeface="Calibri" charset="0"/>
              </a:rPr>
              <a:t>nucleic acid </a:t>
            </a:r>
            <a:r>
              <a:rPr lang="en-US" altLang="en-US" sz="2400" b="1" dirty="0">
                <a:latin typeface="Calibri" charset="0"/>
                <a:ea typeface="Calibri" charset="0"/>
                <a:cs typeface="Calibri" charset="0"/>
              </a:rPr>
              <a:t>together are called the </a:t>
            </a:r>
            <a:r>
              <a:rPr lang="en-US" altLang="en-US" sz="2400" b="1" u="sng" dirty="0" err="1">
                <a:solidFill>
                  <a:srgbClr val="FF0000"/>
                </a:solidFill>
                <a:latin typeface="Calibri" charset="0"/>
                <a:ea typeface="Calibri" charset="0"/>
                <a:cs typeface="Calibri" charset="0"/>
              </a:rPr>
              <a:t>nucleocapsid</a:t>
            </a:r>
            <a:endParaRPr lang="en-US" altLang="en-US" sz="2400" b="1" u="sng" dirty="0">
              <a:solidFill>
                <a:srgbClr val="FF0000"/>
              </a:solidFill>
              <a:latin typeface="Calibri" charset="0"/>
              <a:ea typeface="Calibri" charset="0"/>
              <a:cs typeface="Calibri" charset="0"/>
            </a:endParaRPr>
          </a:p>
          <a:p>
            <a:pPr eaLnBrk="1" hangingPunct="1">
              <a:lnSpc>
                <a:spcPct val="70000"/>
              </a:lnSpc>
            </a:pPr>
            <a:r>
              <a:rPr lang="en-US" altLang="en-US" sz="2400" b="1" dirty="0">
                <a:latin typeface="Calibri" charset="0"/>
                <a:ea typeface="Calibri" charset="0"/>
                <a:cs typeface="Calibri" charset="0"/>
              </a:rPr>
              <a:t>Fully formed virus that is able to establish an infection in a host cell- </a:t>
            </a:r>
            <a:r>
              <a:rPr lang="en-US" altLang="en-US" sz="2400" b="1" u="sng" dirty="0" err="1">
                <a:solidFill>
                  <a:srgbClr val="FF0000"/>
                </a:solidFill>
                <a:latin typeface="Calibri" charset="0"/>
                <a:ea typeface="Calibri" charset="0"/>
                <a:cs typeface="Calibri" charset="0"/>
              </a:rPr>
              <a:t>virion</a:t>
            </a:r>
            <a:endParaRPr lang="en-US" altLang="en-US" sz="2400" b="1" u="sng" dirty="0">
              <a:solidFill>
                <a:srgbClr val="FF0000"/>
              </a:solidFill>
              <a:latin typeface="Calibri" charset="0"/>
              <a:ea typeface="Calibri" charset="0"/>
              <a:cs typeface="Calibri" charset="0"/>
            </a:endParaRPr>
          </a:p>
        </p:txBody>
      </p:sp>
    </p:spTree>
    <p:extLst>
      <p:ext uri="{BB962C8B-B14F-4D97-AF65-F5344CB8AC3E}">
        <p14:creationId xmlns:p14="http://schemas.microsoft.com/office/powerpoint/2010/main" val="1354881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accel="50000" decel="5000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 calcmode="lin" valueType="num">
                                      <p:cBhvr additive="base">
                                        <p:cTn id="3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accel="50000" decel="50000" fill="hold" grpId="0"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 calcmode="lin" valueType="num">
                                      <p:cBhvr additive="base">
                                        <p:cTn id="3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accel="50000" decel="50000" fill="hold" grpId="0" nodeType="click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 calcmode="lin" valueType="num">
                                      <p:cBhvr additive="base">
                                        <p:cTn id="4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accel="50000" decel="50000" fill="hold" grpId="0" nodeType="clickEffect">
                                  <p:stCondLst>
                                    <p:cond delay="0"/>
                                  </p:stCondLst>
                                  <p:childTnLst>
                                    <p:set>
                                      <p:cBhvr>
                                        <p:cTn id="50" dur="1" fill="hold">
                                          <p:stCondLst>
                                            <p:cond delay="0"/>
                                          </p:stCondLst>
                                        </p:cTn>
                                        <p:tgtEl>
                                          <p:spTgt spid="3">
                                            <p:txEl>
                                              <p:pRg st="13" end="13"/>
                                            </p:txEl>
                                          </p:spTgt>
                                        </p:tgtEl>
                                        <p:attrNameLst>
                                          <p:attrName>style.visibility</p:attrName>
                                        </p:attrNameLst>
                                      </p:cBhvr>
                                      <p:to>
                                        <p:strVal val="visible"/>
                                      </p:to>
                                    </p:set>
                                    <p:anim calcmode="lin" valueType="num">
                                      <p:cBhvr additive="base">
                                        <p:cTn id="51"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Viral Structures </a:t>
            </a:r>
            <a:r>
              <a:rPr lang="mr-IN" dirty="0"/>
              <a:t>–</a:t>
            </a:r>
            <a:r>
              <a:rPr lang="en-US" dirty="0"/>
              <a:t> Classification based on Capsids  </a:t>
            </a:r>
          </a:p>
        </p:txBody>
      </p:sp>
      <p:pic>
        <p:nvPicPr>
          <p:cNvPr id="3" name="Picture Placeholder 1" descr="OSC_Microbio_06_01_shapes.jpg"/>
          <p:cNvPicPr>
            <a:picLocks noChangeAspect="1"/>
          </p:cNvPicPr>
          <p:nvPr/>
        </p:nvPicPr>
        <p:blipFill>
          <a:blip r:embed="rId2">
            <a:extLst>
              <a:ext uri="{28A0092B-C50C-407E-A947-70E740481C1C}">
                <a14:useLocalDpi xmlns:a14="http://schemas.microsoft.com/office/drawing/2010/main" val="0"/>
              </a:ext>
            </a:extLst>
          </a:blip>
          <a:srcRect l="-38437" r="-38437"/>
          <a:stretch>
            <a:fillRect/>
          </a:stretch>
        </p:blipFill>
        <p:spPr>
          <a:xfrm>
            <a:off x="3511499" y="1948070"/>
            <a:ext cx="6061559" cy="2631293"/>
          </a:xfrm>
          <a:prstGeom prst="rect">
            <a:avLst/>
          </a:prstGeom>
        </p:spPr>
      </p:pic>
      <p:sp>
        <p:nvSpPr>
          <p:cNvPr id="4" name="Text Placeholder 6"/>
          <p:cNvSpPr txBox="1">
            <a:spLocks/>
          </p:cNvSpPr>
          <p:nvPr/>
        </p:nvSpPr>
        <p:spPr>
          <a:xfrm>
            <a:off x="1510145" y="4710338"/>
            <a:ext cx="8062912" cy="1441079"/>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Viral capsids can be </a:t>
            </a:r>
            <a:r>
              <a:rPr lang="en-US" sz="2400" b="1">
                <a:solidFill>
                  <a:srgbClr val="6CB255"/>
                </a:solidFill>
              </a:rPr>
              <a:t>(a) </a:t>
            </a:r>
            <a:r>
              <a:rPr lang="en-US" sz="2400" b="1"/>
              <a:t>helical, </a:t>
            </a:r>
            <a:r>
              <a:rPr lang="en-US" sz="2400" b="1">
                <a:solidFill>
                  <a:srgbClr val="6CB255"/>
                </a:solidFill>
              </a:rPr>
              <a:t>(b) </a:t>
            </a:r>
            <a:r>
              <a:rPr lang="en-US" sz="2400" b="1"/>
              <a:t>polyhedral, or </a:t>
            </a:r>
            <a:r>
              <a:rPr lang="en-US" sz="2400" b="1">
                <a:solidFill>
                  <a:srgbClr val="6CB255"/>
                </a:solidFill>
              </a:rPr>
              <a:t>(c) </a:t>
            </a:r>
            <a:r>
              <a:rPr lang="en-US" sz="2400" b="1"/>
              <a:t>have a complex shape. (credit a “micrograph”: modification of work by USDA ARS; credit b “micrograph”: modification of work by U.S. Department of Energy)</a:t>
            </a:r>
            <a:endParaRPr lang="en-US" sz="2400" b="1" dirty="0"/>
          </a:p>
        </p:txBody>
      </p:sp>
    </p:spTree>
    <p:extLst>
      <p:ext uri="{BB962C8B-B14F-4D97-AF65-F5344CB8AC3E}">
        <p14:creationId xmlns:p14="http://schemas.microsoft.com/office/powerpoint/2010/main" val="884325679"/>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majorFont>
      <a:minorFont>
        <a:latin typeface="Franklin Gothic Book" panose="020B0503020102020204"/>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1710</TotalTime>
  <Words>1914</Words>
  <Application>Microsoft Macintosh PowerPoint</Application>
  <PresentationFormat>Widescreen</PresentationFormat>
  <Paragraphs>231</Paragraphs>
  <Slides>40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ＭＳ Ｐゴシック</vt:lpstr>
      <vt:lpstr>Abadi MT Condensed Extra Bold</vt:lpstr>
      <vt:lpstr>Arial</vt:lpstr>
      <vt:lpstr>Calibri</vt:lpstr>
      <vt:lpstr>Chalkboard</vt:lpstr>
      <vt:lpstr>Franklin Gothic Book</vt:lpstr>
      <vt:lpstr>Rockwell</vt:lpstr>
      <vt:lpstr>Wingdings</vt:lpstr>
      <vt:lpstr>Crop</vt:lpstr>
      <vt:lpstr>Acellular Pathogens</vt:lpstr>
      <vt:lpstr>Acellular Pathogens - Introduction</vt:lpstr>
      <vt:lpstr>The Search for the Elusive Virus</vt:lpstr>
      <vt:lpstr>The Viruses – General Characteristics </vt:lpstr>
      <vt:lpstr>Hosts and Viral Transmissions </vt:lpstr>
      <vt:lpstr>Viral Genome</vt:lpstr>
      <vt:lpstr>Sizes of Viruses </vt:lpstr>
      <vt:lpstr>Viral Structure:  Capsids, Nucleic Acids, and Envelopes</vt:lpstr>
      <vt:lpstr>Viral Structures – Classification based on Capsids  </vt:lpstr>
      <vt:lpstr>Classification based on Capsid Structure</vt:lpstr>
      <vt:lpstr>Enveloped vs. Naked </vt:lpstr>
      <vt:lpstr>Icosahedral</vt:lpstr>
      <vt:lpstr>PowerPoint Presentation</vt:lpstr>
      <vt:lpstr>Complex Structure</vt:lpstr>
      <vt:lpstr>PowerPoint Presentation</vt:lpstr>
      <vt:lpstr>Viral Classification – Taxonomy </vt:lpstr>
      <vt:lpstr>Viral Life Cycles </vt:lpstr>
      <vt:lpstr>Viral Life Cycle – Lytic Cycle </vt:lpstr>
      <vt:lpstr>Viral Life Cycle – Lytic and Lysogenic Cycle </vt:lpstr>
      <vt:lpstr>Viral Transduction </vt:lpstr>
      <vt:lpstr>Viral Transduction </vt:lpstr>
      <vt:lpstr>Life Cycle of Viruses With Animal Hosts </vt:lpstr>
      <vt:lpstr>RNA and Retroviruses </vt:lpstr>
      <vt:lpstr>Life Cycle of Viruses with Animal Hosts – Retroviruses - HIV</vt:lpstr>
      <vt:lpstr>Persistent Infections – Latent and Chronic </vt:lpstr>
      <vt:lpstr>Latent Infections</vt:lpstr>
      <vt:lpstr>Viral Growth Curves </vt:lpstr>
      <vt:lpstr>Isolation of Viruses</vt:lpstr>
      <vt:lpstr>Cultivation of Viruses </vt:lpstr>
      <vt:lpstr>Cultivation of Viruses </vt:lpstr>
      <vt:lpstr>Viral Detection </vt:lpstr>
      <vt:lpstr>Enzyme Immunoassay</vt:lpstr>
      <vt:lpstr>Enzyme Immunoassay - ELISA</vt:lpstr>
      <vt:lpstr>Viroids and Virusoids </vt:lpstr>
      <vt:lpstr>Prions </vt:lpstr>
      <vt:lpstr>CJD </vt:lpstr>
      <vt:lpstr>Viruses and Cancer</vt:lpstr>
      <vt:lpstr>Damage to the Host Cell and Persistent Infections</vt:lpstr>
      <vt:lpstr>Viruses and Cancers</vt:lpstr>
      <vt:lpstr>Oncoviruses </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55</cp:revision>
  <dcterms:created xsi:type="dcterms:W3CDTF">2017-06-12T19:29:15Z</dcterms:created>
  <dcterms:modified xsi:type="dcterms:W3CDTF">2018-03-01T18:12:03Z</dcterms:modified>
</cp:coreProperties>
</file>