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258" r:id="rId3"/>
    <p:sldId id="259" r:id="rId4"/>
    <p:sldId id="260" r:id="rId5"/>
    <p:sldId id="261" r:id="rId6"/>
    <p:sldId id="288" r:id="rId7"/>
    <p:sldId id="262" r:id="rId8"/>
    <p:sldId id="290" r:id="rId9"/>
    <p:sldId id="291" r:id="rId10"/>
    <p:sldId id="292" r:id="rId11"/>
    <p:sldId id="293" r:id="rId12"/>
    <p:sldId id="294" r:id="rId13"/>
    <p:sldId id="295" r:id="rId14"/>
    <p:sldId id="263" r:id="rId15"/>
    <p:sldId id="296" r:id="rId16"/>
    <p:sldId id="266" r:id="rId17"/>
    <p:sldId id="264" r:id="rId18"/>
    <p:sldId id="297" r:id="rId19"/>
    <p:sldId id="298" r:id="rId20"/>
    <p:sldId id="299" r:id="rId21"/>
    <p:sldId id="302" r:id="rId22"/>
    <p:sldId id="304" r:id="rId23"/>
    <p:sldId id="265" r:id="rId24"/>
    <p:sldId id="306" r:id="rId25"/>
    <p:sldId id="305" r:id="rId26"/>
    <p:sldId id="267" r:id="rId27"/>
    <p:sldId id="307" r:id="rId28"/>
    <p:sldId id="308" r:id="rId29"/>
    <p:sldId id="309" r:id="rId30"/>
    <p:sldId id="268" r:id="rId31"/>
    <p:sldId id="269" r:id="rId32"/>
    <p:sldId id="270" r:id="rId33"/>
    <p:sldId id="310" r:id="rId34"/>
    <p:sldId id="271" r:id="rId35"/>
    <p:sldId id="272" r:id="rId36"/>
    <p:sldId id="273" r:id="rId37"/>
    <p:sldId id="274" r:id="rId38"/>
    <p:sldId id="275" r:id="rId39"/>
    <p:sldId id="276" r:id="rId40"/>
    <p:sldId id="277" r:id="rId41"/>
    <p:sldId id="311" r:id="rId42"/>
    <p:sldId id="278" r:id="rId43"/>
    <p:sldId id="312" r:id="rId44"/>
    <p:sldId id="279" r:id="rId45"/>
    <p:sldId id="280" r:id="rId46"/>
    <p:sldId id="281" r:id="rId47"/>
    <p:sldId id="282" r:id="rId48"/>
    <p:sldId id="283" r:id="rId49"/>
    <p:sldId id="285" r:id="rId50"/>
    <p:sldId id="313" r:id="rId51"/>
    <p:sldId id="28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063"/>
    <p:restoredTop sz="94632"/>
  </p:normalViewPr>
  <p:slideViewPr>
    <p:cSldViewPr snapToGrid="0" snapToObjects="1">
      <p:cViewPr varScale="1">
        <p:scale>
          <a:sx n="92" d="100"/>
          <a:sy n="92" d="100"/>
        </p:scale>
        <p:origin x="184" y="64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3013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1689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4317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40919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a:latin typeface="+mn-lt"/>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lvl1pPr>
              <a:defRPr b="1"/>
            </a:lvl1pPr>
            <a:lvl2pPr>
              <a:defRPr b="1"/>
            </a:lvl2pPr>
            <a:lvl3pPr>
              <a:defRPr b="1"/>
            </a:lvl3pPr>
            <a:lvl4pPr>
              <a:defRPr b="1"/>
            </a:lvl4pPr>
            <a:lvl5pPr>
              <a:defRPr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Control of Microbial Growth</a:t>
            </a:r>
          </a:p>
        </p:txBody>
      </p:sp>
      <p:sp>
        <p:nvSpPr>
          <p:cNvPr id="3" name="Subtitle 2"/>
          <p:cNvSpPr>
            <a:spLocks noGrp="1"/>
          </p:cNvSpPr>
          <p:nvPr>
            <p:ph type="subTitle" idx="1"/>
          </p:nvPr>
        </p:nvSpPr>
        <p:spPr/>
        <p:txBody>
          <a:bodyPr/>
          <a:lstStyle/>
          <a:p>
            <a:r>
              <a:rPr lang="en-US" b="1" dirty="0"/>
              <a:t>Chapter 13</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normAutofit fontScale="90000"/>
          </a:bodyPr>
          <a:lstStyle/>
          <a:p>
            <a:r>
              <a:rPr lang="en-US" altLang="x-none">
                <a:ea typeface="ＭＳ Ｐゴシック" charset="-128"/>
              </a:rPr>
              <a:t>Moist Heat </a:t>
            </a:r>
          </a:p>
        </p:txBody>
      </p:sp>
      <p:sp>
        <p:nvSpPr>
          <p:cNvPr id="3" name="Content Placeholder 2"/>
          <p:cNvSpPr>
            <a:spLocks noGrp="1"/>
          </p:cNvSpPr>
          <p:nvPr>
            <p:ph idx="1"/>
          </p:nvPr>
        </p:nvSpPr>
        <p:spPr>
          <a:solidFill>
            <a:schemeClr val="bg1"/>
          </a:solidFill>
          <a:extLst/>
        </p:spPr>
        <p:style>
          <a:lnRef idx="0">
            <a:schemeClr val="dk1"/>
          </a:lnRef>
          <a:fillRef idx="3">
            <a:schemeClr val="dk1"/>
          </a:fillRef>
          <a:effectRef idx="3">
            <a:schemeClr val="dk1"/>
          </a:effectRef>
          <a:fontRef idx="minor">
            <a:schemeClr val="lt1"/>
          </a:fontRef>
        </p:style>
        <p:txBody>
          <a:bodyPr/>
          <a:lstStyle/>
          <a:p>
            <a:pPr>
              <a:defRPr/>
            </a:pPr>
            <a:r>
              <a:rPr lang="en-US" sz="3600" b="1" dirty="0">
                <a:solidFill>
                  <a:srgbClr val="FF0000"/>
                </a:solidFill>
              </a:rPr>
              <a:t>Denatures proteins ; destroys membranes</a:t>
            </a:r>
          </a:p>
          <a:p>
            <a:pPr>
              <a:defRPr/>
            </a:pPr>
            <a:endParaRPr lang="en-US" sz="3600" b="1" dirty="0">
              <a:solidFill>
                <a:srgbClr val="FF0000"/>
              </a:solidFill>
            </a:endParaRPr>
          </a:p>
          <a:p>
            <a:pPr>
              <a:defRPr/>
            </a:pPr>
            <a:r>
              <a:rPr lang="en-US" sz="3600" dirty="0">
                <a:solidFill>
                  <a:srgbClr val="FF0000"/>
                </a:solidFill>
              </a:rPr>
              <a:t>Examples</a:t>
            </a:r>
            <a:r>
              <a:rPr lang="en-US" sz="3600" dirty="0">
                <a:solidFill>
                  <a:schemeClr val="tx1"/>
                </a:solidFill>
              </a:rPr>
              <a:t>: </a:t>
            </a:r>
          </a:p>
          <a:p>
            <a:pPr lvl="1">
              <a:defRPr/>
            </a:pPr>
            <a:r>
              <a:rPr lang="en-US" sz="3200" b="1" dirty="0">
                <a:solidFill>
                  <a:schemeClr val="tx1"/>
                </a:solidFill>
              </a:rPr>
              <a:t>1. Boiling</a:t>
            </a:r>
          </a:p>
          <a:p>
            <a:pPr lvl="1">
              <a:defRPr/>
            </a:pPr>
            <a:r>
              <a:rPr lang="en-US" sz="3200" b="1" dirty="0">
                <a:solidFill>
                  <a:schemeClr val="tx1"/>
                </a:solidFill>
              </a:rPr>
              <a:t>2. Autoclaving </a:t>
            </a:r>
          </a:p>
          <a:p>
            <a:pPr lvl="1">
              <a:defRPr/>
            </a:pPr>
            <a:r>
              <a:rPr lang="en-US" sz="3200" b="1" dirty="0">
                <a:solidFill>
                  <a:schemeClr val="tx1"/>
                </a:solidFill>
              </a:rPr>
              <a:t>3. Pasteurization </a:t>
            </a:r>
          </a:p>
          <a:p>
            <a:pPr lvl="1">
              <a:defRPr/>
            </a:pPr>
            <a:r>
              <a:rPr lang="en-US" sz="3200" b="1" dirty="0">
                <a:solidFill>
                  <a:schemeClr val="tx1"/>
                </a:solidFill>
              </a:rPr>
              <a:t>4. UHT Sterilization </a:t>
            </a:r>
          </a:p>
        </p:txBody>
      </p:sp>
    </p:spTree>
    <p:extLst>
      <p:ext uri="{BB962C8B-B14F-4D97-AF65-F5344CB8AC3E}">
        <p14:creationId xmlns:p14="http://schemas.microsoft.com/office/powerpoint/2010/main" val="163961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1981200" y="274638"/>
            <a:ext cx="8229600" cy="715962"/>
          </a:xfrm>
        </p:spPr>
        <p:txBody>
          <a:bodyPr/>
          <a:lstStyle/>
          <a:p>
            <a:pPr eaLnBrk="1" hangingPunct="1"/>
            <a:r>
              <a:rPr lang="en-US" altLang="en-US">
                <a:ea typeface="ＭＳ Ｐゴシック" charset="-128"/>
              </a:rPr>
              <a:t>Boiling Water</a:t>
            </a:r>
          </a:p>
        </p:txBody>
      </p:sp>
      <p:sp>
        <p:nvSpPr>
          <p:cNvPr id="39938" name="Content Placeholder 2"/>
          <p:cNvSpPr>
            <a:spLocks noGrp="1"/>
          </p:cNvSpPr>
          <p:nvPr>
            <p:ph idx="1"/>
          </p:nvPr>
        </p:nvSpPr>
        <p:spPr>
          <a:xfrm>
            <a:off x="1981200" y="990601"/>
            <a:ext cx="8229600" cy="5135563"/>
          </a:xfrm>
          <a:solidFill>
            <a:schemeClr val="bg1"/>
          </a:solidFill>
          <a:ln cap="flat">
            <a:solidFill>
              <a:srgbClr val="000000"/>
            </a:solidFill>
            <a:miter lim="800000"/>
            <a:headEnd/>
            <a:tailEnd/>
          </a:ln>
          <a:effectLst>
            <a:outerShdw blurRad="40000" dist="20000" dir="5400000" rotWithShape="0">
              <a:srgbClr val="000000">
                <a:alpha val="37999"/>
              </a:srgbClr>
            </a:outerShdw>
          </a:effectLst>
        </p:spPr>
        <p:txBody>
          <a:bodyPr/>
          <a:lstStyle/>
          <a:p>
            <a:pPr eaLnBrk="1" hangingPunct="1">
              <a:defRPr/>
            </a:pPr>
            <a:r>
              <a:rPr lang="en-US" altLang="en-US" sz="4000" b="1" dirty="0">
                <a:ea typeface="ＭＳ Ｐゴシック" charset="-128"/>
              </a:rPr>
              <a:t>For </a:t>
            </a:r>
            <a:r>
              <a:rPr lang="en-US" altLang="en-US" sz="4000" b="1" u="sng" dirty="0">
                <a:solidFill>
                  <a:srgbClr val="FF0000"/>
                </a:solidFill>
                <a:ea typeface="ＭＳ Ｐゴシック" charset="-128"/>
              </a:rPr>
              <a:t>disinfection</a:t>
            </a:r>
            <a:r>
              <a:rPr lang="en-US" altLang="en-US" sz="4000" b="1" u="sng" dirty="0">
                <a:ea typeface="ＭＳ Ｐゴシック" charset="-128"/>
              </a:rPr>
              <a:t> </a:t>
            </a:r>
            <a:r>
              <a:rPr lang="en-US" altLang="en-US" sz="4000" b="1" dirty="0">
                <a:ea typeface="ＭＳ Ｐゴシック" charset="-128"/>
              </a:rPr>
              <a:t>and not </a:t>
            </a:r>
            <a:r>
              <a:rPr lang="en-US" altLang="en-US" sz="4000" b="1" u="sng" dirty="0">
                <a:solidFill>
                  <a:srgbClr val="FF0000"/>
                </a:solidFill>
                <a:ea typeface="ＭＳ Ｐゴシック" charset="-128"/>
              </a:rPr>
              <a:t>sterilization</a:t>
            </a:r>
          </a:p>
          <a:p>
            <a:pPr eaLnBrk="1" hangingPunct="1">
              <a:defRPr/>
            </a:pPr>
            <a:r>
              <a:rPr lang="en-US" altLang="en-US" sz="4000" b="1" dirty="0">
                <a:solidFill>
                  <a:srgbClr val="FF0000"/>
                </a:solidFill>
                <a:ea typeface="ＭＳ Ｐゴシック" charset="-128"/>
              </a:rPr>
              <a:t>10 minutes</a:t>
            </a:r>
          </a:p>
          <a:p>
            <a:pPr lvl="1" eaLnBrk="1" hangingPunct="1">
              <a:defRPr/>
            </a:pPr>
            <a:r>
              <a:rPr lang="en-US" altLang="en-US" sz="4000" b="1" dirty="0">
                <a:solidFill>
                  <a:srgbClr val="FF0000"/>
                </a:solidFill>
                <a:ea typeface="ＭＳ Ｐゴシック" charset="-128"/>
              </a:rPr>
              <a:t>Vegetative</a:t>
            </a:r>
            <a:r>
              <a:rPr lang="en-US" altLang="en-US" sz="4000" b="1" dirty="0">
                <a:ea typeface="ＭＳ Ｐゴシック" charset="-128"/>
              </a:rPr>
              <a:t> cells of bacteria and fungi; most viruses are dead at sea level</a:t>
            </a:r>
          </a:p>
          <a:p>
            <a:pPr lvl="1" eaLnBrk="1" hangingPunct="1">
              <a:defRPr/>
            </a:pPr>
            <a:r>
              <a:rPr lang="en-US" altLang="en-US" sz="4000" b="1" dirty="0">
                <a:solidFill>
                  <a:srgbClr val="FF0000"/>
                </a:solidFill>
                <a:ea typeface="ＭＳ Ｐゴシック" charset="-128"/>
              </a:rPr>
              <a:t>Endospores</a:t>
            </a:r>
            <a:r>
              <a:rPr lang="en-US" altLang="en-US" sz="4000" b="1" dirty="0">
                <a:ea typeface="ＭＳ Ｐゴシック" charset="-128"/>
              </a:rPr>
              <a:t>; some viruses (</a:t>
            </a:r>
            <a:r>
              <a:rPr lang="en-US" altLang="en-US" sz="4000" b="1" dirty="0" err="1">
                <a:ea typeface="ＭＳ Ｐゴシック" charset="-128"/>
              </a:rPr>
              <a:t>Hep</a:t>
            </a:r>
            <a:r>
              <a:rPr lang="en-US" altLang="en-US" sz="4000" b="1" dirty="0">
                <a:ea typeface="ＭＳ Ｐゴシック" charset="-128"/>
              </a:rPr>
              <a:t>) at sea level </a:t>
            </a:r>
            <a:r>
              <a:rPr lang="en-US" altLang="en-US" sz="4000" b="1" dirty="0">
                <a:solidFill>
                  <a:srgbClr val="FF0000"/>
                </a:solidFill>
                <a:ea typeface="ＭＳ Ｐゴシック" charset="-128"/>
              </a:rPr>
              <a:t>survive</a:t>
            </a:r>
          </a:p>
        </p:txBody>
      </p:sp>
    </p:spTree>
    <p:extLst>
      <p:ext uri="{BB962C8B-B14F-4D97-AF65-F5344CB8AC3E}">
        <p14:creationId xmlns:p14="http://schemas.microsoft.com/office/powerpoint/2010/main" val="540323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2"/>
          <p:cNvSpPr txBox="1">
            <a:spLocks noChangeArrowheads="1"/>
          </p:cNvSpPr>
          <p:nvPr/>
        </p:nvSpPr>
        <p:spPr bwMode="auto">
          <a:xfrm>
            <a:off x="2438400" y="1219201"/>
            <a:ext cx="7315200" cy="4862513"/>
          </a:xfrm>
          <a:prstGeom prst="rect">
            <a:avLst/>
          </a:prstGeom>
          <a:gradFill rotWithShape="1">
            <a:gsLst>
              <a:gs pos="0">
                <a:srgbClr val="EDEDED"/>
              </a:gs>
              <a:gs pos="64999">
                <a:srgbClr val="D0D0D0"/>
              </a:gs>
              <a:gs pos="100000">
                <a:srgbClr val="BCBCBC"/>
              </a:gs>
            </a:gsLst>
            <a:lin ang="5400000" scaled="1"/>
          </a:gradFill>
          <a:ln w="9525">
            <a:solidFill>
              <a:srgbClr val="000000"/>
            </a:solidFill>
            <a:miter lim="800000"/>
            <a:headEnd/>
            <a:tailEnd/>
          </a:ln>
          <a:effectLst>
            <a:outerShdw blurRad="40000" dist="20000" dir="5400000" rotWithShape="0">
              <a:srgbClr val="000000">
                <a:alpha val="37999"/>
              </a:srgbClr>
            </a:outerShdw>
          </a:effec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6200" b="1" i="1" dirty="0">
                <a:solidFill>
                  <a:srgbClr val="FF0000"/>
                </a:solidFill>
              </a:rPr>
              <a:t>DOES NOT </a:t>
            </a:r>
            <a:r>
              <a:rPr lang="en-US" altLang="en-US" sz="6200" b="1" dirty="0"/>
              <a:t>KILL ALL MICROBES!</a:t>
            </a:r>
          </a:p>
          <a:p>
            <a:pPr eaLnBrk="1" hangingPunct="1">
              <a:defRPr/>
            </a:pPr>
            <a:r>
              <a:rPr lang="en-US" altLang="en-US" sz="6200" b="1" dirty="0"/>
              <a:t> </a:t>
            </a:r>
          </a:p>
          <a:p>
            <a:pPr eaLnBrk="1" hangingPunct="1">
              <a:defRPr/>
            </a:pPr>
            <a:r>
              <a:rPr lang="en-US" altLang="en-US" sz="6200" b="1" dirty="0"/>
              <a:t>NOR </a:t>
            </a:r>
            <a:r>
              <a:rPr lang="en-US" altLang="en-US" sz="6200" b="1" i="1" dirty="0">
                <a:solidFill>
                  <a:srgbClr val="FF0000"/>
                </a:solidFill>
              </a:rPr>
              <a:t>ENDOSPORES</a:t>
            </a:r>
            <a:r>
              <a:rPr lang="en-US" altLang="en-US" sz="6200" b="1" dirty="0"/>
              <a:t>!</a:t>
            </a:r>
          </a:p>
        </p:txBody>
      </p:sp>
    </p:spTree>
    <p:extLst>
      <p:ext uri="{BB962C8B-B14F-4D97-AF65-F5344CB8AC3E}">
        <p14:creationId xmlns:p14="http://schemas.microsoft.com/office/powerpoint/2010/main" val="1662020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mj-ea"/>
                <a:cs typeface="+mj-cs"/>
              </a:rPr>
              <a:t>Common Methods of Moist Heat Control</a:t>
            </a:r>
          </a:p>
        </p:txBody>
      </p:sp>
      <p:sp>
        <p:nvSpPr>
          <p:cNvPr id="33794" name="Content Placeholder 2"/>
          <p:cNvSpPr>
            <a:spLocks noGrp="1"/>
          </p:cNvSpPr>
          <p:nvPr>
            <p:ph idx="1"/>
          </p:nvPr>
        </p:nvSpPr>
        <p:spPr>
          <a:extLst/>
        </p:spPr>
        <p:style>
          <a:lnRef idx="0">
            <a:scrgbClr r="0" g="0" b="0"/>
          </a:lnRef>
          <a:fillRef idx="1002">
            <a:schemeClr val="lt2"/>
          </a:fillRef>
          <a:effectRef idx="0">
            <a:scrgbClr r="0" g="0" b="0"/>
          </a:effectRef>
          <a:fontRef idx="major"/>
        </p:style>
        <p:txBody>
          <a:bodyPr>
            <a:normAutofit/>
          </a:bodyPr>
          <a:lstStyle/>
          <a:p>
            <a:pPr eaLnBrk="1" hangingPunct="1">
              <a:defRPr/>
            </a:pPr>
            <a:r>
              <a:rPr lang="en-US" altLang="en-US" sz="4000" b="1" dirty="0">
                <a:solidFill>
                  <a:srgbClr val="FF0000"/>
                </a:solidFill>
                <a:ea typeface="ＭＳ Ｐゴシック" charset="-128"/>
              </a:rPr>
              <a:t>1.</a:t>
            </a:r>
            <a:r>
              <a:rPr lang="en-US" altLang="en-US" sz="4000" b="1" dirty="0">
                <a:ea typeface="ＭＳ Ｐゴシック" charset="-128"/>
              </a:rPr>
              <a:t> </a:t>
            </a:r>
            <a:r>
              <a:rPr lang="en-US" altLang="en-US" sz="4000" b="1" dirty="0">
                <a:solidFill>
                  <a:srgbClr val="FF0000"/>
                </a:solidFill>
                <a:ea typeface="ＭＳ Ｐゴシック" charset="-128"/>
              </a:rPr>
              <a:t>Steam under pressure</a:t>
            </a:r>
          </a:p>
          <a:p>
            <a:pPr lvl="1" eaLnBrk="1" hangingPunct="1">
              <a:defRPr/>
            </a:pPr>
            <a:r>
              <a:rPr lang="en-US" altLang="en-US" sz="4000" b="1" dirty="0">
                <a:ea typeface="ＭＳ Ｐゴシック" charset="-128"/>
              </a:rPr>
              <a:t>Pressure raises the temperature of steam</a:t>
            </a:r>
          </a:p>
          <a:p>
            <a:pPr lvl="2" eaLnBrk="1" hangingPunct="1">
              <a:defRPr/>
            </a:pPr>
            <a:r>
              <a:rPr lang="en-US" altLang="en-US" sz="4000" b="1" dirty="0">
                <a:ea typeface="ＭＳ Ｐゴシック" charset="-128"/>
              </a:rPr>
              <a:t>Autoclave is used</a:t>
            </a:r>
          </a:p>
          <a:p>
            <a:pPr lvl="1" eaLnBrk="1" hangingPunct="1">
              <a:defRPr/>
            </a:pPr>
            <a:r>
              <a:rPr lang="en-US" altLang="en-US" sz="4000" b="1" dirty="0">
                <a:ea typeface="ＭＳ Ｐゴシック" charset="-128"/>
              </a:rPr>
              <a:t>Most efficient pressure-temperature combination for sterilization:  </a:t>
            </a:r>
            <a:r>
              <a:rPr lang="en-US" altLang="en-US" sz="4000" b="1" dirty="0">
                <a:solidFill>
                  <a:srgbClr val="FF0000"/>
                </a:solidFill>
                <a:ea typeface="ＭＳ Ｐゴシック" charset="-128"/>
              </a:rPr>
              <a:t>15 psi which yields 121°C</a:t>
            </a:r>
          </a:p>
          <a:p>
            <a:pPr lvl="2" eaLnBrk="1" hangingPunct="1">
              <a:defRPr/>
            </a:pPr>
            <a:r>
              <a:rPr lang="en-US" altLang="en-US" sz="4000" b="1" dirty="0">
                <a:ea typeface="ＭＳ Ｐゴシック" charset="-128"/>
              </a:rPr>
              <a:t>Why? Increased pressure, produces increased temperature!!!</a:t>
            </a:r>
          </a:p>
        </p:txBody>
      </p:sp>
    </p:spTree>
    <p:extLst>
      <p:ext uri="{BB962C8B-B14F-4D97-AF65-F5344CB8AC3E}">
        <p14:creationId xmlns:p14="http://schemas.microsoft.com/office/powerpoint/2010/main" val="1253805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Autoclaves </a:t>
            </a:r>
          </a:p>
        </p:txBody>
      </p:sp>
      <p:pic>
        <p:nvPicPr>
          <p:cNvPr id="3" name="Picture Placeholder 1" descr="OSC_Microbio_13_02_Autoclave.jpg"/>
          <p:cNvPicPr>
            <a:picLocks noChangeAspect="1"/>
          </p:cNvPicPr>
          <p:nvPr/>
        </p:nvPicPr>
        <p:blipFill>
          <a:blip r:embed="rId2">
            <a:extLst>
              <a:ext uri="{28A0092B-C50C-407E-A947-70E740481C1C}">
                <a14:useLocalDpi xmlns:a14="http://schemas.microsoft.com/office/drawing/2010/main" val="0"/>
              </a:ext>
            </a:extLst>
          </a:blip>
          <a:srcRect t="-1302" b="-1302"/>
          <a:stretch>
            <a:fillRect/>
          </a:stretch>
        </p:blipFill>
        <p:spPr>
          <a:xfrm>
            <a:off x="457199" y="1122386"/>
            <a:ext cx="11141243" cy="4836359"/>
          </a:xfrm>
          <a:prstGeom prst="rect">
            <a:avLst/>
          </a:prstGeom>
        </p:spPr>
      </p:pic>
    </p:spTree>
    <p:extLst>
      <p:ext uri="{BB962C8B-B14F-4D97-AF65-F5344CB8AC3E}">
        <p14:creationId xmlns:p14="http://schemas.microsoft.com/office/powerpoint/2010/main" val="529336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normAutofit fontScale="90000"/>
          </a:bodyPr>
          <a:lstStyle/>
          <a:p>
            <a:r>
              <a:rPr lang="en-US" altLang="en-US">
                <a:ea typeface="ＭＳ Ｐゴシック" charset="-128"/>
              </a:rPr>
              <a:t>2. Non-Pressurized Steam</a:t>
            </a:r>
          </a:p>
        </p:txBody>
      </p:sp>
      <p:sp>
        <p:nvSpPr>
          <p:cNvPr id="35842" name="Content Placeholder 2"/>
          <p:cNvSpPr>
            <a:spLocks noGrp="1"/>
          </p:cNvSpPr>
          <p:nvPr>
            <p:ph idx="1"/>
          </p:nvPr>
        </p:nvSpPr>
        <p:spPr>
          <a:extLst/>
        </p:spPr>
        <p:style>
          <a:lnRef idx="0">
            <a:scrgbClr r="0" g="0" b="0"/>
          </a:lnRef>
          <a:fillRef idx="1003">
            <a:schemeClr val="lt1"/>
          </a:fillRef>
          <a:effectRef idx="0">
            <a:scrgbClr r="0" g="0" b="0"/>
          </a:effectRef>
          <a:fontRef idx="major"/>
        </p:style>
        <p:txBody>
          <a:bodyPr>
            <a:noAutofit/>
          </a:bodyPr>
          <a:lstStyle/>
          <a:p>
            <a:pPr>
              <a:defRPr/>
            </a:pPr>
            <a:r>
              <a:rPr lang="en-US" altLang="en-US" sz="4800" dirty="0">
                <a:ea typeface="ＭＳ Ｐゴシック" charset="-128"/>
              </a:rPr>
              <a:t>Substances </a:t>
            </a:r>
            <a:r>
              <a:rPr lang="en-US" altLang="en-US" sz="4800" b="1" i="1" dirty="0">
                <a:solidFill>
                  <a:srgbClr val="FF0000"/>
                </a:solidFill>
                <a:ea typeface="ＭＳ Ｐゴシック" charset="-128"/>
              </a:rPr>
              <a:t>cannot </a:t>
            </a:r>
            <a:r>
              <a:rPr lang="en-US" altLang="en-US" sz="4800" dirty="0">
                <a:solidFill>
                  <a:srgbClr val="FF0000"/>
                </a:solidFill>
                <a:ea typeface="ＭＳ Ｐゴシック" charset="-128"/>
              </a:rPr>
              <a:t>sustain high heat levels</a:t>
            </a:r>
          </a:p>
          <a:p>
            <a:pPr>
              <a:defRPr/>
            </a:pPr>
            <a:r>
              <a:rPr lang="en-US" altLang="en-US" sz="4800" b="1" u="sng" dirty="0" err="1">
                <a:solidFill>
                  <a:srgbClr val="FF0000"/>
                </a:solidFill>
                <a:ea typeface="ＭＳ Ｐゴシック" charset="-128"/>
              </a:rPr>
              <a:t>Tyndallization</a:t>
            </a:r>
            <a:endParaRPr lang="en-US" altLang="en-US" sz="4800" b="1" u="sng" dirty="0">
              <a:solidFill>
                <a:srgbClr val="FF0000"/>
              </a:solidFill>
              <a:ea typeface="ＭＳ Ｐゴシック" charset="-128"/>
            </a:endParaRPr>
          </a:p>
          <a:p>
            <a:pPr lvl="1">
              <a:defRPr/>
            </a:pPr>
            <a:r>
              <a:rPr lang="en-US" altLang="en-US" sz="4800" b="1" i="1" dirty="0">
                <a:ea typeface="ＭＳ Ｐゴシック" charset="-128"/>
              </a:rPr>
              <a:t>Intermittent sterilization</a:t>
            </a:r>
          </a:p>
          <a:p>
            <a:pPr lvl="1">
              <a:defRPr/>
            </a:pPr>
            <a:r>
              <a:rPr lang="en-US" altLang="en-US" sz="4800" dirty="0">
                <a:ea typeface="ＭＳ Ｐゴシック" charset="-128"/>
              </a:rPr>
              <a:t>Boiling water chambers for 15-30 minutes, 3 days in a row</a:t>
            </a:r>
          </a:p>
          <a:p>
            <a:pPr lvl="1">
              <a:defRPr/>
            </a:pPr>
            <a:r>
              <a:rPr lang="en-US" altLang="en-US" sz="4800" dirty="0">
                <a:ea typeface="ＭＳ Ｐゴシック" charset="-128"/>
              </a:rPr>
              <a:t>Must do </a:t>
            </a:r>
            <a:r>
              <a:rPr lang="en-US" altLang="en-US" sz="4800" b="1" dirty="0">
                <a:ea typeface="ＭＳ Ｐゴシック" charset="-128"/>
              </a:rPr>
              <a:t>several times </a:t>
            </a:r>
            <a:r>
              <a:rPr lang="en-US" altLang="en-US" sz="4800" dirty="0">
                <a:ea typeface="ＭＳ Ｐゴシック" charset="-128"/>
              </a:rPr>
              <a:t>to kill spores</a:t>
            </a:r>
          </a:p>
        </p:txBody>
      </p:sp>
    </p:spTree>
    <p:extLst>
      <p:ext uri="{BB962C8B-B14F-4D97-AF65-F5344CB8AC3E}">
        <p14:creationId xmlns:p14="http://schemas.microsoft.com/office/powerpoint/2010/main" val="1603074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a:t>
            </a:r>
          </a:p>
        </p:txBody>
      </p:sp>
      <p:pic>
        <p:nvPicPr>
          <p:cNvPr id="3" name="Picture Placeholder 1" descr="OSC_Microbio_13_02_HomeCan.jpg"/>
          <p:cNvPicPr>
            <a:picLocks noChangeAspect="1"/>
          </p:cNvPicPr>
          <p:nvPr/>
        </p:nvPicPr>
        <p:blipFill>
          <a:blip r:embed="rId2">
            <a:extLst>
              <a:ext uri="{28A0092B-C50C-407E-A947-70E740481C1C}">
                <a14:useLocalDpi xmlns:a14="http://schemas.microsoft.com/office/drawing/2010/main" val="0"/>
              </a:ext>
            </a:extLst>
          </a:blip>
          <a:srcRect l="-9031" r="-9031"/>
          <a:stretch>
            <a:fillRect/>
          </a:stretch>
        </p:blipFill>
        <p:spPr>
          <a:xfrm>
            <a:off x="1876925" y="1290828"/>
            <a:ext cx="8062913" cy="3500071"/>
          </a:xfrm>
          <a:prstGeom prst="rect">
            <a:avLst/>
          </a:prstGeom>
        </p:spPr>
      </p:pic>
      <p:sp>
        <p:nvSpPr>
          <p:cNvPr id="4" name="Text Placeholder 6"/>
          <p:cNvSpPr txBox="1">
            <a:spLocks/>
          </p:cNvSpPr>
          <p:nvPr/>
        </p:nvSpPr>
        <p:spPr>
          <a:xfrm>
            <a:off x="529389" y="5002435"/>
            <a:ext cx="11069053" cy="14946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600" b="1"/>
              <a:t> </a:t>
            </a:r>
            <a:r>
              <a:rPr lang="en-US" sz="1600" b="1" i="1"/>
              <a:t>Clostridium botulinum</a:t>
            </a:r>
            <a:r>
              <a:rPr lang="en-US" sz="1600" b="1"/>
              <a:t> is the causative agent of botulism. </a:t>
            </a:r>
          </a:p>
          <a:p>
            <a:pPr marL="342900" indent="-342900">
              <a:buFontTx/>
              <a:buAutoNum type="alphaLcParenBoth"/>
            </a:pPr>
            <a:r>
              <a:rPr lang="en-US" sz="1600" b="1"/>
              <a:t> A pressure canner is recommended for home canning because endospores of </a:t>
            </a:r>
            <a:r>
              <a:rPr lang="en-US" sz="1600" b="1" i="1"/>
              <a:t>C. botulinum</a:t>
            </a:r>
            <a:r>
              <a:rPr lang="en-US" sz="1600" b="1"/>
              <a:t> </a:t>
            </a:r>
            <a:br>
              <a:rPr lang="en-US" sz="1600" b="1"/>
            </a:br>
            <a:r>
              <a:rPr lang="en-US" sz="1600" b="1"/>
              <a:t> can survive temperatures above the boiling point of water. (credit a: modification of work by </a:t>
            </a:r>
            <a:br>
              <a:rPr lang="en-US" sz="1600" b="1"/>
            </a:br>
            <a:r>
              <a:rPr lang="en-US" sz="1600" b="1"/>
              <a:t> Centers for Disease Control and Prevention; credit b: modification of work by National Center </a:t>
            </a:r>
            <a:br>
              <a:rPr lang="en-US" sz="1600" b="1"/>
            </a:br>
            <a:r>
              <a:rPr lang="en-US" sz="1600" b="1"/>
              <a:t> for Home Food Preservation)</a:t>
            </a:r>
            <a:endParaRPr lang="en-US" sz="1600" b="1" dirty="0"/>
          </a:p>
        </p:txBody>
      </p:sp>
    </p:spTree>
    <p:extLst>
      <p:ext uri="{BB962C8B-B14F-4D97-AF65-F5344CB8AC3E}">
        <p14:creationId xmlns:p14="http://schemas.microsoft.com/office/powerpoint/2010/main" val="1576477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Pasteurization </a:t>
            </a:r>
          </a:p>
        </p:txBody>
      </p:sp>
      <p:pic>
        <p:nvPicPr>
          <p:cNvPr id="3" name="Picture Placeholder 1" descr="OSC_Microbio_13_02_Pasteurize.jpg"/>
          <p:cNvPicPr>
            <a:picLocks noChangeAspect="1"/>
          </p:cNvPicPr>
          <p:nvPr/>
        </p:nvPicPr>
        <p:blipFill>
          <a:blip r:embed="rId2">
            <a:extLst>
              <a:ext uri="{28A0092B-C50C-407E-A947-70E740481C1C}">
                <a14:useLocalDpi xmlns:a14="http://schemas.microsoft.com/office/drawing/2010/main" val="0"/>
              </a:ext>
            </a:extLst>
          </a:blip>
          <a:srcRect l="-16361" r="-16361"/>
          <a:stretch>
            <a:fillRect/>
          </a:stretch>
        </p:blipFill>
        <p:spPr>
          <a:xfrm>
            <a:off x="1780673" y="1079292"/>
            <a:ext cx="8062913" cy="3500071"/>
          </a:xfrm>
          <a:prstGeom prst="rect">
            <a:avLst/>
          </a:prstGeom>
        </p:spPr>
      </p:pic>
      <p:sp>
        <p:nvSpPr>
          <p:cNvPr id="4" name="Text Placeholder 6"/>
          <p:cNvSpPr txBox="1">
            <a:spLocks/>
          </p:cNvSpPr>
          <p:nvPr/>
        </p:nvSpPr>
        <p:spPr>
          <a:xfrm>
            <a:off x="2064544" y="4710339"/>
            <a:ext cx="8062912" cy="149795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Two different methods of pasteurization, HTST and UHT, are commonly used to kill pathogens associated with milk spoilage. (credit left: modification of work by Mark Hillary; credit right: modification of work by Kerry Ceszyk)</a:t>
            </a:r>
            <a:endParaRPr lang="en-US" sz="2400" b="1" dirty="0"/>
          </a:p>
        </p:txBody>
      </p:sp>
      <p:sp>
        <p:nvSpPr>
          <p:cNvPr id="5" name="TextBox 4"/>
          <p:cNvSpPr txBox="1"/>
          <p:nvPr/>
        </p:nvSpPr>
        <p:spPr>
          <a:xfrm>
            <a:off x="397565" y="1444487"/>
            <a:ext cx="2186609"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b="1" dirty="0">
                <a:solidFill>
                  <a:srgbClr val="FF0000"/>
                </a:solidFill>
              </a:rPr>
              <a:t>HTST</a:t>
            </a:r>
            <a:r>
              <a:rPr lang="en-US" sz="2400" b="1" dirty="0"/>
              <a:t> = High temperature short time </a:t>
            </a:r>
          </a:p>
          <a:p>
            <a:endParaRPr lang="en-US" sz="2400" b="1" dirty="0"/>
          </a:p>
          <a:p>
            <a:r>
              <a:rPr lang="en-US" sz="2400" b="1" dirty="0">
                <a:solidFill>
                  <a:srgbClr val="FF0000"/>
                </a:solidFill>
              </a:rPr>
              <a:t>UHT</a:t>
            </a:r>
            <a:r>
              <a:rPr lang="en-US" sz="2400" b="1" dirty="0"/>
              <a:t> = Ultra high temperature</a:t>
            </a:r>
          </a:p>
        </p:txBody>
      </p:sp>
    </p:spTree>
    <p:extLst>
      <p:ext uri="{BB962C8B-B14F-4D97-AF65-F5344CB8AC3E}">
        <p14:creationId xmlns:p14="http://schemas.microsoft.com/office/powerpoint/2010/main" val="1681169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normAutofit fontScale="90000"/>
          </a:bodyPr>
          <a:lstStyle/>
          <a:p>
            <a:pPr eaLnBrk="1" hangingPunct="1"/>
            <a:r>
              <a:rPr lang="en-US" altLang="en-US">
                <a:ea typeface="ＭＳ Ｐゴシック" charset="-128"/>
              </a:rPr>
              <a:t>3. Pasteurization</a:t>
            </a:r>
          </a:p>
        </p:txBody>
      </p:sp>
      <p:sp>
        <p:nvSpPr>
          <p:cNvPr id="36866" name="Content Placeholder 2"/>
          <p:cNvSpPr>
            <a:spLocks noGrp="1"/>
          </p:cNvSpPr>
          <p:nvPr>
            <p:ph idx="1"/>
          </p:nvPr>
        </p:nvSpPr>
        <p:spPr>
          <a:xfrm>
            <a:off x="1981200" y="1295400"/>
            <a:ext cx="8229600" cy="5257800"/>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sz="3000" dirty="0">
                <a:solidFill>
                  <a:schemeClr val="tx1"/>
                </a:solidFill>
                <a:ea typeface="ＭＳ Ｐゴシック" charset="-128"/>
              </a:rPr>
              <a:t>Used to disinfect </a:t>
            </a:r>
            <a:r>
              <a:rPr lang="en-US" altLang="en-US" sz="3000" b="1" dirty="0">
                <a:solidFill>
                  <a:srgbClr val="FF0000"/>
                </a:solidFill>
                <a:ea typeface="ＭＳ Ｐゴシック" charset="-128"/>
              </a:rPr>
              <a:t>beverages</a:t>
            </a:r>
          </a:p>
          <a:p>
            <a:pPr eaLnBrk="1" hangingPunct="1">
              <a:defRPr/>
            </a:pPr>
            <a:r>
              <a:rPr lang="en-US" altLang="en-US" sz="3000" b="1" dirty="0">
                <a:solidFill>
                  <a:srgbClr val="FF0000"/>
                </a:solidFill>
                <a:ea typeface="ＭＳ Ｐゴシック" charset="-128"/>
              </a:rPr>
              <a:t>Heat</a:t>
            </a:r>
            <a:r>
              <a:rPr lang="en-US" altLang="en-US" sz="3000" b="1" dirty="0">
                <a:solidFill>
                  <a:schemeClr val="tx1"/>
                </a:solidFill>
                <a:ea typeface="ＭＳ Ｐゴシック" charset="-128"/>
              </a:rPr>
              <a:t> </a:t>
            </a:r>
            <a:r>
              <a:rPr lang="en-US" altLang="en-US" sz="3000" dirty="0">
                <a:solidFill>
                  <a:schemeClr val="tx1"/>
                </a:solidFill>
                <a:ea typeface="ＭＳ Ｐゴシック" charset="-128"/>
              </a:rPr>
              <a:t>is applied to liquids-kills potential agents of infection and spoilage, </a:t>
            </a:r>
            <a:r>
              <a:rPr lang="en-US" altLang="en-US" sz="3000" b="1" dirty="0">
                <a:solidFill>
                  <a:schemeClr val="tx1"/>
                </a:solidFill>
                <a:ea typeface="ＭＳ Ｐゴシック" charset="-128"/>
              </a:rPr>
              <a:t>while retaining the liquid</a:t>
            </a:r>
            <a:r>
              <a:rPr lang="ja-JP" altLang="en-US" sz="3000" b="1" dirty="0">
                <a:solidFill>
                  <a:schemeClr val="tx1"/>
                </a:solidFill>
              </a:rPr>
              <a:t>’</a:t>
            </a:r>
            <a:r>
              <a:rPr lang="en-US" altLang="ja-JP" sz="3000" b="1" dirty="0">
                <a:solidFill>
                  <a:schemeClr val="tx1"/>
                </a:solidFill>
              </a:rPr>
              <a:t>s flavor and food value</a:t>
            </a:r>
          </a:p>
          <a:p>
            <a:pPr eaLnBrk="1" hangingPunct="1">
              <a:defRPr/>
            </a:pPr>
            <a:r>
              <a:rPr lang="en-US" altLang="en-US" sz="3000" dirty="0">
                <a:solidFill>
                  <a:schemeClr val="tx1"/>
                </a:solidFill>
                <a:ea typeface="ＭＳ Ｐゴシック" charset="-128"/>
              </a:rPr>
              <a:t>Special heat exchangers</a:t>
            </a:r>
          </a:p>
          <a:p>
            <a:pPr lvl="1" eaLnBrk="1" hangingPunct="1">
              <a:defRPr/>
            </a:pPr>
            <a:r>
              <a:rPr lang="en-US" altLang="en-US" sz="2600" b="1" u="sng" dirty="0">
                <a:solidFill>
                  <a:srgbClr val="FF0000"/>
                </a:solidFill>
                <a:ea typeface="ＭＳ Ｐゴシック" charset="-128"/>
              </a:rPr>
              <a:t>Flash method</a:t>
            </a:r>
            <a:r>
              <a:rPr lang="en-US" altLang="en-US" sz="2600" dirty="0">
                <a:solidFill>
                  <a:schemeClr val="tx1"/>
                </a:solidFill>
                <a:ea typeface="ＭＳ Ｐゴシック" charset="-128"/>
              </a:rPr>
              <a:t>:  expose to 71.6°C for 15 seconds</a:t>
            </a:r>
          </a:p>
          <a:p>
            <a:pPr lvl="2" eaLnBrk="1" hangingPunct="1">
              <a:defRPr/>
            </a:pPr>
            <a:r>
              <a:rPr lang="en-US" altLang="en-US" sz="2200" dirty="0">
                <a:solidFill>
                  <a:schemeClr val="tx1"/>
                </a:solidFill>
                <a:ea typeface="ＭＳ Ｐゴシック" charset="-128"/>
              </a:rPr>
              <a:t>Keeps flavor in tact! Most milk pasteurized this way now</a:t>
            </a:r>
          </a:p>
          <a:p>
            <a:pPr lvl="1" eaLnBrk="1" hangingPunct="1">
              <a:defRPr/>
            </a:pPr>
            <a:r>
              <a:rPr lang="en-US" altLang="en-US" sz="2600" b="1" u="sng" dirty="0">
                <a:solidFill>
                  <a:srgbClr val="FF0000"/>
                </a:solidFill>
                <a:ea typeface="ＭＳ Ｐゴシック" charset="-128"/>
              </a:rPr>
              <a:t>Batch method</a:t>
            </a:r>
            <a:r>
              <a:rPr lang="en-US" altLang="en-US" sz="2600" dirty="0">
                <a:solidFill>
                  <a:schemeClr val="tx1"/>
                </a:solidFill>
                <a:ea typeface="ＭＳ Ｐゴシック" charset="-128"/>
              </a:rPr>
              <a:t>:  expose to 63°C to 66°C for 30 minutes</a:t>
            </a:r>
          </a:p>
          <a:p>
            <a:pPr eaLnBrk="1" hangingPunct="1">
              <a:defRPr/>
            </a:pPr>
            <a:r>
              <a:rPr lang="en-US" altLang="en-US" sz="3000" b="1" dirty="0">
                <a:solidFill>
                  <a:schemeClr val="tx1"/>
                </a:solidFill>
                <a:ea typeface="ＭＳ Ｐゴシック" charset="-128"/>
              </a:rPr>
              <a:t>Does </a:t>
            </a:r>
            <a:r>
              <a:rPr lang="en-US" altLang="en-US" sz="3000" b="1" dirty="0">
                <a:solidFill>
                  <a:srgbClr val="FF0000"/>
                </a:solidFill>
                <a:ea typeface="ＭＳ Ｐゴシック" charset="-128"/>
              </a:rPr>
              <a:t>not kill </a:t>
            </a:r>
            <a:r>
              <a:rPr lang="en-US" altLang="en-US" sz="3000" b="1" dirty="0">
                <a:solidFill>
                  <a:schemeClr val="tx1"/>
                </a:solidFill>
                <a:ea typeface="ＭＳ Ｐゴシック" charset="-128"/>
              </a:rPr>
              <a:t>endospores, thermoduric or thermophilic microbes</a:t>
            </a:r>
          </a:p>
        </p:txBody>
      </p:sp>
    </p:spTree>
    <p:extLst>
      <p:ext uri="{BB962C8B-B14F-4D97-AF65-F5344CB8AC3E}">
        <p14:creationId xmlns:p14="http://schemas.microsoft.com/office/powerpoint/2010/main" val="535336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solidFill>
            <a:schemeClr val="bg1"/>
          </a:solidFill>
        </p:spPr>
        <p:txBody>
          <a:bodyPr>
            <a:normAutofit fontScale="90000"/>
          </a:bodyPr>
          <a:lstStyle/>
          <a:p>
            <a:r>
              <a:rPr lang="en-US" altLang="x-none">
                <a:ea typeface="ＭＳ Ｐゴシック" charset="-128"/>
              </a:rPr>
              <a:t>Pasteurization</a:t>
            </a:r>
          </a:p>
        </p:txBody>
      </p:sp>
      <p:sp>
        <p:nvSpPr>
          <p:cNvPr id="3" name="Content Placeholder 2"/>
          <p:cNvSpPr>
            <a:spLocks noGrp="1"/>
          </p:cNvSpPr>
          <p:nvPr>
            <p:ph idx="1"/>
          </p:nvPr>
        </p:nvSpPr>
        <p:spPr>
          <a:solidFill>
            <a:schemeClr val="bg1"/>
          </a:solidFill>
          <a:extLst/>
        </p:spPr>
        <p:style>
          <a:lnRef idx="0">
            <a:schemeClr val="accent1"/>
          </a:lnRef>
          <a:fillRef idx="3">
            <a:schemeClr val="accent1"/>
          </a:fillRef>
          <a:effectRef idx="3">
            <a:schemeClr val="accent1"/>
          </a:effectRef>
          <a:fontRef idx="minor">
            <a:schemeClr val="lt1"/>
          </a:fontRef>
        </p:style>
        <p:txBody>
          <a:bodyPr>
            <a:normAutofit/>
          </a:bodyPr>
          <a:lstStyle/>
          <a:p>
            <a:pPr>
              <a:defRPr/>
            </a:pPr>
            <a:r>
              <a:rPr lang="en-US" sz="4800" dirty="0">
                <a:solidFill>
                  <a:srgbClr val="FF0000"/>
                </a:solidFill>
              </a:rPr>
              <a:t>Kills </a:t>
            </a:r>
            <a:r>
              <a:rPr lang="en-US" sz="4800" b="1" dirty="0">
                <a:solidFill>
                  <a:srgbClr val="FF0000"/>
                </a:solidFill>
              </a:rPr>
              <a:t>pathogens</a:t>
            </a:r>
            <a:r>
              <a:rPr lang="en-US" sz="4800" dirty="0">
                <a:solidFill>
                  <a:schemeClr val="tx1"/>
                </a:solidFill>
              </a:rPr>
              <a:t>; destroys microorganisms that cause </a:t>
            </a:r>
            <a:r>
              <a:rPr lang="en-US" sz="4800" b="1" dirty="0">
                <a:solidFill>
                  <a:srgbClr val="FF0000"/>
                </a:solidFill>
              </a:rPr>
              <a:t>spoilage</a:t>
            </a:r>
            <a:r>
              <a:rPr lang="en-US" sz="4800" dirty="0">
                <a:solidFill>
                  <a:srgbClr val="FF0000"/>
                </a:solidFill>
              </a:rPr>
              <a:t> without ruining taste</a:t>
            </a:r>
            <a:r>
              <a:rPr lang="en-US" sz="4800" dirty="0">
                <a:solidFill>
                  <a:schemeClr val="tx1"/>
                </a:solidFill>
              </a:rPr>
              <a:t>! </a:t>
            </a:r>
          </a:p>
          <a:p>
            <a:pPr>
              <a:defRPr/>
            </a:pPr>
            <a:r>
              <a:rPr lang="en-US" sz="4800" dirty="0">
                <a:solidFill>
                  <a:srgbClr val="FF0000"/>
                </a:solidFill>
              </a:rPr>
              <a:t>Kills pathogens </a:t>
            </a:r>
            <a:r>
              <a:rPr lang="en-US" sz="4800" dirty="0">
                <a:solidFill>
                  <a:schemeClr val="tx1"/>
                </a:solidFill>
              </a:rPr>
              <a:t>in </a:t>
            </a:r>
            <a:r>
              <a:rPr lang="en-US" sz="4800" b="1" dirty="0">
                <a:solidFill>
                  <a:schemeClr val="tx1"/>
                </a:solidFill>
              </a:rPr>
              <a:t>milk</a:t>
            </a:r>
            <a:r>
              <a:rPr lang="en-US" sz="4800" dirty="0">
                <a:solidFill>
                  <a:schemeClr val="tx1"/>
                </a:solidFill>
              </a:rPr>
              <a:t>, ice cream and yogurt</a:t>
            </a:r>
          </a:p>
          <a:p>
            <a:pPr lvl="1">
              <a:defRPr/>
            </a:pPr>
            <a:r>
              <a:rPr lang="en-US" sz="4400" dirty="0">
                <a:solidFill>
                  <a:schemeClr val="tx1"/>
                </a:solidFill>
              </a:rPr>
              <a:t>Mycobacterium </a:t>
            </a:r>
            <a:r>
              <a:rPr lang="en-US" sz="4400" dirty="0" err="1">
                <a:solidFill>
                  <a:schemeClr val="tx1"/>
                </a:solidFill>
              </a:rPr>
              <a:t>bovis</a:t>
            </a:r>
            <a:endParaRPr lang="en-US" sz="4400" dirty="0">
              <a:solidFill>
                <a:schemeClr val="tx1"/>
              </a:solidFill>
            </a:endParaRPr>
          </a:p>
          <a:p>
            <a:pPr lvl="1">
              <a:defRPr/>
            </a:pPr>
            <a:r>
              <a:rPr lang="en-US" sz="4400" dirty="0">
                <a:solidFill>
                  <a:schemeClr val="tx1"/>
                </a:solidFill>
              </a:rPr>
              <a:t>E. coli </a:t>
            </a:r>
          </a:p>
        </p:txBody>
      </p:sp>
    </p:spTree>
    <p:extLst>
      <p:ext uri="{BB962C8B-B14F-4D97-AF65-F5344CB8AC3E}">
        <p14:creationId xmlns:p14="http://schemas.microsoft.com/office/powerpoint/2010/main" val="1592012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38200" y="365125"/>
            <a:ext cx="10515600" cy="742493"/>
          </a:xfrm>
        </p:spPr>
        <p:txBody>
          <a:bodyPr>
            <a:noAutofit/>
          </a:bodyPr>
          <a:lstStyle/>
          <a:p>
            <a:r>
              <a:rPr lang="en-US" sz="5400" b="1"/>
              <a:t>Introduction</a:t>
            </a:r>
            <a:endParaRPr lang="en-US" sz="5400" b="1" dirty="0"/>
          </a:p>
        </p:txBody>
      </p:sp>
      <p:pic>
        <p:nvPicPr>
          <p:cNvPr id="2" name="Picture Placeholder 1" descr="OSC_Microbio_13_01_BSL4Suit.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14899" b="-14899"/>
          <a:stretch>
            <a:fillRect/>
          </a:stretch>
        </p:blipFill>
        <p:spPr>
          <a:xfrm>
            <a:off x="1981200" y="1108076"/>
            <a:ext cx="4032250" cy="5256213"/>
          </a:xfrm>
          <a:prstGeom prst="rect">
            <a:avLst/>
          </a:prstGeom>
        </p:spPr>
      </p:pic>
      <p:sp>
        <p:nvSpPr>
          <p:cNvPr id="14" name="Text Placeholder 13"/>
          <p:cNvSpPr>
            <a:spLocks noGrp="1"/>
          </p:cNvSpPr>
          <p:nvPr>
            <p:ph type="body" sz="quarter" idx="4294967295"/>
          </p:nvPr>
        </p:nvSpPr>
        <p:spPr>
          <a:xfrm>
            <a:off x="6130925" y="2093495"/>
            <a:ext cx="3913188" cy="2406316"/>
          </a:xfrm>
          <a:prstGeom prst="rect">
            <a:avLst/>
          </a:prstGeom>
        </p:spPr>
        <p:txBody>
          <a:bodyPr>
            <a:noAutofit/>
          </a:bodyPr>
          <a:lstStyle/>
          <a:p>
            <a:r>
              <a:rPr lang="en-US" sz="1600" b="1" dirty="0">
                <a:solidFill>
                  <a:srgbClr val="000000"/>
                </a:solidFill>
              </a:rPr>
              <a:t>A protective suit like this one is an additional precaution for those who work in BSL-4 laboratories. This suit has its own air supply and maintains a positive pressure relative to the outside, so that if a leak occurs, air will flow out of the suit, not into it from the laboratory. (credit: modification of work by Centers for Disease Control and Prevention)</a:t>
            </a:r>
          </a:p>
        </p:txBody>
      </p:sp>
    </p:spTree>
    <p:extLst>
      <p:ext uri="{BB962C8B-B14F-4D97-AF65-F5344CB8AC3E}">
        <p14:creationId xmlns:p14="http://schemas.microsoft.com/office/powerpoint/2010/main" val="691729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normAutofit fontScale="90000"/>
          </a:bodyPr>
          <a:lstStyle/>
          <a:p>
            <a:r>
              <a:rPr lang="en-US" altLang="en-US">
                <a:ea typeface="ＭＳ Ｐゴシック" charset="-128"/>
              </a:rPr>
              <a:t>UHT Sterilization</a:t>
            </a:r>
          </a:p>
        </p:txBody>
      </p:sp>
      <p:sp>
        <p:nvSpPr>
          <p:cNvPr id="37890" name="Content Placeholder 2"/>
          <p:cNvSpPr>
            <a:spLocks noGrp="1"/>
          </p:cNvSpPr>
          <p:nvPr>
            <p:ph idx="1"/>
          </p:nvPr>
        </p:nvSpPr>
        <p:spPr>
          <a:gradFill rotWithShape="1">
            <a:gsLst>
              <a:gs pos="0">
                <a:srgbClr val="EDEDED"/>
              </a:gs>
              <a:gs pos="64999">
                <a:srgbClr val="D0D0D0"/>
              </a:gs>
              <a:gs pos="100000">
                <a:srgbClr val="BCBCBC"/>
              </a:gs>
            </a:gsLst>
            <a:lin ang="5400000" scaled="1"/>
          </a:gradFill>
          <a:ln cap="flat">
            <a:solidFill>
              <a:srgbClr val="000000"/>
            </a:solidFill>
            <a:miter lim="800000"/>
            <a:headEnd/>
            <a:tailEnd/>
          </a:ln>
          <a:effectLst>
            <a:outerShdw blurRad="40000" dist="20000" dir="5400000" rotWithShape="0">
              <a:srgbClr val="000000">
                <a:alpha val="37999"/>
              </a:srgbClr>
            </a:outerShdw>
          </a:effectLst>
        </p:spPr>
        <p:txBody>
          <a:bodyPr>
            <a:normAutofit/>
          </a:bodyPr>
          <a:lstStyle/>
          <a:p>
            <a:pPr>
              <a:defRPr/>
            </a:pPr>
            <a:r>
              <a:rPr lang="en-US" altLang="en-US" sz="8000" b="1" i="1" dirty="0">
                <a:solidFill>
                  <a:srgbClr val="FF0000"/>
                </a:solidFill>
                <a:ea typeface="ＭＳ Ｐゴシック" charset="-128"/>
              </a:rPr>
              <a:t>134C</a:t>
            </a:r>
            <a:r>
              <a:rPr lang="en-US" altLang="en-US" sz="8000" dirty="0">
                <a:solidFill>
                  <a:schemeClr val="dk1"/>
                </a:solidFill>
                <a:ea typeface="ＭＳ Ｐゴシック" charset="-128"/>
              </a:rPr>
              <a:t> for 1-2 seconds </a:t>
            </a:r>
          </a:p>
          <a:p>
            <a:pPr lvl="1">
              <a:defRPr/>
            </a:pPr>
            <a:r>
              <a:rPr lang="en-US" altLang="en-US" sz="8000" dirty="0">
                <a:solidFill>
                  <a:schemeClr val="dk1"/>
                </a:solidFill>
                <a:ea typeface="ＭＳ Ｐゴシック" charset="-128"/>
              </a:rPr>
              <a:t>Produces </a:t>
            </a:r>
            <a:r>
              <a:rPr lang="en-US" altLang="en-US" sz="8000" b="1" i="1" dirty="0">
                <a:solidFill>
                  <a:srgbClr val="FF0000"/>
                </a:solidFill>
                <a:ea typeface="ＭＳ Ｐゴシック" charset="-128"/>
              </a:rPr>
              <a:t>sterile </a:t>
            </a:r>
            <a:r>
              <a:rPr lang="en-US" altLang="en-US" sz="8000" dirty="0">
                <a:solidFill>
                  <a:schemeClr val="dk1"/>
                </a:solidFill>
                <a:ea typeface="ＭＳ Ｐゴシック" charset="-128"/>
              </a:rPr>
              <a:t>milk</a:t>
            </a:r>
          </a:p>
          <a:p>
            <a:pPr lvl="1">
              <a:defRPr/>
            </a:pPr>
            <a:r>
              <a:rPr lang="en-US" altLang="en-US" sz="8000" dirty="0">
                <a:solidFill>
                  <a:schemeClr val="dk1"/>
                </a:solidFill>
                <a:ea typeface="ＭＳ Ｐゴシック" charset="-128"/>
              </a:rPr>
              <a:t>3 month or more shelf-life </a:t>
            </a:r>
          </a:p>
        </p:txBody>
      </p:sp>
    </p:spTree>
    <p:extLst>
      <p:ext uri="{BB962C8B-B14F-4D97-AF65-F5344CB8AC3E}">
        <p14:creationId xmlns:p14="http://schemas.microsoft.com/office/powerpoint/2010/main" val="1447026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fontScale="90000"/>
          </a:bodyPr>
          <a:lstStyle/>
          <a:p>
            <a:pPr eaLnBrk="1" hangingPunct="1"/>
            <a:r>
              <a:rPr lang="en-US" altLang="en-US" b="1">
                <a:solidFill>
                  <a:srgbClr val="FF0000"/>
                </a:solidFill>
                <a:ea typeface="ＭＳ Ｐゴシック" charset="-128"/>
              </a:rPr>
              <a:t>Dry Heat</a:t>
            </a:r>
            <a:r>
              <a:rPr lang="en-US" altLang="en-US">
                <a:ea typeface="ＭＳ Ｐゴシック" charset="-128"/>
              </a:rPr>
              <a:t>:  </a:t>
            </a:r>
            <a:r>
              <a:rPr lang="en-US" altLang="en-US" b="1">
                <a:ea typeface="ＭＳ Ｐゴシック" charset="-128"/>
              </a:rPr>
              <a:t>Hot Air and Incineration</a:t>
            </a:r>
          </a:p>
        </p:txBody>
      </p:sp>
      <p:sp>
        <p:nvSpPr>
          <p:cNvPr id="40962" name="Content Placeholder 2"/>
          <p:cNvSpPr>
            <a:spLocks noGrp="1"/>
          </p:cNvSpPr>
          <p:nvPr>
            <p:ph idx="1"/>
          </p:nvPr>
        </p:nvSpPr>
        <p:spPr>
          <a:solidFill>
            <a:schemeClr val="bg1"/>
          </a:solidFill>
          <a:ln cap="flat">
            <a:solidFill>
              <a:srgbClr val="4A7EBB"/>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altLang="en-US" sz="4400" b="1" u="sng" dirty="0">
                <a:solidFill>
                  <a:srgbClr val="FF0000"/>
                </a:solidFill>
                <a:ea typeface="ＭＳ Ｐゴシック" charset="-128"/>
              </a:rPr>
              <a:t>Incineration</a:t>
            </a:r>
          </a:p>
          <a:p>
            <a:pPr lvl="1" eaLnBrk="1" hangingPunct="1">
              <a:defRPr/>
            </a:pPr>
            <a:r>
              <a:rPr lang="en-US" altLang="en-US" sz="4400" dirty="0">
                <a:solidFill>
                  <a:schemeClr val="dk1"/>
                </a:solidFill>
                <a:ea typeface="ＭＳ Ｐゴシック" charset="-128"/>
              </a:rPr>
              <a:t>Ignites and reduces microbes to </a:t>
            </a:r>
            <a:r>
              <a:rPr lang="en-US" altLang="en-US" sz="4400" b="1" dirty="0">
                <a:solidFill>
                  <a:srgbClr val="FF0000"/>
                </a:solidFill>
                <a:ea typeface="ＭＳ Ｐゴシック" charset="-128"/>
              </a:rPr>
              <a:t>ashes and gas</a:t>
            </a:r>
          </a:p>
          <a:p>
            <a:pPr lvl="1" eaLnBrk="1" hangingPunct="1">
              <a:defRPr/>
            </a:pPr>
            <a:r>
              <a:rPr lang="en-US" altLang="en-US" sz="4400" dirty="0">
                <a:solidFill>
                  <a:schemeClr val="dk1"/>
                </a:solidFill>
                <a:ea typeface="ＭＳ Ｐゴシック" charset="-128"/>
              </a:rPr>
              <a:t>Common practice in microbiology lab- incineration on </a:t>
            </a:r>
            <a:r>
              <a:rPr lang="en-US" altLang="en-US" sz="4400" b="1" u="sng" dirty="0">
                <a:solidFill>
                  <a:srgbClr val="FF0000"/>
                </a:solidFill>
                <a:ea typeface="ＭＳ Ｐゴシック" charset="-128"/>
              </a:rPr>
              <a:t>inoculating loops </a:t>
            </a:r>
            <a:r>
              <a:rPr lang="en-US" altLang="en-US" sz="4400" dirty="0">
                <a:solidFill>
                  <a:schemeClr val="dk1"/>
                </a:solidFill>
                <a:ea typeface="ＭＳ Ｐゴシック" charset="-128"/>
              </a:rPr>
              <a:t>and needles using a Bunsen burner</a:t>
            </a:r>
          </a:p>
        </p:txBody>
      </p:sp>
    </p:spTree>
    <p:extLst>
      <p:ext uri="{BB962C8B-B14F-4D97-AF65-F5344CB8AC3E}">
        <p14:creationId xmlns:p14="http://schemas.microsoft.com/office/powerpoint/2010/main" val="1236124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normAutofit fontScale="90000"/>
          </a:bodyPr>
          <a:lstStyle/>
          <a:p>
            <a:pPr eaLnBrk="1" hangingPunct="1"/>
            <a:r>
              <a:rPr lang="en-US" altLang="en-US">
                <a:ea typeface="ＭＳ Ｐゴシック" charset="-128"/>
              </a:rPr>
              <a:t>Dry Oven</a:t>
            </a:r>
          </a:p>
        </p:txBody>
      </p:sp>
      <p:sp>
        <p:nvSpPr>
          <p:cNvPr id="43010" name="Content Placeholder 2"/>
          <p:cNvSpPr>
            <a:spLocks noGrp="1"/>
          </p:cNvSpPr>
          <p:nvPr>
            <p:ph idx="1"/>
          </p:nvPr>
        </p:nvSpPr>
        <p:spPr>
          <a:solidFill>
            <a:schemeClr val="bg1"/>
          </a:solidFill>
          <a:ln cap="flat">
            <a:solidFill>
              <a:srgbClr val="4A7EBB"/>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altLang="en-US" sz="6000" b="1" dirty="0">
                <a:solidFill>
                  <a:srgbClr val="FF0000"/>
                </a:solidFill>
                <a:ea typeface="ＭＳ Ｐゴシック" charset="-128"/>
              </a:rPr>
              <a:t>Exposure to 150°C to 180°C for 2 to 4 hours</a:t>
            </a:r>
          </a:p>
          <a:p>
            <a:pPr eaLnBrk="1" hangingPunct="1">
              <a:defRPr/>
            </a:pPr>
            <a:r>
              <a:rPr lang="en-US" altLang="en-US" sz="6000" b="1" dirty="0">
                <a:solidFill>
                  <a:schemeClr val="dk1"/>
                </a:solidFill>
                <a:ea typeface="ＭＳ Ｐゴシック" charset="-128"/>
              </a:rPr>
              <a:t>Used for heat-resistant items that do not sterilize well with moist heat</a:t>
            </a:r>
          </a:p>
          <a:p>
            <a:pPr lvl="1" eaLnBrk="1" hangingPunct="1">
              <a:buFont typeface="Arial" charset="0"/>
              <a:buNone/>
              <a:defRPr/>
            </a:pPr>
            <a:endParaRPr lang="en-US" altLang="en-US" sz="5400" b="1" dirty="0">
              <a:solidFill>
                <a:schemeClr val="dk1"/>
              </a:solidFill>
              <a:ea typeface="ＭＳ Ｐゴシック" charset="-128"/>
            </a:endParaRPr>
          </a:p>
        </p:txBody>
      </p:sp>
    </p:spTree>
    <p:extLst>
      <p:ext uri="{BB962C8B-B14F-4D97-AF65-F5344CB8AC3E}">
        <p14:creationId xmlns:p14="http://schemas.microsoft.com/office/powerpoint/2010/main" val="984215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Refrigeration and Freezing</a:t>
            </a:r>
          </a:p>
        </p:txBody>
      </p:sp>
      <p:pic>
        <p:nvPicPr>
          <p:cNvPr id="3" name="Picture Placeholder 1" descr="OSC_Microbio_13_02_Ultralow.jpg"/>
          <p:cNvPicPr>
            <a:picLocks noChangeAspect="1"/>
          </p:cNvPicPr>
          <p:nvPr/>
        </p:nvPicPr>
        <p:blipFill>
          <a:blip r:embed="rId2">
            <a:extLst>
              <a:ext uri="{28A0092B-C50C-407E-A947-70E740481C1C}">
                <a14:useLocalDpi xmlns:a14="http://schemas.microsoft.com/office/drawing/2010/main" val="0"/>
              </a:ext>
            </a:extLst>
          </a:blip>
          <a:srcRect l="-13664" r="-13664"/>
          <a:stretch>
            <a:fillRect/>
          </a:stretch>
        </p:blipFill>
        <p:spPr>
          <a:xfrm>
            <a:off x="457199" y="1122386"/>
            <a:ext cx="10896601" cy="4730161"/>
          </a:xfrm>
          <a:prstGeom prst="rect">
            <a:avLst/>
          </a:prstGeom>
        </p:spPr>
      </p:pic>
    </p:spTree>
    <p:extLst>
      <p:ext uri="{BB962C8B-B14F-4D97-AF65-F5344CB8AC3E}">
        <p14:creationId xmlns:p14="http://schemas.microsoft.com/office/powerpoint/2010/main" val="390220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solidFill>
            <a:schemeClr val="bg1"/>
          </a:solidFill>
        </p:spPr>
        <p:txBody>
          <a:bodyPr>
            <a:normAutofit fontScale="90000"/>
          </a:bodyPr>
          <a:lstStyle/>
          <a:p>
            <a:r>
              <a:rPr lang="en-US" altLang="x-none">
                <a:ea typeface="ＭＳ Ｐゴシック" charset="-128"/>
              </a:rPr>
              <a:t>Refrigeration </a:t>
            </a:r>
          </a:p>
        </p:txBody>
      </p:sp>
      <p:sp>
        <p:nvSpPr>
          <p:cNvPr id="3" name="Content Placeholder 2"/>
          <p:cNvSpPr>
            <a:spLocks noGrp="1"/>
          </p:cNvSpPr>
          <p:nvPr>
            <p:ph idx="1"/>
          </p:nvPr>
        </p:nvSpPr>
        <p:spPr>
          <a:solidFill>
            <a:schemeClr val="bg1"/>
          </a:solidFill>
          <a:extLst/>
        </p:spPr>
        <p:style>
          <a:lnRef idx="0">
            <a:schemeClr val="accent2"/>
          </a:lnRef>
          <a:fillRef idx="3">
            <a:schemeClr val="accent2"/>
          </a:fillRef>
          <a:effectRef idx="3">
            <a:schemeClr val="accent2"/>
          </a:effectRef>
          <a:fontRef idx="minor">
            <a:schemeClr val="lt1"/>
          </a:fontRef>
        </p:style>
        <p:txBody>
          <a:bodyPr>
            <a:noAutofit/>
          </a:bodyPr>
          <a:lstStyle/>
          <a:p>
            <a:pPr>
              <a:defRPr/>
            </a:pPr>
            <a:r>
              <a:rPr lang="en-US" sz="6000" dirty="0">
                <a:solidFill>
                  <a:srgbClr val="FF0000"/>
                </a:solidFill>
              </a:rPr>
              <a:t>Halts</a:t>
            </a:r>
            <a:r>
              <a:rPr lang="en-US" sz="6000" dirty="0">
                <a:solidFill>
                  <a:schemeClr val="tx1"/>
                </a:solidFill>
              </a:rPr>
              <a:t> </a:t>
            </a:r>
            <a:r>
              <a:rPr lang="en-US" sz="6000" b="1" i="1" dirty="0">
                <a:solidFill>
                  <a:schemeClr val="tx1"/>
                </a:solidFill>
              </a:rPr>
              <a:t>most</a:t>
            </a:r>
            <a:r>
              <a:rPr lang="en-US" sz="6000" dirty="0">
                <a:solidFill>
                  <a:schemeClr val="tx1"/>
                </a:solidFill>
              </a:rPr>
              <a:t> pathogens (</a:t>
            </a:r>
            <a:r>
              <a:rPr lang="en-US" sz="6000" dirty="0" err="1">
                <a:solidFill>
                  <a:schemeClr val="tx1"/>
                </a:solidFill>
              </a:rPr>
              <a:t>mesophiles</a:t>
            </a:r>
            <a:r>
              <a:rPr lang="en-US" sz="6000" dirty="0">
                <a:solidFill>
                  <a:schemeClr val="tx1"/>
                </a:solidFill>
              </a:rPr>
              <a:t>)</a:t>
            </a:r>
          </a:p>
          <a:p>
            <a:pPr>
              <a:defRPr/>
            </a:pPr>
            <a:r>
              <a:rPr lang="en-US" sz="6000" b="1" u="sng" dirty="0">
                <a:solidFill>
                  <a:srgbClr val="FF0000"/>
                </a:solidFill>
              </a:rPr>
              <a:t>Exceptions</a:t>
            </a:r>
          </a:p>
          <a:p>
            <a:pPr lvl="1">
              <a:defRPr/>
            </a:pPr>
            <a:r>
              <a:rPr lang="en-US" sz="5400" b="1" i="1" dirty="0">
                <a:solidFill>
                  <a:schemeClr val="tx1"/>
                </a:solidFill>
              </a:rPr>
              <a:t>Listeria</a:t>
            </a:r>
            <a:r>
              <a:rPr lang="en-US" sz="5400" dirty="0">
                <a:solidFill>
                  <a:schemeClr val="tx1"/>
                </a:solidFill>
              </a:rPr>
              <a:t> which actually can reproduce at high levels in refrigerated food </a:t>
            </a:r>
          </a:p>
        </p:txBody>
      </p:sp>
    </p:spTree>
    <p:extLst>
      <p:ext uri="{BB962C8B-B14F-4D97-AF65-F5344CB8AC3E}">
        <p14:creationId xmlns:p14="http://schemas.microsoft.com/office/powerpoint/2010/main" val="1512160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normAutofit fontScale="90000"/>
          </a:bodyPr>
          <a:lstStyle/>
          <a:p>
            <a:pPr eaLnBrk="1" hangingPunct="1"/>
            <a:r>
              <a:rPr lang="en-US" altLang="en-US" b="1">
                <a:ea typeface="ＭＳ Ｐゴシック" charset="-128"/>
              </a:rPr>
              <a:t>The Effects of Cold and Desiccation</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rtlCol="0">
            <a:normAutofit/>
          </a:bodyPr>
          <a:lstStyle/>
          <a:p>
            <a:pPr>
              <a:buFont typeface="Arial" pitchFamily="34" charset="0"/>
              <a:buChar char="•"/>
              <a:defRPr/>
            </a:pPr>
            <a:r>
              <a:rPr lang="en-US" sz="5400" b="1" dirty="0"/>
              <a:t>To </a:t>
            </a:r>
            <a:r>
              <a:rPr lang="en-US" sz="5400" b="1" u="sng" dirty="0">
                <a:solidFill>
                  <a:srgbClr val="FF0000"/>
                </a:solidFill>
              </a:rPr>
              <a:t>slow growth </a:t>
            </a:r>
            <a:r>
              <a:rPr lang="en-US" sz="5400" b="1" dirty="0"/>
              <a:t>of cultures and microbes in food during processing and storage</a:t>
            </a:r>
          </a:p>
          <a:p>
            <a:pPr lvl="1">
              <a:buFont typeface="Arial" pitchFamily="34" charset="0"/>
              <a:buChar char="•"/>
              <a:defRPr/>
            </a:pPr>
            <a:r>
              <a:rPr lang="en-US" sz="4800" b="1" u="sng" dirty="0">
                <a:solidFill>
                  <a:srgbClr val="FF0000"/>
                </a:solidFill>
              </a:rPr>
              <a:t>Cold</a:t>
            </a:r>
            <a:r>
              <a:rPr lang="en-US" sz="4800" b="1" u="sng" dirty="0">
                <a:solidFill>
                  <a:srgbClr val="0000FF"/>
                </a:solidFill>
              </a:rPr>
              <a:t> </a:t>
            </a:r>
            <a:r>
              <a:rPr lang="en-US" sz="4800" dirty="0"/>
              <a:t>does not kill most microbes; </a:t>
            </a:r>
            <a:r>
              <a:rPr lang="en-US" sz="4800" b="1" u="sng" dirty="0">
                <a:solidFill>
                  <a:srgbClr val="FF0000"/>
                </a:solidFill>
              </a:rPr>
              <a:t>freezing</a:t>
            </a:r>
            <a:r>
              <a:rPr lang="en-US" sz="4800" b="1" u="sng" dirty="0">
                <a:solidFill>
                  <a:srgbClr val="0000FF"/>
                </a:solidFill>
              </a:rPr>
              <a:t> </a:t>
            </a:r>
            <a:r>
              <a:rPr lang="en-US" sz="4800" dirty="0"/>
              <a:t>can actually preserve cultures</a:t>
            </a:r>
          </a:p>
        </p:txBody>
      </p:sp>
    </p:spTree>
    <p:extLst>
      <p:ext uri="{BB962C8B-B14F-4D97-AF65-F5344CB8AC3E}">
        <p14:creationId xmlns:p14="http://schemas.microsoft.com/office/powerpoint/2010/main" val="1784825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Desiccation</a:t>
            </a:r>
          </a:p>
        </p:txBody>
      </p:sp>
      <p:pic>
        <p:nvPicPr>
          <p:cNvPr id="3" name="Picture Placeholder 1" descr="OSC_Microbio_13_02_Dessicated.jpg"/>
          <p:cNvPicPr>
            <a:picLocks noChangeAspect="1"/>
          </p:cNvPicPr>
          <p:nvPr/>
        </p:nvPicPr>
        <p:blipFill>
          <a:blip r:embed="rId2">
            <a:extLst>
              <a:ext uri="{28A0092B-C50C-407E-A947-70E740481C1C}">
                <a14:useLocalDpi xmlns:a14="http://schemas.microsoft.com/office/drawing/2010/main" val="0"/>
              </a:ext>
            </a:extLst>
          </a:blip>
          <a:srcRect t="-14865" b="-14865"/>
          <a:stretch>
            <a:fillRect/>
          </a:stretch>
        </p:blipFill>
        <p:spPr>
          <a:xfrm>
            <a:off x="457199" y="1122387"/>
            <a:ext cx="11165306" cy="3786498"/>
          </a:xfrm>
          <a:prstGeom prst="rect">
            <a:avLst/>
          </a:prstGeom>
        </p:spPr>
      </p:pic>
      <p:sp>
        <p:nvSpPr>
          <p:cNvPr id="4" name="Text Placeholder 6"/>
          <p:cNvSpPr txBox="1">
            <a:spLocks/>
          </p:cNvSpPr>
          <p:nvPr/>
        </p:nvSpPr>
        <p:spPr>
          <a:xfrm>
            <a:off x="457199" y="4843982"/>
            <a:ext cx="11405937" cy="167713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800" b="1"/>
              <a:t>The addition of a solute creates a hypertonic environment, drawing water out of cells. </a:t>
            </a:r>
          </a:p>
          <a:p>
            <a:pPr marL="342900" indent="-342900">
              <a:buFontTx/>
              <a:buAutoNum type="alphaLcParenBoth"/>
            </a:pPr>
            <a:r>
              <a:rPr lang="en-US" sz="1800" b="1"/>
              <a:t>Some foods can be dried directly, like raisins and jerky. Other foods are dried with the addition of salt, as in the case of salted fish, or sugar, as in the case of jam. (credit a: modification of work by “Bruce Blaus”/Wikimedia Commons; credit raisins: modification of work by Christian Schnettelker; credit jerky: modification of work by Larry Jacobsen; credit salted fish: modification of work by “The Photographer”/Wikimedia Commons; credit jam: modification of work by Kim Becker)</a:t>
            </a:r>
            <a:endParaRPr lang="en-US" sz="1800" b="1" dirty="0"/>
          </a:p>
        </p:txBody>
      </p:sp>
    </p:spTree>
    <p:extLst>
      <p:ext uri="{BB962C8B-B14F-4D97-AF65-F5344CB8AC3E}">
        <p14:creationId xmlns:p14="http://schemas.microsoft.com/office/powerpoint/2010/main" val="970362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Content Placeholder 2"/>
          <p:cNvSpPr>
            <a:spLocks noGrp="1"/>
          </p:cNvSpPr>
          <p:nvPr>
            <p:ph idx="1"/>
          </p:nvPr>
        </p:nvSpPr>
        <p:spPr>
          <a:xfrm>
            <a:off x="742122" y="457201"/>
            <a:ext cx="10813774" cy="5668963"/>
          </a:xfrm>
        </p:spPr>
        <p:style>
          <a:lnRef idx="2">
            <a:schemeClr val="accent1"/>
          </a:lnRef>
          <a:fillRef idx="1">
            <a:schemeClr val="lt1"/>
          </a:fillRef>
          <a:effectRef idx="0">
            <a:schemeClr val="accent1"/>
          </a:effectRef>
          <a:fontRef idx="minor">
            <a:schemeClr val="dk1"/>
          </a:fontRef>
        </p:style>
        <p:txBody>
          <a:bodyPr>
            <a:normAutofit/>
          </a:bodyPr>
          <a:lstStyle/>
          <a:p>
            <a:pPr eaLnBrk="1" hangingPunct="1">
              <a:defRPr/>
            </a:pPr>
            <a:r>
              <a:rPr lang="en-US" altLang="en-US" sz="3600" b="1" i="1" u="sng" dirty="0">
                <a:solidFill>
                  <a:srgbClr val="FF0000"/>
                </a:solidFill>
                <a:ea typeface="ＭＳ Ｐゴシック" charset="-128"/>
              </a:rPr>
              <a:t>Desiccation</a:t>
            </a:r>
            <a:r>
              <a:rPr lang="en-US" altLang="en-US" sz="3600" dirty="0">
                <a:solidFill>
                  <a:schemeClr val="tx1"/>
                </a:solidFill>
                <a:ea typeface="ＭＳ Ｐゴシック" charset="-128"/>
              </a:rPr>
              <a:t>:  </a:t>
            </a:r>
            <a:r>
              <a:rPr lang="en-US" altLang="en-US" sz="3600" b="1" i="1" dirty="0">
                <a:solidFill>
                  <a:schemeClr val="tx1"/>
                </a:solidFill>
                <a:ea typeface="ＭＳ Ｐゴシック" charset="-128"/>
              </a:rPr>
              <a:t>dehydration </a:t>
            </a:r>
            <a:r>
              <a:rPr lang="en-US" altLang="en-US" sz="3600" dirty="0">
                <a:solidFill>
                  <a:schemeClr val="tx1"/>
                </a:solidFill>
                <a:ea typeface="ＭＳ Ｐゴシック" charset="-128"/>
              </a:rPr>
              <a:t>of vegetative cells</a:t>
            </a:r>
          </a:p>
          <a:p>
            <a:pPr lvl="1" eaLnBrk="1" hangingPunct="1">
              <a:defRPr/>
            </a:pPr>
            <a:r>
              <a:rPr lang="en-US" altLang="en-US" sz="3200" b="1" dirty="0">
                <a:solidFill>
                  <a:schemeClr val="tx1"/>
                </a:solidFill>
                <a:ea typeface="ＭＳ Ｐゴシック" charset="-128"/>
              </a:rPr>
              <a:t>Inhibits microbial growth (stops metabolism)</a:t>
            </a:r>
          </a:p>
          <a:p>
            <a:pPr lvl="1" eaLnBrk="1" hangingPunct="1">
              <a:defRPr/>
            </a:pPr>
            <a:r>
              <a:rPr lang="en-US" altLang="en-US" sz="3200" b="1" dirty="0">
                <a:solidFill>
                  <a:schemeClr val="tx1"/>
                </a:solidFill>
                <a:ea typeface="ＭＳ Ｐゴシック" charset="-128"/>
              </a:rPr>
              <a:t>Inhibits spread of bacteria cause syphilis, gonorrhea, pneumonia, diarrhea </a:t>
            </a:r>
          </a:p>
          <a:p>
            <a:pPr lvl="1" eaLnBrk="1" hangingPunct="1">
              <a:defRPr/>
            </a:pPr>
            <a:endParaRPr lang="en-US" altLang="en-US" sz="3200" b="1" dirty="0">
              <a:solidFill>
                <a:schemeClr val="tx1"/>
              </a:solidFill>
              <a:ea typeface="ＭＳ Ｐゴシック" charset="-128"/>
            </a:endParaRPr>
          </a:p>
          <a:p>
            <a:pPr eaLnBrk="1" hangingPunct="1">
              <a:defRPr/>
            </a:pPr>
            <a:r>
              <a:rPr lang="en-US" altLang="en-US" sz="3600" b="1" i="1" u="sng" dirty="0" err="1">
                <a:solidFill>
                  <a:srgbClr val="FF0000"/>
                </a:solidFill>
                <a:ea typeface="ＭＳ Ｐゴシック" charset="-128"/>
              </a:rPr>
              <a:t>Lyophilization</a:t>
            </a:r>
            <a:r>
              <a:rPr lang="en-US" altLang="en-US" sz="3600" dirty="0">
                <a:solidFill>
                  <a:schemeClr val="tx1"/>
                </a:solidFill>
                <a:ea typeface="ＭＳ Ｐゴシック" charset="-128"/>
              </a:rPr>
              <a:t>:  a combination of freezing and drying; used to preserve microorganisms and other cells in a viable state for many years</a:t>
            </a:r>
          </a:p>
          <a:p>
            <a:pPr eaLnBrk="1" hangingPunct="1">
              <a:defRPr/>
            </a:pPr>
            <a:r>
              <a:rPr lang="en-US" altLang="en-US" sz="3600" b="1" i="1" dirty="0">
                <a:solidFill>
                  <a:schemeClr val="tx1"/>
                </a:solidFill>
                <a:ea typeface="ＭＳ Ｐゴシック" charset="-128"/>
              </a:rPr>
              <a:t>Freeze-dry -------</a:t>
            </a:r>
            <a:r>
              <a:rPr lang="en-US" altLang="en-US" sz="3600" b="1" i="1" dirty="0">
                <a:solidFill>
                  <a:schemeClr val="tx1"/>
                </a:solidFill>
                <a:ea typeface="ＭＳ Ｐゴシック" charset="-128"/>
                <a:sym typeface="Wingdings"/>
              </a:rPr>
              <a:t> stored in a vacuum</a:t>
            </a:r>
            <a:endParaRPr lang="en-US" altLang="en-US" sz="3600" b="1" i="1" dirty="0">
              <a:solidFill>
                <a:schemeClr val="tx1"/>
              </a:solidFill>
              <a:ea typeface="ＭＳ Ｐゴシック" charset="-128"/>
            </a:endParaRPr>
          </a:p>
        </p:txBody>
      </p:sp>
    </p:spTree>
    <p:extLst>
      <p:ext uri="{BB962C8B-B14F-4D97-AF65-F5344CB8AC3E}">
        <p14:creationId xmlns:p14="http://schemas.microsoft.com/office/powerpoint/2010/main" val="1555927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mj-ea"/>
                <a:cs typeface="+mj-cs"/>
              </a:rPr>
              <a:t>Radiation as a Microbial Control Agent</a:t>
            </a:r>
          </a:p>
        </p:txBody>
      </p:sp>
      <p:sp>
        <p:nvSpPr>
          <p:cNvPr id="46082" name="Content Placeholder 2"/>
          <p:cNvSpPr>
            <a:spLocks noGrp="1"/>
          </p:cNvSpPr>
          <p:nvPr>
            <p:ph idx="1"/>
          </p:nvPr>
        </p:nvSpPr>
        <p:spPr>
          <a:gradFill rotWithShape="1">
            <a:gsLst>
              <a:gs pos="0">
                <a:srgbClr val="F5FFE6"/>
              </a:gs>
              <a:gs pos="64999">
                <a:srgbClr val="E4FDC2"/>
              </a:gs>
              <a:gs pos="100000">
                <a:srgbClr val="DAFDA7"/>
              </a:gs>
            </a:gsLst>
            <a:lin ang="5400000" scaled="1"/>
          </a:gradFill>
          <a:ln cap="flat">
            <a:solidFill>
              <a:srgbClr val="98B954"/>
            </a:solidFill>
            <a:miter lim="800000"/>
            <a:headEnd/>
            <a:tailEnd/>
          </a:ln>
          <a:effectLst>
            <a:outerShdw blurRad="40000" dist="20000" dir="5400000" rotWithShape="0">
              <a:srgbClr val="000000">
                <a:alpha val="37999"/>
              </a:srgbClr>
            </a:outerShdw>
          </a:effectLst>
        </p:spPr>
        <p:txBody>
          <a:bodyPr>
            <a:normAutofit/>
          </a:bodyPr>
          <a:lstStyle/>
          <a:p>
            <a:pPr eaLnBrk="1" hangingPunct="1">
              <a:defRPr/>
            </a:pPr>
            <a:r>
              <a:rPr lang="en-US" altLang="en-US" sz="3600" b="1" u="sng" dirty="0">
                <a:solidFill>
                  <a:srgbClr val="FF0000"/>
                </a:solidFill>
                <a:ea typeface="ＭＳ Ｐゴシック" charset="-128"/>
                <a:cs typeface="+mn-cs"/>
              </a:rPr>
              <a:t>Radiation</a:t>
            </a:r>
            <a:r>
              <a:rPr lang="en-US" altLang="en-US" sz="3600" dirty="0">
                <a:solidFill>
                  <a:schemeClr val="dk1"/>
                </a:solidFill>
                <a:ea typeface="ＭＳ Ｐゴシック" charset="-128"/>
                <a:cs typeface="+mn-cs"/>
              </a:rPr>
              <a:t>:  energy emitted from atomic activities and dispersed at high velocity through matter or space</a:t>
            </a:r>
          </a:p>
          <a:p>
            <a:pPr eaLnBrk="1" hangingPunct="1">
              <a:defRPr/>
            </a:pPr>
            <a:r>
              <a:rPr lang="en-US" altLang="en-US" sz="3600" b="1" dirty="0">
                <a:solidFill>
                  <a:schemeClr val="dk1"/>
                </a:solidFill>
                <a:ea typeface="ＭＳ Ｐゴシック" charset="-128"/>
                <a:cs typeface="+mn-cs"/>
              </a:rPr>
              <a:t>For microbial control:</a:t>
            </a:r>
          </a:p>
          <a:p>
            <a:pPr lvl="1" eaLnBrk="1" hangingPunct="1">
              <a:defRPr/>
            </a:pPr>
            <a:r>
              <a:rPr lang="en-US" altLang="en-US" sz="3200" b="1" dirty="0">
                <a:solidFill>
                  <a:schemeClr val="dk1"/>
                </a:solidFill>
                <a:ea typeface="ＭＳ Ｐゴシック" charset="-128"/>
              </a:rPr>
              <a:t>1. </a:t>
            </a:r>
            <a:r>
              <a:rPr lang="en-US" altLang="en-US" sz="3200" b="1" dirty="0">
                <a:solidFill>
                  <a:srgbClr val="FF0000"/>
                </a:solidFill>
                <a:ea typeface="ＭＳ Ｐゴシック" charset="-128"/>
              </a:rPr>
              <a:t>Ionizing</a:t>
            </a:r>
          </a:p>
          <a:p>
            <a:pPr lvl="2" eaLnBrk="1" hangingPunct="1">
              <a:defRPr/>
            </a:pPr>
            <a:r>
              <a:rPr lang="en-US" altLang="en-US" sz="2800" b="1" dirty="0">
                <a:solidFill>
                  <a:schemeClr val="dk1"/>
                </a:solidFill>
                <a:ea typeface="ＭＳ Ｐゴシック" charset="-128"/>
              </a:rPr>
              <a:t>Gamma; x-rays</a:t>
            </a:r>
          </a:p>
          <a:p>
            <a:pPr lvl="1" eaLnBrk="1" hangingPunct="1">
              <a:defRPr/>
            </a:pPr>
            <a:r>
              <a:rPr lang="en-US" altLang="en-US" sz="3200" b="1" dirty="0">
                <a:solidFill>
                  <a:schemeClr val="dk1"/>
                </a:solidFill>
                <a:ea typeface="ＭＳ Ｐゴシック" charset="-128"/>
              </a:rPr>
              <a:t>2. </a:t>
            </a:r>
            <a:r>
              <a:rPr lang="en-US" altLang="en-US" sz="3200" b="1" dirty="0">
                <a:solidFill>
                  <a:srgbClr val="FF0000"/>
                </a:solidFill>
                <a:ea typeface="ＭＳ Ｐゴシック" charset="-128"/>
              </a:rPr>
              <a:t>Nonionizing</a:t>
            </a:r>
          </a:p>
          <a:p>
            <a:pPr lvl="2" eaLnBrk="1" hangingPunct="1">
              <a:defRPr/>
            </a:pPr>
            <a:r>
              <a:rPr lang="en-US" altLang="en-US" sz="2800" b="1" dirty="0">
                <a:solidFill>
                  <a:schemeClr val="dk1"/>
                </a:solidFill>
                <a:ea typeface="ＭＳ Ｐゴシック" charset="-128"/>
              </a:rPr>
              <a:t>UV light  </a:t>
            </a:r>
          </a:p>
        </p:txBody>
      </p:sp>
    </p:spTree>
    <p:extLst>
      <p:ext uri="{BB962C8B-B14F-4D97-AF65-F5344CB8AC3E}">
        <p14:creationId xmlns:p14="http://schemas.microsoft.com/office/powerpoint/2010/main" val="10446121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9800" y="374073"/>
            <a:ext cx="3200400" cy="1815882"/>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eaLnBrk="1" hangingPunct="1">
              <a:defRPr/>
            </a:pPr>
            <a:r>
              <a:rPr lang="en-US" sz="2800" b="1" u="sng" dirty="0">
                <a:solidFill>
                  <a:srgbClr val="FF0000"/>
                </a:solidFill>
                <a:ea typeface="ＭＳ Ｐゴシック" charset="-128"/>
                <a:cs typeface="ＭＳ Ｐゴシック" charset="-128"/>
              </a:rPr>
              <a:t>Ionizing</a:t>
            </a:r>
            <a:r>
              <a:rPr lang="en-US" sz="2800" b="1" dirty="0">
                <a:solidFill>
                  <a:srgbClr val="000000"/>
                </a:solidFill>
                <a:ea typeface="ＭＳ Ｐゴシック" charset="-128"/>
                <a:cs typeface="ＭＳ Ｐゴシック" charset="-128"/>
              </a:rPr>
              <a:t>: very short wavelengths; ions penetrates and breaks DNA bonds </a:t>
            </a:r>
          </a:p>
        </p:txBody>
      </p:sp>
      <p:sp>
        <p:nvSpPr>
          <p:cNvPr id="4" name="TextBox 3"/>
          <p:cNvSpPr txBox="1"/>
          <p:nvPr/>
        </p:nvSpPr>
        <p:spPr>
          <a:xfrm>
            <a:off x="2438400" y="2878317"/>
            <a:ext cx="2971800" cy="310854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2800" b="1" u="sng">
                <a:solidFill>
                  <a:srgbClr val="FF0000"/>
                </a:solidFill>
                <a:latin typeface="Calibri" charset="0"/>
              </a:rPr>
              <a:t>Nonionizing</a:t>
            </a:r>
            <a:r>
              <a:rPr lang="en-US" sz="2800" b="1">
                <a:solidFill>
                  <a:srgbClr val="000000"/>
                </a:solidFill>
                <a:latin typeface="Calibri" charset="0"/>
              </a:rPr>
              <a:t>: Abnormal DNA bonds ------</a:t>
            </a:r>
            <a:r>
              <a:rPr lang="en-US" sz="2800" b="1">
                <a:solidFill>
                  <a:srgbClr val="000000"/>
                </a:solidFill>
                <a:latin typeface="Calibri" charset="0"/>
                <a:sym typeface="Wingdings" charset="0"/>
              </a:rPr>
              <a:t> mutations</a:t>
            </a:r>
          </a:p>
          <a:p>
            <a:pPr eaLnBrk="1" hangingPunct="1">
              <a:defRPr/>
            </a:pPr>
            <a:r>
              <a:rPr lang="en-US" sz="2800" b="1">
                <a:solidFill>
                  <a:srgbClr val="000000"/>
                </a:solidFill>
                <a:latin typeface="Calibri" charset="0"/>
                <a:sym typeface="Wingdings" charset="0"/>
              </a:rPr>
              <a:t>CANNOT PENETRATE SOLIDS! </a:t>
            </a:r>
            <a:endParaRPr lang="en-US" sz="2800" b="1">
              <a:solidFill>
                <a:srgbClr val="000000"/>
              </a:solidFill>
              <a:latin typeface="Calibri" charset="0"/>
            </a:endParaRPr>
          </a:p>
        </p:txBody>
      </p:sp>
      <p:sp>
        <p:nvSpPr>
          <p:cNvPr id="5" name="TextBox 4"/>
          <p:cNvSpPr txBox="1"/>
          <p:nvPr/>
        </p:nvSpPr>
        <p:spPr>
          <a:xfrm>
            <a:off x="5604163" y="3170417"/>
            <a:ext cx="3276600" cy="156966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defRPr/>
            </a:pPr>
            <a:r>
              <a:rPr lang="en-US" sz="3200" b="1" u="sng" dirty="0">
                <a:solidFill>
                  <a:srgbClr val="FF0000"/>
                </a:solidFill>
              </a:rPr>
              <a:t>UV</a:t>
            </a:r>
            <a:r>
              <a:rPr lang="en-US" sz="3200" b="1" dirty="0"/>
              <a:t>: CANNOT PENETRATE SOLIDS </a:t>
            </a:r>
          </a:p>
        </p:txBody>
      </p:sp>
    </p:spTree>
    <p:extLst>
      <p:ext uri="{BB962C8B-B14F-4D97-AF65-F5344CB8AC3E}">
        <p14:creationId xmlns:p14="http://schemas.microsoft.com/office/powerpoint/2010/main" val="1117590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3_01_BSL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7202" r="-27202"/>
          <a:stretch>
            <a:fillRect/>
          </a:stretch>
        </p:blipFill>
        <p:spPr>
          <a:xfrm>
            <a:off x="609599" y="457201"/>
            <a:ext cx="10750551" cy="4165258"/>
          </a:xfrm>
        </p:spPr>
      </p:pic>
      <p:sp>
        <p:nvSpPr>
          <p:cNvPr id="7" name="Text Placeholder 6"/>
          <p:cNvSpPr>
            <a:spLocks noGrp="1"/>
          </p:cNvSpPr>
          <p:nvPr>
            <p:ph type="body" sz="quarter" idx="14"/>
          </p:nvPr>
        </p:nvSpPr>
        <p:spPr>
          <a:xfrm>
            <a:off x="609600" y="4843981"/>
            <a:ext cx="10750549" cy="1580881"/>
          </a:xfrm>
        </p:spPr>
        <p:txBody>
          <a:bodyPr>
            <a:noAutofit/>
          </a:bodyPr>
          <a:lstStyle/>
          <a:p>
            <a:r>
              <a:rPr lang="en-US" sz="2400" b="1" dirty="0"/>
              <a:t>The CDC classifies infectious agents into four biosafety levels based on potential risk to laboratory personnel and the community. Each level requires a progressively greater level of precaution. (credit “pyramid”: modification of work by Centers for Disease Control and Prevention)</a:t>
            </a:r>
          </a:p>
        </p:txBody>
      </p:sp>
    </p:spTree>
    <p:extLst>
      <p:ext uri="{BB962C8B-B14F-4D97-AF65-F5344CB8AC3E}">
        <p14:creationId xmlns:p14="http://schemas.microsoft.com/office/powerpoint/2010/main" val="16529658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Radiation </a:t>
            </a:r>
            <a:r>
              <a:rPr lang="mr-IN" dirty="0"/>
              <a:t>–</a:t>
            </a:r>
            <a:r>
              <a:rPr lang="en-US" dirty="0"/>
              <a:t> Nonionizing </a:t>
            </a:r>
          </a:p>
        </p:txBody>
      </p:sp>
      <p:pic>
        <p:nvPicPr>
          <p:cNvPr id="3" name="Picture Placeholder 1" descr="OSC_Microbio_13_02_UV.jpg"/>
          <p:cNvPicPr>
            <a:picLocks noChangeAspect="1"/>
          </p:cNvPicPr>
          <p:nvPr/>
        </p:nvPicPr>
        <p:blipFill>
          <a:blip r:embed="rId2">
            <a:extLst>
              <a:ext uri="{28A0092B-C50C-407E-A947-70E740481C1C}">
                <a14:useLocalDpi xmlns:a14="http://schemas.microsoft.com/office/drawing/2010/main" val="0"/>
              </a:ext>
            </a:extLst>
          </a:blip>
          <a:srcRect t="-12329" b="-12329"/>
          <a:stretch>
            <a:fillRect/>
          </a:stretch>
        </p:blipFill>
        <p:spPr>
          <a:xfrm>
            <a:off x="457199" y="1122387"/>
            <a:ext cx="10896601" cy="2775846"/>
          </a:xfrm>
          <a:prstGeom prst="rect">
            <a:avLst/>
          </a:prstGeom>
        </p:spPr>
      </p:pic>
      <p:sp>
        <p:nvSpPr>
          <p:cNvPr id="4" name="Text Placeholder 6"/>
          <p:cNvSpPr txBox="1">
            <a:spLocks/>
          </p:cNvSpPr>
          <p:nvPr/>
        </p:nvSpPr>
        <p:spPr>
          <a:xfrm>
            <a:off x="1034716" y="4146150"/>
            <a:ext cx="10563726" cy="20380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3200" b="1"/>
              <a:t>UV radiation causes the formation of thymine dimers in DNA, leading to lethal mutations in the exposed microbes. </a:t>
            </a:r>
          </a:p>
          <a:p>
            <a:pPr marL="342900" indent="-342900">
              <a:buFontTx/>
              <a:buAutoNum type="alphaLcParenBoth"/>
            </a:pPr>
            <a:r>
              <a:rPr lang="en-US" sz="3200" b="1"/>
              <a:t>Germicidal lamps that emit UV light are commonly used in the laboratory to sterilize equipment.</a:t>
            </a:r>
            <a:endParaRPr lang="en-US" sz="3200" b="1" dirty="0"/>
          </a:p>
        </p:txBody>
      </p:sp>
    </p:spTree>
    <p:extLst>
      <p:ext uri="{BB962C8B-B14F-4D97-AF65-F5344CB8AC3E}">
        <p14:creationId xmlns:p14="http://schemas.microsoft.com/office/powerpoint/2010/main" val="240186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Radiation </a:t>
            </a:r>
            <a:r>
              <a:rPr lang="mr-IN" dirty="0"/>
              <a:t>–</a:t>
            </a:r>
            <a:r>
              <a:rPr lang="en-US" dirty="0"/>
              <a:t> Ionizing </a:t>
            </a:r>
          </a:p>
        </p:txBody>
      </p:sp>
      <p:pic>
        <p:nvPicPr>
          <p:cNvPr id="3" name="Picture Placeholder 1" descr="OSC_Microbio_13_02_Gammafood.jpg"/>
          <p:cNvPicPr>
            <a:picLocks noChangeAspect="1"/>
          </p:cNvPicPr>
          <p:nvPr/>
        </p:nvPicPr>
        <p:blipFill>
          <a:blip r:embed="rId2">
            <a:extLst>
              <a:ext uri="{28A0092B-C50C-407E-A947-70E740481C1C}">
                <a14:useLocalDpi xmlns:a14="http://schemas.microsoft.com/office/drawing/2010/main" val="0"/>
              </a:ext>
            </a:extLst>
          </a:blip>
          <a:srcRect l="-1832" r="-1832"/>
          <a:stretch>
            <a:fillRect/>
          </a:stretch>
        </p:blipFill>
        <p:spPr>
          <a:xfrm>
            <a:off x="1227220" y="1079292"/>
            <a:ext cx="9216190" cy="3500071"/>
          </a:xfrm>
          <a:prstGeom prst="rect">
            <a:avLst/>
          </a:prstGeom>
        </p:spPr>
      </p:pic>
      <p:sp>
        <p:nvSpPr>
          <p:cNvPr id="4" name="Text Placeholder 6"/>
          <p:cNvSpPr txBox="1">
            <a:spLocks/>
          </p:cNvSpPr>
          <p:nvPr/>
        </p:nvSpPr>
        <p:spPr>
          <a:xfrm>
            <a:off x="457200" y="4843982"/>
            <a:ext cx="11093116" cy="179745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400" b="1"/>
              <a:t>Foods are exposed to gamma radiation by passage on a conveyor belt through a radiation chamber. </a:t>
            </a:r>
          </a:p>
          <a:p>
            <a:pPr marL="342900" indent="-342900">
              <a:buFontTx/>
              <a:buAutoNum type="alphaLcParenBoth"/>
            </a:pPr>
            <a:r>
              <a:rPr lang="en-US" sz="2400" b="1"/>
              <a:t>Gamma-irradiated foods must be clearly labeled and display the irradiation symbol, known as the “radura.” (credit a, b: modification of work by U.S. Department of Agriculture)</a:t>
            </a:r>
            <a:endParaRPr lang="en-US" sz="2400" b="1" dirty="0"/>
          </a:p>
        </p:txBody>
      </p:sp>
    </p:spTree>
    <p:extLst>
      <p:ext uri="{BB962C8B-B14F-4D97-AF65-F5344CB8AC3E}">
        <p14:creationId xmlns:p14="http://schemas.microsoft.com/office/powerpoint/2010/main" val="643048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Filtration </a:t>
            </a:r>
          </a:p>
        </p:txBody>
      </p:sp>
      <p:pic>
        <p:nvPicPr>
          <p:cNvPr id="3" name="Picture Placeholder 1" descr="OSC_Microbio_13_02_HEPA.jpg"/>
          <p:cNvPicPr>
            <a:picLocks noChangeAspect="1"/>
          </p:cNvPicPr>
          <p:nvPr/>
        </p:nvPicPr>
        <p:blipFill>
          <a:blip r:embed="rId2">
            <a:extLst>
              <a:ext uri="{28A0092B-C50C-407E-A947-70E740481C1C}">
                <a14:useLocalDpi xmlns:a14="http://schemas.microsoft.com/office/drawing/2010/main" val="0"/>
              </a:ext>
            </a:extLst>
          </a:blip>
          <a:srcRect l="-2098" r="-2098"/>
          <a:stretch>
            <a:fillRect/>
          </a:stretch>
        </p:blipFill>
        <p:spPr>
          <a:xfrm>
            <a:off x="457199" y="1122386"/>
            <a:ext cx="10896601" cy="2727719"/>
          </a:xfrm>
          <a:prstGeom prst="rect">
            <a:avLst/>
          </a:prstGeom>
        </p:spPr>
      </p:pic>
      <p:sp>
        <p:nvSpPr>
          <p:cNvPr id="4" name="Text Placeholder 6"/>
          <p:cNvSpPr txBox="1">
            <a:spLocks/>
          </p:cNvSpPr>
          <p:nvPr/>
        </p:nvSpPr>
        <p:spPr>
          <a:xfrm>
            <a:off x="457199" y="4362719"/>
            <a:ext cx="11237496" cy="196589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b="1"/>
              <a:t>HEPA filters like this one remove microbes, endospores, and viruses as air flows through them. </a:t>
            </a:r>
          </a:p>
          <a:p>
            <a:pPr marL="342900" indent="-342900">
              <a:buFontTx/>
              <a:buAutoNum type="alphaLcParenBoth"/>
            </a:pPr>
            <a:r>
              <a:rPr lang="en-US" b="1"/>
              <a:t>A schematic of a HEPA filter. (credit a: modification of work by CSIRO; credit b: modification of work by “LadyofHats”/Mariana Ruiz Villareal)</a:t>
            </a:r>
            <a:endParaRPr lang="en-US" b="1" dirty="0"/>
          </a:p>
        </p:txBody>
      </p:sp>
    </p:spTree>
    <p:extLst>
      <p:ext uri="{BB962C8B-B14F-4D97-AF65-F5344CB8AC3E}">
        <p14:creationId xmlns:p14="http://schemas.microsoft.com/office/powerpoint/2010/main" val="9895503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normAutofit fontScale="90000"/>
          </a:bodyPr>
          <a:lstStyle/>
          <a:p>
            <a:r>
              <a:rPr lang="en-US" altLang="x-none">
                <a:ea typeface="ＭＳ Ｐゴシック" charset="-128"/>
              </a:rPr>
              <a:t>HEPA Filters </a:t>
            </a:r>
          </a:p>
        </p:txBody>
      </p:sp>
      <p:sp>
        <p:nvSpPr>
          <p:cNvPr id="3" name="Content Placeholder 2"/>
          <p:cNvSpPr>
            <a:spLocks noGrp="1"/>
          </p:cNvSpPr>
          <p:nvPr>
            <p:ph idx="1"/>
          </p:nvPr>
        </p:nvSpPr>
        <p:spPr>
          <a:xfrm>
            <a:off x="1981200" y="1255643"/>
            <a:ext cx="8229600" cy="4953000"/>
          </a:xfrm>
          <a:solidFill>
            <a:schemeClr val="bg1"/>
          </a:solidFill>
          <a:extLst/>
        </p:spPr>
        <p:style>
          <a:lnRef idx="0">
            <a:schemeClr val="accent4"/>
          </a:lnRef>
          <a:fillRef idx="3">
            <a:schemeClr val="accent4"/>
          </a:fillRef>
          <a:effectRef idx="3">
            <a:schemeClr val="accent4"/>
          </a:effectRef>
          <a:fontRef idx="minor">
            <a:schemeClr val="lt1"/>
          </a:fontRef>
        </p:style>
        <p:txBody>
          <a:bodyPr/>
          <a:lstStyle/>
          <a:p>
            <a:pPr>
              <a:defRPr/>
            </a:pPr>
            <a:r>
              <a:rPr lang="en-US" sz="6000" dirty="0">
                <a:solidFill>
                  <a:schemeClr val="tx1"/>
                </a:solidFill>
              </a:rPr>
              <a:t>In </a:t>
            </a:r>
            <a:r>
              <a:rPr lang="en-US" sz="6000" b="1" i="1" dirty="0">
                <a:solidFill>
                  <a:srgbClr val="FF0000"/>
                </a:solidFill>
              </a:rPr>
              <a:t>air ducts </a:t>
            </a:r>
            <a:r>
              <a:rPr lang="en-US" sz="6000" dirty="0">
                <a:solidFill>
                  <a:schemeClr val="tx1"/>
                </a:solidFill>
              </a:rPr>
              <a:t>of </a:t>
            </a:r>
            <a:r>
              <a:rPr lang="en-US" sz="6000" dirty="0">
                <a:solidFill>
                  <a:srgbClr val="FF0000"/>
                </a:solidFill>
              </a:rPr>
              <a:t>operating rooms</a:t>
            </a:r>
            <a:r>
              <a:rPr lang="en-US" sz="6000" dirty="0">
                <a:solidFill>
                  <a:schemeClr val="tx1"/>
                </a:solidFill>
              </a:rPr>
              <a:t>; rooms of patients with airborne </a:t>
            </a:r>
            <a:r>
              <a:rPr lang="en-US" sz="6000" i="1" dirty="0">
                <a:solidFill>
                  <a:srgbClr val="FF0000"/>
                </a:solidFill>
              </a:rPr>
              <a:t>illnesses (TB); AIDS and burn victims </a:t>
            </a:r>
          </a:p>
        </p:txBody>
      </p:sp>
    </p:spTree>
    <p:extLst>
      <p:ext uri="{BB962C8B-B14F-4D97-AF65-F5344CB8AC3E}">
        <p14:creationId xmlns:p14="http://schemas.microsoft.com/office/powerpoint/2010/main" val="1457019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Membrane Filters for Liquids </a:t>
            </a:r>
          </a:p>
        </p:txBody>
      </p:sp>
      <p:pic>
        <p:nvPicPr>
          <p:cNvPr id="3" name="Picture Placeholder 1" descr="OSC_Microbio_13_02_MembFilter.jpg"/>
          <p:cNvPicPr>
            <a:picLocks noChangeAspect="1"/>
          </p:cNvPicPr>
          <p:nvPr/>
        </p:nvPicPr>
        <p:blipFill>
          <a:blip r:embed="rId2">
            <a:extLst>
              <a:ext uri="{28A0092B-C50C-407E-A947-70E740481C1C}">
                <a14:useLocalDpi xmlns:a14="http://schemas.microsoft.com/office/drawing/2010/main" val="0"/>
              </a:ext>
            </a:extLst>
          </a:blip>
          <a:srcRect t="-2156" b="-2156"/>
          <a:stretch>
            <a:fillRect/>
          </a:stretch>
        </p:blipFill>
        <p:spPr>
          <a:xfrm>
            <a:off x="457199" y="1122386"/>
            <a:ext cx="11333748" cy="3500071"/>
          </a:xfrm>
          <a:prstGeom prst="rect">
            <a:avLst/>
          </a:prstGeom>
        </p:spPr>
      </p:pic>
      <p:sp>
        <p:nvSpPr>
          <p:cNvPr id="4" name="Text Placeholder 6"/>
          <p:cNvSpPr txBox="1">
            <a:spLocks/>
          </p:cNvSpPr>
          <p:nvPr/>
        </p:nvSpPr>
        <p:spPr>
          <a:xfrm>
            <a:off x="457199" y="4843981"/>
            <a:ext cx="11526253" cy="174932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a:t>Membrane filters come in a variety of sizes, depending on the volume of solution being filtered.</a:t>
            </a:r>
          </a:p>
          <a:p>
            <a:pPr marL="342900" indent="-342900">
              <a:buFont typeface="Arial"/>
              <a:buAutoNum type="alphaLcParenBoth"/>
            </a:pPr>
            <a:r>
              <a:rPr lang="en-US" sz="1800" b="1"/>
              <a:t>Larger volumes are filtered in units like these. The solution is drawn through the filter by connecting the unit to a vacuum.</a:t>
            </a:r>
          </a:p>
          <a:p>
            <a:pPr marL="342900" indent="-342900">
              <a:buFont typeface="Arial"/>
              <a:buAutoNum type="alphaLcParenBoth"/>
            </a:pPr>
            <a:r>
              <a:rPr lang="en-US" sz="1800" b="1"/>
              <a:t>Smaller volumes are often filtered using syringe filters, which are units that fit on the end of a syringe. In this case, the solution is pushed through by depressing the syringe’s plunger. (credit a, b: modification of work by Brian Forster)</a:t>
            </a:r>
            <a:endParaRPr lang="en-US" sz="1800" b="1" dirty="0"/>
          </a:p>
        </p:txBody>
      </p:sp>
    </p:spTree>
    <p:extLst>
      <p:ext uri="{BB962C8B-B14F-4D97-AF65-F5344CB8AC3E}">
        <p14:creationId xmlns:p14="http://schemas.microsoft.com/office/powerpoint/2010/main" val="2045226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3_02_PMCTable_A.jpg"/>
          <p:cNvPicPr>
            <a:picLocks noChangeAspect="1"/>
          </p:cNvPicPr>
          <p:nvPr/>
        </p:nvPicPr>
        <p:blipFill>
          <a:blip r:embed="rId2" cstate="print">
            <a:extLst>
              <a:ext uri="{28A0092B-C50C-407E-A947-70E740481C1C}">
                <a14:useLocalDpi xmlns:a14="http://schemas.microsoft.com/office/drawing/2010/main" val="0"/>
              </a:ext>
            </a:extLst>
          </a:blip>
          <a:srcRect t="-3018" b="-3018"/>
          <a:stretch>
            <a:fillRect/>
          </a:stretch>
        </p:blipFill>
        <p:spPr>
          <a:xfrm>
            <a:off x="3152274" y="0"/>
            <a:ext cx="5183996" cy="6757564"/>
          </a:xfrm>
          <a:prstGeom prst="rect">
            <a:avLst/>
          </a:prstGeom>
        </p:spPr>
      </p:pic>
    </p:spTree>
    <p:extLst>
      <p:ext uri="{BB962C8B-B14F-4D97-AF65-F5344CB8AC3E}">
        <p14:creationId xmlns:p14="http://schemas.microsoft.com/office/powerpoint/2010/main" val="249781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3_02_PMCTable_B.jpg"/>
          <p:cNvPicPr>
            <a:picLocks noChangeAspect="1"/>
          </p:cNvPicPr>
          <p:nvPr/>
        </p:nvPicPr>
        <p:blipFill>
          <a:blip r:embed="rId2">
            <a:extLst>
              <a:ext uri="{28A0092B-C50C-407E-A947-70E740481C1C}">
                <a14:useLocalDpi xmlns:a14="http://schemas.microsoft.com/office/drawing/2010/main" val="0"/>
              </a:ext>
            </a:extLst>
          </a:blip>
          <a:srcRect l="-3781" r="-3781"/>
          <a:stretch>
            <a:fillRect/>
          </a:stretch>
        </p:blipFill>
        <p:spPr>
          <a:xfrm>
            <a:off x="192505" y="256113"/>
            <a:ext cx="11993280" cy="6072498"/>
          </a:xfrm>
          <a:prstGeom prst="rect">
            <a:avLst/>
          </a:prstGeom>
        </p:spPr>
      </p:pic>
    </p:spTree>
    <p:extLst>
      <p:ext uri="{BB962C8B-B14F-4D97-AF65-F5344CB8AC3E}">
        <p14:creationId xmlns:p14="http://schemas.microsoft.com/office/powerpoint/2010/main" val="26437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Treatments </a:t>
            </a:r>
            <a:r>
              <a:rPr lang="mr-IN" dirty="0"/>
              <a:t>–</a:t>
            </a:r>
            <a:r>
              <a:rPr lang="en-US" dirty="0"/>
              <a:t> </a:t>
            </a:r>
            <a:r>
              <a:rPr lang="en-US" dirty="0" err="1">
                <a:solidFill>
                  <a:srgbClr val="FF0000"/>
                </a:solidFill>
              </a:rPr>
              <a:t>Phenolics</a:t>
            </a:r>
            <a:r>
              <a:rPr lang="en-US" dirty="0">
                <a:solidFill>
                  <a:srgbClr val="FF0000"/>
                </a:solidFill>
              </a:rPr>
              <a:t> </a:t>
            </a:r>
          </a:p>
        </p:txBody>
      </p:sp>
      <p:pic>
        <p:nvPicPr>
          <p:cNvPr id="3" name="Picture Placeholder 1" descr="OSC_Microbio_13_01_Phenolcomp.jpg"/>
          <p:cNvPicPr>
            <a:picLocks noChangeAspect="1"/>
          </p:cNvPicPr>
          <p:nvPr/>
        </p:nvPicPr>
        <p:blipFill>
          <a:blip r:embed="rId2">
            <a:extLst>
              <a:ext uri="{28A0092B-C50C-407E-A947-70E740481C1C}">
                <a14:useLocalDpi xmlns:a14="http://schemas.microsoft.com/office/drawing/2010/main" val="0"/>
              </a:ext>
            </a:extLst>
          </a:blip>
          <a:srcRect t="-21650" b="-21650"/>
          <a:stretch>
            <a:fillRect/>
          </a:stretch>
        </p:blipFill>
        <p:spPr>
          <a:xfrm>
            <a:off x="457199" y="1122386"/>
            <a:ext cx="10896601" cy="2896161"/>
          </a:xfrm>
          <a:prstGeom prst="rect">
            <a:avLst/>
          </a:prstGeom>
        </p:spPr>
      </p:pic>
      <p:sp>
        <p:nvSpPr>
          <p:cNvPr id="4" name="Text Placeholder 6"/>
          <p:cNvSpPr txBox="1">
            <a:spLocks/>
          </p:cNvSpPr>
          <p:nvPr/>
        </p:nvSpPr>
        <p:spPr>
          <a:xfrm>
            <a:off x="457199" y="4061641"/>
            <a:ext cx="11285622" cy="248353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Phenol and phenolic compounds have been used to control microbial growth.</a:t>
            </a:r>
          </a:p>
          <a:p>
            <a:pPr marL="342900" indent="-342900">
              <a:buFont typeface="Arial"/>
              <a:buAutoNum type="alphaLcParenBoth"/>
            </a:pPr>
            <a:r>
              <a:rPr lang="en-US" sz="2000" b="1"/>
              <a:t>Chemical structure of phenol, also known as carbolic acid.</a:t>
            </a:r>
          </a:p>
          <a:p>
            <a:pPr marL="342900" indent="-342900">
              <a:buFont typeface="Arial"/>
              <a:buAutoNum type="alphaLcParenBoth"/>
            </a:pPr>
            <a:r>
              <a:rPr lang="en-US" sz="2000" b="1"/>
              <a:t>o-Phenylphenol, a type of phenolic, has been used as a disinfectant as well as to control bacterial and fungal growth on harvested citrus fruits.</a:t>
            </a:r>
          </a:p>
          <a:p>
            <a:pPr marL="342900" indent="-342900">
              <a:buFont typeface="Arial"/>
              <a:buAutoNum type="alphaLcParenBoth"/>
            </a:pPr>
            <a:r>
              <a:rPr lang="en-US" sz="2000" b="1"/>
              <a:t>Hexachlorophene, another phenol, known as a bisphenol (two rings), is the active ingredient in pHisoHex.</a:t>
            </a:r>
            <a:endParaRPr lang="en-US" sz="2000" b="1" dirty="0"/>
          </a:p>
        </p:txBody>
      </p:sp>
    </p:spTree>
    <p:extLst>
      <p:ext uri="{BB962C8B-B14F-4D97-AF65-F5344CB8AC3E}">
        <p14:creationId xmlns:p14="http://schemas.microsoft.com/office/powerpoint/2010/main" val="13128442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err="1">
                <a:solidFill>
                  <a:srgbClr val="FF0000"/>
                </a:solidFill>
              </a:rPr>
              <a:t>Triclosan</a:t>
            </a:r>
            <a:r>
              <a:rPr lang="en-US" b="1" dirty="0">
                <a:solidFill>
                  <a:srgbClr val="FF0000"/>
                </a:solidFill>
              </a:rPr>
              <a:t> </a:t>
            </a:r>
          </a:p>
        </p:txBody>
      </p:sp>
      <p:pic>
        <p:nvPicPr>
          <p:cNvPr id="2" name="Picture Placeholder 1" descr="OSC_Microbio_13_03_Triclosan.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76" r="-776"/>
          <a:stretch>
            <a:fillRect/>
          </a:stretch>
        </p:blipFill>
        <p:spPr/>
      </p:pic>
      <p:sp>
        <p:nvSpPr>
          <p:cNvPr id="7" name="Text Placeholder 6"/>
          <p:cNvSpPr>
            <a:spLocks noGrp="1"/>
          </p:cNvSpPr>
          <p:nvPr>
            <p:ph type="body" sz="quarter" idx="14"/>
          </p:nvPr>
        </p:nvSpPr>
        <p:spPr>
          <a:xfrm>
            <a:off x="609600" y="4843981"/>
            <a:ext cx="10750549" cy="1701197"/>
          </a:xfrm>
        </p:spPr>
        <p:txBody>
          <a:bodyPr>
            <a:normAutofit/>
          </a:bodyPr>
          <a:lstStyle/>
          <a:p>
            <a:r>
              <a:rPr lang="en-US" b="1" dirty="0" err="1"/>
              <a:t>Triclosan</a:t>
            </a:r>
            <a:r>
              <a:rPr lang="en-US" b="1" dirty="0"/>
              <a:t> is a common ingredient in antibacterial soaps despite evidence that it poses environmental and health risks and offers no significant health benefit compared to conventional soaps. (credit b, c: modification of work by FDA)</a:t>
            </a:r>
          </a:p>
        </p:txBody>
      </p:sp>
    </p:spTree>
    <p:extLst>
      <p:ext uri="{BB962C8B-B14F-4D97-AF65-F5344CB8AC3E}">
        <p14:creationId xmlns:p14="http://schemas.microsoft.com/office/powerpoint/2010/main" val="555947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Heavy Metals </a:t>
            </a:r>
          </a:p>
        </p:txBody>
      </p:sp>
      <p:pic>
        <p:nvPicPr>
          <p:cNvPr id="3" name="Picture Placeholder 1" descr="OSC_Microbio_13_03_HeavyMetal.jpg"/>
          <p:cNvPicPr>
            <a:picLocks noChangeAspect="1"/>
          </p:cNvPicPr>
          <p:nvPr/>
        </p:nvPicPr>
        <p:blipFill>
          <a:blip r:embed="rId2">
            <a:extLst>
              <a:ext uri="{28A0092B-C50C-407E-A947-70E740481C1C}">
                <a14:useLocalDpi xmlns:a14="http://schemas.microsoft.com/office/drawing/2010/main" val="0"/>
              </a:ext>
            </a:extLst>
          </a:blip>
          <a:srcRect t="-18820" b="-18820"/>
          <a:stretch>
            <a:fillRect/>
          </a:stretch>
        </p:blipFill>
        <p:spPr>
          <a:xfrm>
            <a:off x="457199" y="1122386"/>
            <a:ext cx="11526254" cy="3500071"/>
          </a:xfrm>
          <a:prstGeom prst="rect">
            <a:avLst/>
          </a:prstGeom>
        </p:spPr>
      </p:pic>
      <p:sp>
        <p:nvSpPr>
          <p:cNvPr id="4" name="Text Placeholder 6"/>
          <p:cNvSpPr txBox="1">
            <a:spLocks/>
          </p:cNvSpPr>
          <p:nvPr/>
        </p:nvSpPr>
        <p:spPr>
          <a:xfrm>
            <a:off x="457199" y="4843981"/>
            <a:ext cx="11526253" cy="162900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Heavy metals denature proteins, impairing cell function and, thus, giving them strong antimicrobial properties.</a:t>
            </a:r>
            <a:br>
              <a:rPr lang="en-US" sz="1600" b="1"/>
            </a:br>
            <a:r>
              <a:rPr lang="en-US" sz="1600" b="1">
                <a:solidFill>
                  <a:srgbClr val="6CB255"/>
                </a:solidFill>
              </a:rPr>
              <a:t>(a)</a:t>
            </a:r>
            <a:r>
              <a:rPr lang="en-US" sz="1600" b="1"/>
              <a:t> Copper in fixtures like this door handle kills microbes that otherwise might accumulate on frequently touched surfaces. </a:t>
            </a:r>
            <a:r>
              <a:rPr lang="en-US" sz="1600" b="1">
                <a:solidFill>
                  <a:srgbClr val="6CB255"/>
                </a:solidFill>
              </a:rPr>
              <a:t>(b)</a:t>
            </a:r>
            <a:r>
              <a:rPr lang="en-US" sz="1600" b="1"/>
              <a:t> Eating utensils contain small amounts of silver to inhibit microbial growth. </a:t>
            </a:r>
            <a:r>
              <a:rPr lang="en-US" sz="1600" b="1">
                <a:solidFill>
                  <a:srgbClr val="6CB255"/>
                </a:solidFill>
              </a:rPr>
              <a:t>(c)</a:t>
            </a:r>
            <a:r>
              <a:rPr lang="en-US" sz="1600" b="1"/>
              <a:t> Copper commonly lines incubators to minimize contamination of cell cultures stored inside. </a:t>
            </a:r>
            <a:r>
              <a:rPr lang="en-US" sz="1600" b="1">
                <a:solidFill>
                  <a:srgbClr val="6CB255"/>
                </a:solidFill>
              </a:rPr>
              <a:t>(d)</a:t>
            </a:r>
            <a:r>
              <a:rPr lang="en-US" sz="1600" b="1"/>
              <a:t> Antiseptic mouthwashes commonly contain zinc chloride. </a:t>
            </a:r>
            <a:r>
              <a:rPr lang="en-US" sz="1600" b="1">
                <a:solidFill>
                  <a:srgbClr val="6CB255"/>
                </a:solidFill>
              </a:rPr>
              <a:t>(e)</a:t>
            </a:r>
            <a:r>
              <a:rPr lang="en-US" sz="1600" b="1"/>
              <a:t> This patient is suffering from argyria, an irreversible condition caused by bioaccumulation of silver in the body. (credit b: modification of work by “Shoshanah”/Flickr; credit e: modification of work by Herbert L. Fred and Hendrik A. van Dijk)</a:t>
            </a:r>
            <a:endParaRPr lang="en-US" sz="1600" b="1" dirty="0"/>
          </a:p>
        </p:txBody>
      </p:sp>
    </p:spTree>
    <p:extLst>
      <p:ext uri="{BB962C8B-B14F-4D97-AF65-F5344CB8AC3E}">
        <p14:creationId xmlns:p14="http://schemas.microsoft.com/office/powerpoint/2010/main" val="598913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3_01_ControlTBL.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2045" r="-32045"/>
          <a:stretch>
            <a:fillRect/>
          </a:stretch>
        </p:blipFill>
        <p:spPr>
          <a:xfrm>
            <a:off x="609599" y="529388"/>
            <a:ext cx="10750551" cy="5702969"/>
          </a:xfrm>
        </p:spPr>
      </p:pic>
    </p:spTree>
    <p:extLst>
      <p:ext uri="{BB962C8B-B14F-4D97-AF65-F5344CB8AC3E}">
        <p14:creationId xmlns:p14="http://schemas.microsoft.com/office/powerpoint/2010/main" val="584908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Halogens </a:t>
            </a:r>
            <a:r>
              <a:rPr lang="mr-IN" dirty="0"/>
              <a:t>–</a:t>
            </a:r>
            <a:r>
              <a:rPr lang="en-US" dirty="0"/>
              <a:t> </a:t>
            </a:r>
            <a:r>
              <a:rPr lang="en-US" dirty="0" err="1"/>
              <a:t>Iodophors</a:t>
            </a:r>
            <a:r>
              <a:rPr lang="en-US" dirty="0"/>
              <a:t>  </a:t>
            </a:r>
          </a:p>
        </p:txBody>
      </p:sp>
      <p:pic>
        <p:nvPicPr>
          <p:cNvPr id="3" name="Picture Placeholder 1" descr="OSC_Microbio_13_03_Betadine.jpg"/>
          <p:cNvPicPr>
            <a:picLocks noChangeAspect="1"/>
          </p:cNvPicPr>
          <p:nvPr/>
        </p:nvPicPr>
        <p:blipFill>
          <a:blip r:embed="rId2">
            <a:extLst>
              <a:ext uri="{28A0092B-C50C-407E-A947-70E740481C1C}">
                <a14:useLocalDpi xmlns:a14="http://schemas.microsoft.com/office/drawing/2010/main" val="0"/>
              </a:ext>
            </a:extLst>
          </a:blip>
          <a:srcRect l="-3894" r="-3894"/>
          <a:stretch>
            <a:fillRect/>
          </a:stretch>
        </p:blipFill>
        <p:spPr>
          <a:xfrm>
            <a:off x="457199" y="1122386"/>
            <a:ext cx="11734801" cy="3500071"/>
          </a:xfrm>
          <a:prstGeom prst="rect">
            <a:avLst/>
          </a:prstGeom>
        </p:spPr>
      </p:pic>
      <p:sp>
        <p:nvSpPr>
          <p:cNvPr id="4" name="Text Placeholder 6"/>
          <p:cNvSpPr txBox="1">
            <a:spLocks/>
          </p:cNvSpPr>
          <p:nvPr/>
        </p:nvSpPr>
        <p:spPr>
          <a:xfrm>
            <a:off x="457200" y="4843982"/>
            <a:ext cx="11309684"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400" b="1"/>
              <a:t>Betadine is a solution of the iodophor povidone-iodine. </a:t>
            </a:r>
          </a:p>
          <a:p>
            <a:pPr marL="342900" indent="-342900">
              <a:buFontTx/>
              <a:buAutoNum type="alphaLcParenBoth"/>
            </a:pPr>
            <a:r>
              <a:rPr lang="en-US" sz="2400" b="1"/>
              <a:t>It is commonly used as a topical antiseptic on a patient’s skin before incision during surgery. (credit b: modification of work by Andrew Ratto)</a:t>
            </a:r>
            <a:endParaRPr lang="en-US" sz="2400" b="1" dirty="0"/>
          </a:p>
        </p:txBody>
      </p:sp>
    </p:spTree>
    <p:extLst>
      <p:ext uri="{BB962C8B-B14F-4D97-AF65-F5344CB8AC3E}">
        <p14:creationId xmlns:p14="http://schemas.microsoft.com/office/powerpoint/2010/main" val="8777329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981200" y="152400"/>
            <a:ext cx="8229600" cy="381000"/>
          </a:xfrm>
        </p:spPr>
        <p:txBody>
          <a:bodyPr>
            <a:normAutofit fontScale="90000"/>
          </a:bodyPr>
          <a:lstStyle/>
          <a:p>
            <a:r>
              <a:rPr lang="en-US" altLang="en-US" b="1">
                <a:ea typeface="ＭＳ Ｐゴシック" charset="-128"/>
              </a:rPr>
              <a:t>Iodine Compounds</a:t>
            </a:r>
          </a:p>
        </p:txBody>
      </p:sp>
      <p:sp>
        <p:nvSpPr>
          <p:cNvPr id="59394" name="Content Placeholder 2"/>
          <p:cNvSpPr>
            <a:spLocks noGrp="1"/>
          </p:cNvSpPr>
          <p:nvPr>
            <p:ph idx="1"/>
          </p:nvPr>
        </p:nvSpPr>
        <p:spPr>
          <a:xfrm>
            <a:off x="1981200" y="762000"/>
            <a:ext cx="6858000" cy="6019800"/>
          </a:xfrm>
          <a:gradFill rotWithShape="1">
            <a:gsLst>
              <a:gs pos="0">
                <a:srgbClr val="EDEDED"/>
              </a:gs>
              <a:gs pos="64999">
                <a:srgbClr val="D0D0D0"/>
              </a:gs>
              <a:gs pos="100000">
                <a:srgbClr val="BCBCBC"/>
              </a:gs>
            </a:gsLst>
            <a:lin ang="5400000" scaled="1"/>
          </a:gradFill>
          <a:ln cap="flat">
            <a:solidFill>
              <a:srgbClr val="000000"/>
            </a:solidFill>
            <a:miter lim="800000"/>
            <a:headEnd/>
            <a:tailEnd/>
          </a:ln>
          <a:effectLst>
            <a:outerShdw blurRad="40000" dist="20000" dir="5400000" rotWithShape="0">
              <a:srgbClr val="000000">
                <a:alpha val="37999"/>
              </a:srgbClr>
            </a:outerShdw>
          </a:effectLst>
        </p:spPr>
        <p:txBody>
          <a:bodyPr/>
          <a:lstStyle/>
          <a:p>
            <a:pPr eaLnBrk="1" hangingPunct="1">
              <a:lnSpc>
                <a:spcPct val="90000"/>
              </a:lnSpc>
              <a:defRPr/>
            </a:pPr>
            <a:r>
              <a:rPr lang="en-US" altLang="en-US" sz="2400" b="1" dirty="0">
                <a:solidFill>
                  <a:schemeClr val="dk1"/>
                </a:solidFill>
                <a:ea typeface="ＭＳ Ｐゴシック" charset="-128"/>
              </a:rPr>
              <a:t>Iodine compounds</a:t>
            </a:r>
          </a:p>
          <a:p>
            <a:pPr lvl="1" eaLnBrk="1" hangingPunct="1">
              <a:lnSpc>
                <a:spcPct val="90000"/>
              </a:lnSpc>
              <a:defRPr/>
            </a:pPr>
            <a:r>
              <a:rPr lang="en-US" altLang="en-US" dirty="0">
                <a:solidFill>
                  <a:schemeClr val="dk1"/>
                </a:solidFill>
                <a:ea typeface="ＭＳ Ｐゴシック" charset="-128"/>
              </a:rPr>
              <a:t>Topical antiseptic – kills microbes (all classes)</a:t>
            </a:r>
          </a:p>
          <a:p>
            <a:pPr lvl="1" eaLnBrk="1" hangingPunct="1">
              <a:lnSpc>
                <a:spcPct val="90000"/>
              </a:lnSpc>
              <a:defRPr/>
            </a:pPr>
            <a:r>
              <a:rPr lang="en-US" altLang="en-US" dirty="0">
                <a:solidFill>
                  <a:schemeClr val="dk1"/>
                </a:solidFill>
                <a:ea typeface="ＭＳ Ｐゴシック" charset="-128"/>
              </a:rPr>
              <a:t>Disinfectant</a:t>
            </a:r>
          </a:p>
          <a:p>
            <a:pPr lvl="1" eaLnBrk="1" hangingPunct="1">
              <a:lnSpc>
                <a:spcPct val="90000"/>
              </a:lnSpc>
              <a:defRPr/>
            </a:pPr>
            <a:r>
              <a:rPr lang="en-US" altLang="en-US" dirty="0">
                <a:solidFill>
                  <a:schemeClr val="dk1"/>
                </a:solidFill>
                <a:ea typeface="ＭＳ Ｐゴシック" charset="-128"/>
              </a:rPr>
              <a:t>Tincture</a:t>
            </a:r>
          </a:p>
          <a:p>
            <a:pPr lvl="1" eaLnBrk="1" hangingPunct="1">
              <a:lnSpc>
                <a:spcPct val="90000"/>
              </a:lnSpc>
              <a:defRPr/>
            </a:pPr>
            <a:endParaRPr lang="en-US" altLang="en-US" dirty="0">
              <a:solidFill>
                <a:schemeClr val="dk1"/>
              </a:solidFill>
              <a:ea typeface="ＭＳ Ｐゴシック" charset="-128"/>
            </a:endParaRPr>
          </a:p>
          <a:p>
            <a:pPr eaLnBrk="1" hangingPunct="1">
              <a:lnSpc>
                <a:spcPct val="90000"/>
              </a:lnSpc>
              <a:defRPr/>
            </a:pPr>
            <a:r>
              <a:rPr lang="en-US" altLang="en-US" sz="2400" b="1" dirty="0">
                <a:solidFill>
                  <a:srgbClr val="FF0000"/>
                </a:solidFill>
                <a:ea typeface="ＭＳ Ｐゴシック" charset="-128"/>
              </a:rPr>
              <a:t>1. </a:t>
            </a:r>
            <a:r>
              <a:rPr lang="en-US" altLang="en-US" sz="2400" b="1" u="sng" dirty="0">
                <a:solidFill>
                  <a:srgbClr val="FF0000"/>
                </a:solidFill>
                <a:ea typeface="ＭＳ Ｐゴシック" charset="-128"/>
              </a:rPr>
              <a:t>Free Iodine </a:t>
            </a:r>
          </a:p>
          <a:p>
            <a:pPr lvl="1" eaLnBrk="1" hangingPunct="1">
              <a:lnSpc>
                <a:spcPct val="90000"/>
              </a:lnSpc>
              <a:defRPr/>
            </a:pPr>
            <a:r>
              <a:rPr lang="en-US" altLang="en-US" dirty="0">
                <a:solidFill>
                  <a:schemeClr val="dk1"/>
                </a:solidFill>
                <a:ea typeface="ＭＳ Ｐゴシック" charset="-128"/>
              </a:rPr>
              <a:t>Tablets – disinfecting water</a:t>
            </a:r>
          </a:p>
          <a:p>
            <a:pPr lvl="1" eaLnBrk="1" hangingPunct="1">
              <a:lnSpc>
                <a:spcPct val="90000"/>
              </a:lnSpc>
              <a:defRPr/>
            </a:pPr>
            <a:r>
              <a:rPr lang="en-US" altLang="en-US" dirty="0">
                <a:solidFill>
                  <a:schemeClr val="dk1"/>
                </a:solidFill>
                <a:ea typeface="ＭＳ Ｐゴシック" charset="-128"/>
              </a:rPr>
              <a:t>Not affected by pH changes</a:t>
            </a:r>
          </a:p>
          <a:p>
            <a:pPr lvl="1" eaLnBrk="1" hangingPunct="1">
              <a:lnSpc>
                <a:spcPct val="90000"/>
              </a:lnSpc>
              <a:defRPr/>
            </a:pPr>
            <a:endParaRPr lang="en-US" altLang="en-US" dirty="0">
              <a:solidFill>
                <a:schemeClr val="dk1"/>
              </a:solidFill>
              <a:ea typeface="ＭＳ Ｐゴシック" charset="-128"/>
            </a:endParaRPr>
          </a:p>
          <a:p>
            <a:pPr eaLnBrk="1" hangingPunct="1">
              <a:lnSpc>
                <a:spcPct val="90000"/>
              </a:lnSpc>
              <a:defRPr/>
            </a:pPr>
            <a:r>
              <a:rPr lang="en-US" altLang="en-US" sz="2400" b="1" dirty="0">
                <a:solidFill>
                  <a:srgbClr val="FF0000"/>
                </a:solidFill>
                <a:ea typeface="ＭＳ Ｐゴシック" charset="-128"/>
              </a:rPr>
              <a:t>2. </a:t>
            </a:r>
            <a:r>
              <a:rPr lang="en-US" altLang="en-US" sz="2400" b="1" u="sng" dirty="0" err="1">
                <a:solidFill>
                  <a:srgbClr val="FF0000"/>
                </a:solidFill>
                <a:ea typeface="ＭＳ Ｐゴシック" charset="-128"/>
              </a:rPr>
              <a:t>Iodophores</a:t>
            </a:r>
            <a:r>
              <a:rPr lang="en-US" altLang="en-US" sz="2400" b="1" u="sng" dirty="0">
                <a:solidFill>
                  <a:srgbClr val="FF0000"/>
                </a:solidFill>
                <a:ea typeface="ＭＳ Ｐゴシック" charset="-128"/>
              </a:rPr>
              <a:t> </a:t>
            </a:r>
            <a:r>
              <a:rPr lang="en-US" altLang="en-US" sz="2400" b="1" dirty="0">
                <a:solidFill>
                  <a:srgbClr val="FF0000"/>
                </a:solidFill>
                <a:ea typeface="ＭＳ Ｐゴシック" charset="-128"/>
              </a:rPr>
              <a:t>(alcohol + iodine) – antisepsis </a:t>
            </a:r>
          </a:p>
          <a:p>
            <a:pPr lvl="1" eaLnBrk="1" hangingPunct="1">
              <a:lnSpc>
                <a:spcPct val="90000"/>
              </a:lnSpc>
              <a:defRPr/>
            </a:pPr>
            <a:r>
              <a:rPr lang="en-US" altLang="en-US" dirty="0">
                <a:solidFill>
                  <a:schemeClr val="dk1"/>
                </a:solidFill>
                <a:ea typeface="ＭＳ Ｐゴシック" charset="-128"/>
              </a:rPr>
              <a:t>Betadine; 2-10% </a:t>
            </a:r>
          </a:p>
          <a:p>
            <a:pPr lvl="1" eaLnBrk="1" hangingPunct="1">
              <a:lnSpc>
                <a:spcPct val="90000"/>
              </a:lnSpc>
              <a:defRPr/>
            </a:pPr>
            <a:r>
              <a:rPr lang="en-US" altLang="en-US" dirty="0">
                <a:solidFill>
                  <a:schemeClr val="dk1"/>
                </a:solidFill>
                <a:ea typeface="ＭＳ Ｐゴシック" charset="-128"/>
              </a:rPr>
              <a:t>Surgery prep!!</a:t>
            </a:r>
          </a:p>
          <a:p>
            <a:pPr lvl="1" eaLnBrk="1" hangingPunct="1">
              <a:lnSpc>
                <a:spcPct val="90000"/>
              </a:lnSpc>
              <a:defRPr/>
            </a:pPr>
            <a:r>
              <a:rPr lang="en-US" altLang="en-US" dirty="0">
                <a:solidFill>
                  <a:schemeClr val="dk1"/>
                </a:solidFill>
                <a:ea typeface="ＭＳ Ｐゴシック" charset="-128"/>
              </a:rPr>
              <a:t>Less irritating; more penetrating; slower release of iodine!</a:t>
            </a:r>
          </a:p>
          <a:p>
            <a:pPr>
              <a:defRPr/>
            </a:pPr>
            <a:endParaRPr lang="en-US" altLang="en-US" sz="2400" dirty="0">
              <a:solidFill>
                <a:schemeClr val="dk1"/>
              </a:solidFill>
              <a:ea typeface="ＭＳ Ｐゴシック" charset="-128"/>
            </a:endParaRPr>
          </a:p>
        </p:txBody>
      </p:sp>
      <p:sp>
        <p:nvSpPr>
          <p:cNvPr id="4" name="TextBox 3"/>
          <p:cNvSpPr txBox="1"/>
          <p:nvPr/>
        </p:nvSpPr>
        <p:spPr>
          <a:xfrm>
            <a:off x="8839200" y="1828800"/>
            <a:ext cx="1828800" cy="17541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1" hangingPunct="1">
              <a:defRPr/>
            </a:pPr>
            <a:r>
              <a:rPr lang="en-US" sz="2700" b="1" dirty="0"/>
              <a:t>NOT AFFECTED BY pH CHANGES</a:t>
            </a:r>
          </a:p>
        </p:txBody>
      </p:sp>
    </p:spTree>
    <p:extLst>
      <p:ext uri="{BB962C8B-B14F-4D97-AF65-F5344CB8AC3E}">
        <p14:creationId xmlns:p14="http://schemas.microsoft.com/office/powerpoint/2010/main" val="3642054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Chloramines </a:t>
            </a:r>
          </a:p>
        </p:txBody>
      </p:sp>
      <p:pic>
        <p:nvPicPr>
          <p:cNvPr id="3" name="Picture Placeholder 1" descr="OSC_Microbio_13_02_chloram.jpg"/>
          <p:cNvPicPr>
            <a:picLocks noChangeAspect="1"/>
          </p:cNvPicPr>
          <p:nvPr/>
        </p:nvPicPr>
        <p:blipFill>
          <a:blip r:embed="rId2">
            <a:extLst>
              <a:ext uri="{28A0092B-C50C-407E-A947-70E740481C1C}">
                <a14:useLocalDpi xmlns:a14="http://schemas.microsoft.com/office/drawing/2010/main" val="0"/>
              </a:ext>
            </a:extLst>
          </a:blip>
          <a:srcRect t="-6127" b="-6127"/>
          <a:stretch>
            <a:fillRect/>
          </a:stretch>
        </p:blipFill>
        <p:spPr>
          <a:xfrm>
            <a:off x="457199" y="1122387"/>
            <a:ext cx="11117180" cy="3040540"/>
          </a:xfrm>
          <a:prstGeom prst="rect">
            <a:avLst/>
          </a:prstGeom>
        </p:spPr>
      </p:pic>
      <p:sp>
        <p:nvSpPr>
          <p:cNvPr id="4" name="Text Placeholder 6"/>
          <p:cNvSpPr txBox="1">
            <a:spLocks/>
          </p:cNvSpPr>
          <p:nvPr/>
        </p:nvSpPr>
        <p:spPr>
          <a:xfrm>
            <a:off x="457199" y="4843982"/>
            <a:ext cx="11117179"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Monochloroamine, one of the chloramines, is derived from ammonia by the replacement of one hydrogen atom with a chlorine atom.</a:t>
            </a:r>
            <a:endParaRPr lang="en-US" b="1" dirty="0"/>
          </a:p>
        </p:txBody>
      </p:sp>
    </p:spTree>
    <p:extLst>
      <p:ext uri="{BB962C8B-B14F-4D97-AF65-F5344CB8AC3E}">
        <p14:creationId xmlns:p14="http://schemas.microsoft.com/office/powerpoint/2010/main" val="484499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981200" y="274638"/>
            <a:ext cx="8229600" cy="639762"/>
          </a:xfrm>
        </p:spPr>
        <p:txBody>
          <a:bodyPr>
            <a:normAutofit fontScale="90000"/>
          </a:bodyPr>
          <a:lstStyle/>
          <a:p>
            <a:r>
              <a:rPr lang="en-US" altLang="x-none" dirty="0">
                <a:solidFill>
                  <a:srgbClr val="FF0000"/>
                </a:solidFill>
                <a:ea typeface="ＭＳ Ｐゴシック" charset="-128"/>
              </a:rPr>
              <a:t>Chlorine</a:t>
            </a:r>
          </a:p>
        </p:txBody>
      </p:sp>
      <p:sp>
        <p:nvSpPr>
          <p:cNvPr id="3" name="Content Placeholder 2"/>
          <p:cNvSpPr>
            <a:spLocks noGrp="1"/>
          </p:cNvSpPr>
          <p:nvPr>
            <p:ph idx="1"/>
          </p:nvPr>
        </p:nvSpPr>
        <p:spPr>
          <a:xfrm>
            <a:off x="1981200" y="914401"/>
            <a:ext cx="8229600" cy="5211763"/>
          </a:xfrm>
          <a:solidFill>
            <a:schemeClr val="bg1"/>
          </a:solidFill>
          <a:extLst/>
        </p:spPr>
        <p:style>
          <a:lnRef idx="0">
            <a:schemeClr val="dk1"/>
          </a:lnRef>
          <a:fillRef idx="3">
            <a:schemeClr val="dk1"/>
          </a:fillRef>
          <a:effectRef idx="3">
            <a:schemeClr val="dk1"/>
          </a:effectRef>
          <a:fontRef idx="minor">
            <a:schemeClr val="lt1"/>
          </a:fontRef>
        </p:style>
        <p:txBody>
          <a:bodyPr/>
          <a:lstStyle/>
          <a:p>
            <a:pPr>
              <a:defRPr/>
            </a:pPr>
            <a:r>
              <a:rPr lang="en-US" dirty="0">
                <a:solidFill>
                  <a:schemeClr val="tx1"/>
                </a:solidFill>
              </a:rPr>
              <a:t>Treat </a:t>
            </a:r>
            <a:r>
              <a:rPr lang="en-US" dirty="0">
                <a:solidFill>
                  <a:srgbClr val="FF0000"/>
                </a:solidFill>
              </a:rPr>
              <a:t>drinking</a:t>
            </a:r>
            <a:r>
              <a:rPr lang="en-US" dirty="0">
                <a:solidFill>
                  <a:schemeClr val="tx1"/>
                </a:solidFill>
              </a:rPr>
              <a:t> </a:t>
            </a:r>
            <a:r>
              <a:rPr lang="en-US" dirty="0">
                <a:solidFill>
                  <a:srgbClr val="FF0000"/>
                </a:solidFill>
              </a:rPr>
              <a:t>water</a:t>
            </a:r>
            <a:r>
              <a:rPr lang="en-US" dirty="0">
                <a:solidFill>
                  <a:schemeClr val="tx1"/>
                </a:solidFill>
              </a:rPr>
              <a:t>, </a:t>
            </a:r>
            <a:r>
              <a:rPr lang="en-US" dirty="0">
                <a:solidFill>
                  <a:srgbClr val="FF0000"/>
                </a:solidFill>
              </a:rPr>
              <a:t>swimming pools </a:t>
            </a:r>
            <a:r>
              <a:rPr lang="en-US" dirty="0">
                <a:solidFill>
                  <a:schemeClr val="tx1"/>
                </a:solidFill>
              </a:rPr>
              <a:t>and wastewater from </a:t>
            </a:r>
            <a:r>
              <a:rPr lang="en-US" dirty="0">
                <a:solidFill>
                  <a:srgbClr val="FF0000"/>
                </a:solidFill>
              </a:rPr>
              <a:t>sewage plants </a:t>
            </a:r>
          </a:p>
          <a:p>
            <a:pPr lvl="1">
              <a:defRPr/>
            </a:pPr>
            <a:r>
              <a:rPr lang="en-US" dirty="0">
                <a:solidFill>
                  <a:schemeClr val="tx1"/>
                </a:solidFill>
              </a:rPr>
              <a:t>May be </a:t>
            </a:r>
            <a:r>
              <a:rPr lang="en-US" b="1" i="1" dirty="0">
                <a:solidFill>
                  <a:schemeClr val="tx1"/>
                </a:solidFill>
              </a:rPr>
              <a:t>carcinogens </a:t>
            </a:r>
          </a:p>
          <a:p>
            <a:pPr lvl="1">
              <a:defRPr/>
            </a:pPr>
            <a:endParaRPr lang="en-US" b="1" i="1" dirty="0">
              <a:solidFill>
                <a:schemeClr val="tx1"/>
              </a:solidFill>
            </a:endParaRPr>
          </a:p>
          <a:p>
            <a:pPr>
              <a:defRPr/>
            </a:pPr>
            <a:r>
              <a:rPr lang="en-US" dirty="0">
                <a:solidFill>
                  <a:schemeClr val="tx1"/>
                </a:solidFill>
              </a:rPr>
              <a:t>Can be effective </a:t>
            </a:r>
            <a:r>
              <a:rPr lang="en-US" b="1" i="1" dirty="0">
                <a:solidFill>
                  <a:srgbClr val="FF0000"/>
                </a:solidFill>
              </a:rPr>
              <a:t>disinfectants </a:t>
            </a:r>
          </a:p>
          <a:p>
            <a:pPr lvl="1">
              <a:defRPr/>
            </a:pPr>
            <a:r>
              <a:rPr lang="en-US" b="1" dirty="0">
                <a:solidFill>
                  <a:schemeClr val="tx1"/>
                </a:solidFill>
              </a:rPr>
              <a:t>Sodium hypochlorite </a:t>
            </a:r>
            <a:r>
              <a:rPr lang="en-US" dirty="0">
                <a:solidFill>
                  <a:schemeClr val="tx1"/>
                </a:solidFill>
              </a:rPr>
              <a:t>(chlorine bleach)</a:t>
            </a:r>
          </a:p>
          <a:p>
            <a:pPr lvl="1">
              <a:defRPr/>
            </a:pPr>
            <a:endParaRPr lang="en-US" dirty="0">
              <a:solidFill>
                <a:schemeClr val="tx1"/>
              </a:solidFill>
            </a:endParaRPr>
          </a:p>
          <a:p>
            <a:pPr>
              <a:defRPr/>
            </a:pPr>
            <a:r>
              <a:rPr lang="en-US" b="1" u="sng" dirty="0">
                <a:solidFill>
                  <a:srgbClr val="FF0000"/>
                </a:solidFill>
              </a:rPr>
              <a:t>Chloramines </a:t>
            </a:r>
          </a:p>
          <a:p>
            <a:pPr lvl="1">
              <a:defRPr/>
            </a:pPr>
            <a:r>
              <a:rPr lang="en-US" dirty="0">
                <a:solidFill>
                  <a:schemeClr val="tx1"/>
                </a:solidFill>
              </a:rPr>
              <a:t>Chlorine + ammonia to dress wounds, water supplies </a:t>
            </a:r>
          </a:p>
          <a:p>
            <a:pPr lvl="1">
              <a:defRPr/>
            </a:pPr>
            <a:r>
              <a:rPr lang="en-US" dirty="0">
                <a:solidFill>
                  <a:schemeClr val="tx1"/>
                </a:solidFill>
              </a:rPr>
              <a:t>Less effective, slower release and safer; do not form carcinogenic compounds </a:t>
            </a:r>
          </a:p>
          <a:p>
            <a:pPr lvl="1">
              <a:defRPr/>
            </a:pPr>
            <a:endParaRPr lang="en-US" dirty="0">
              <a:solidFill>
                <a:schemeClr val="tx1"/>
              </a:solidFill>
            </a:endParaRPr>
          </a:p>
        </p:txBody>
      </p:sp>
    </p:spTree>
    <p:extLst>
      <p:ext uri="{BB962C8B-B14F-4D97-AF65-F5344CB8AC3E}">
        <p14:creationId xmlns:p14="http://schemas.microsoft.com/office/powerpoint/2010/main" val="8726042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Alcohols </a:t>
            </a:r>
          </a:p>
        </p:txBody>
      </p:sp>
      <p:pic>
        <p:nvPicPr>
          <p:cNvPr id="3" name="Picture Placeholder 1" descr="OSC_Microbio_13_03_Alcohols.jpg"/>
          <p:cNvPicPr>
            <a:picLocks noChangeAspect="1"/>
          </p:cNvPicPr>
          <p:nvPr/>
        </p:nvPicPr>
        <p:blipFill>
          <a:blip r:embed="rId2">
            <a:extLst>
              <a:ext uri="{28A0092B-C50C-407E-A947-70E740481C1C}">
                <a14:useLocalDpi xmlns:a14="http://schemas.microsoft.com/office/drawing/2010/main" val="0"/>
              </a:ext>
            </a:extLst>
          </a:blip>
          <a:srcRect l="-1068" r="-1068"/>
          <a:stretch>
            <a:fillRect/>
          </a:stretch>
        </p:blipFill>
        <p:spPr>
          <a:xfrm>
            <a:off x="457199" y="1122386"/>
            <a:ext cx="10896601" cy="4730161"/>
          </a:xfrm>
          <a:prstGeom prst="rect">
            <a:avLst/>
          </a:prstGeom>
        </p:spPr>
      </p:pic>
    </p:spTree>
    <p:extLst>
      <p:ext uri="{BB962C8B-B14F-4D97-AF65-F5344CB8AC3E}">
        <p14:creationId xmlns:p14="http://schemas.microsoft.com/office/powerpoint/2010/main" val="17642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Surfactants </a:t>
            </a:r>
          </a:p>
        </p:txBody>
      </p:sp>
      <p:pic>
        <p:nvPicPr>
          <p:cNvPr id="3" name="Picture Placeholder 1" descr="OSC_Microbio_13_03_soap.jpg"/>
          <p:cNvPicPr>
            <a:picLocks noChangeAspect="1"/>
          </p:cNvPicPr>
          <p:nvPr/>
        </p:nvPicPr>
        <p:blipFill>
          <a:blip r:embed="rId2">
            <a:extLst>
              <a:ext uri="{28A0092B-C50C-407E-A947-70E740481C1C}">
                <a14:useLocalDpi xmlns:a14="http://schemas.microsoft.com/office/drawing/2010/main" val="0"/>
              </a:ext>
            </a:extLst>
          </a:blip>
          <a:srcRect t="-48599" b="-48599"/>
          <a:stretch>
            <a:fillRect/>
          </a:stretch>
        </p:blipFill>
        <p:spPr>
          <a:xfrm>
            <a:off x="457199" y="1122386"/>
            <a:ext cx="10896601" cy="3500071"/>
          </a:xfrm>
          <a:prstGeom prst="rect">
            <a:avLst/>
          </a:prstGeom>
        </p:spPr>
      </p:pic>
      <p:sp>
        <p:nvSpPr>
          <p:cNvPr id="4" name="Text Placeholder 6"/>
          <p:cNvSpPr txBox="1">
            <a:spLocks/>
          </p:cNvSpPr>
          <p:nvPr/>
        </p:nvSpPr>
        <p:spPr>
          <a:xfrm>
            <a:off x="38099" y="4338654"/>
            <a:ext cx="11734800" cy="1941829"/>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Soaps are the salts (sodium salt in the illustration) of fatty acids and have the ability to emulsify lipids, fats, and oils by interacting with water through their hydrophilic heads and with the lipid at their hydrophobic tails.</a:t>
            </a:r>
            <a:endParaRPr lang="en-US" sz="3200" b="1" dirty="0"/>
          </a:p>
        </p:txBody>
      </p:sp>
    </p:spTree>
    <p:extLst>
      <p:ext uri="{BB962C8B-B14F-4D97-AF65-F5344CB8AC3E}">
        <p14:creationId xmlns:p14="http://schemas.microsoft.com/office/powerpoint/2010/main" val="9165755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QUATS</a:t>
            </a:r>
            <a:r>
              <a:rPr lang="en-US" dirty="0"/>
              <a:t> </a:t>
            </a:r>
            <a:r>
              <a:rPr lang="mr-IN" dirty="0"/>
              <a:t>–</a:t>
            </a:r>
            <a:r>
              <a:rPr lang="en-US" dirty="0"/>
              <a:t> Quaternary Ammonium Salts </a:t>
            </a:r>
          </a:p>
        </p:txBody>
      </p:sp>
      <p:pic>
        <p:nvPicPr>
          <p:cNvPr id="3" name="Picture Placeholder 1" descr="OSC_Microbio_13_03_Quats.jpg"/>
          <p:cNvPicPr>
            <a:picLocks noChangeAspect="1"/>
          </p:cNvPicPr>
          <p:nvPr/>
        </p:nvPicPr>
        <p:blipFill>
          <a:blip r:embed="rId2">
            <a:extLst>
              <a:ext uri="{28A0092B-C50C-407E-A947-70E740481C1C}">
                <a14:useLocalDpi xmlns:a14="http://schemas.microsoft.com/office/drawing/2010/main" val="0"/>
              </a:ext>
            </a:extLst>
          </a:blip>
          <a:srcRect l="-11571" r="-11571"/>
          <a:stretch>
            <a:fillRect/>
          </a:stretch>
        </p:blipFill>
        <p:spPr>
          <a:xfrm>
            <a:off x="457199" y="1079292"/>
            <a:ext cx="11405938" cy="3500071"/>
          </a:xfrm>
          <a:prstGeom prst="rect">
            <a:avLst/>
          </a:prstGeom>
        </p:spPr>
      </p:pic>
      <p:sp>
        <p:nvSpPr>
          <p:cNvPr id="4" name="Text Placeholder 6"/>
          <p:cNvSpPr txBox="1">
            <a:spLocks/>
          </p:cNvSpPr>
          <p:nvPr/>
        </p:nvSpPr>
        <p:spPr>
          <a:xfrm>
            <a:off x="457200" y="4843982"/>
            <a:ext cx="11405937"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800" b="1"/>
              <a:t>Two common quats are benzylalkonium chloride and cetylpyrimidine chloride. Note the hydrophobic nonpolar carbon chain at one end and the nitrogen-containing cationic component at the other end. </a:t>
            </a:r>
          </a:p>
          <a:p>
            <a:pPr marL="342900" indent="-342900">
              <a:buFontTx/>
              <a:buAutoNum type="alphaLcParenBoth"/>
            </a:pPr>
            <a:r>
              <a:rPr lang="en-US" sz="1800" b="1"/>
              <a:t>Quats are able to infiltrate the phospholipid plasma membranes of bacterial cells and disrupt their integrity, leading to death of the cell.</a:t>
            </a:r>
            <a:endParaRPr lang="en-US" sz="1800" b="1" dirty="0"/>
          </a:p>
        </p:txBody>
      </p:sp>
    </p:spTree>
    <p:extLst>
      <p:ext uri="{BB962C8B-B14F-4D97-AF65-F5344CB8AC3E}">
        <p14:creationId xmlns:p14="http://schemas.microsoft.com/office/powerpoint/2010/main" val="612656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CDC</a:t>
            </a:r>
            <a:r>
              <a:rPr lang="en-US" dirty="0"/>
              <a:t> </a:t>
            </a:r>
            <a:r>
              <a:rPr lang="mr-IN" dirty="0"/>
              <a:t>–</a:t>
            </a:r>
            <a:r>
              <a:rPr lang="en-US" dirty="0"/>
              <a:t> Proper Handwashing </a:t>
            </a:r>
          </a:p>
        </p:txBody>
      </p:sp>
      <p:pic>
        <p:nvPicPr>
          <p:cNvPr id="3" name="Picture Placeholder 1" descr="OSC_Microbio_13_03_HandwashAB.jpg"/>
          <p:cNvPicPr>
            <a:picLocks noChangeAspect="1"/>
          </p:cNvPicPr>
          <p:nvPr/>
        </p:nvPicPr>
        <p:blipFill>
          <a:blip r:embed="rId2">
            <a:extLst>
              <a:ext uri="{28A0092B-C50C-407E-A947-70E740481C1C}">
                <a14:useLocalDpi xmlns:a14="http://schemas.microsoft.com/office/drawing/2010/main" val="0"/>
              </a:ext>
            </a:extLst>
          </a:blip>
          <a:srcRect l="-54702" r="-54702"/>
          <a:stretch>
            <a:fillRect/>
          </a:stretch>
        </p:blipFill>
        <p:spPr>
          <a:xfrm>
            <a:off x="457199" y="1122386"/>
            <a:ext cx="11405938" cy="4951262"/>
          </a:xfrm>
          <a:prstGeom prst="rect">
            <a:avLst/>
          </a:prstGeom>
        </p:spPr>
      </p:pic>
    </p:spTree>
    <p:extLst>
      <p:ext uri="{BB962C8B-B14F-4D97-AF65-F5344CB8AC3E}">
        <p14:creationId xmlns:p14="http://schemas.microsoft.com/office/powerpoint/2010/main" val="6207843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rPr>
              <a:t>Bisbiguanides</a:t>
            </a:r>
            <a:r>
              <a:rPr lang="en-US" dirty="0">
                <a:solidFill>
                  <a:srgbClr val="FF0000"/>
                </a:solidFill>
              </a:rPr>
              <a:t> </a:t>
            </a:r>
          </a:p>
        </p:txBody>
      </p:sp>
      <p:pic>
        <p:nvPicPr>
          <p:cNvPr id="3" name="Picture Placeholder 1" descr="OSC_Microbio_13_03_bisbi.jpg"/>
          <p:cNvPicPr>
            <a:picLocks noChangeAspect="1"/>
          </p:cNvPicPr>
          <p:nvPr/>
        </p:nvPicPr>
        <p:blipFill>
          <a:blip r:embed="rId2">
            <a:extLst>
              <a:ext uri="{28A0092B-C50C-407E-A947-70E740481C1C}">
                <a14:useLocalDpi xmlns:a14="http://schemas.microsoft.com/office/drawing/2010/main" val="0"/>
              </a:ext>
            </a:extLst>
          </a:blip>
          <a:srcRect t="-71143" b="-71143"/>
          <a:stretch>
            <a:fillRect/>
          </a:stretch>
        </p:blipFill>
        <p:spPr>
          <a:xfrm>
            <a:off x="457199" y="1122386"/>
            <a:ext cx="10896601" cy="3500071"/>
          </a:xfrm>
          <a:prstGeom prst="rect">
            <a:avLst/>
          </a:prstGeom>
        </p:spPr>
      </p:pic>
      <p:sp>
        <p:nvSpPr>
          <p:cNvPr id="4" name="Text Placeholder 6"/>
          <p:cNvSpPr txBox="1">
            <a:spLocks/>
          </p:cNvSpPr>
          <p:nvPr/>
        </p:nvSpPr>
        <p:spPr>
          <a:xfrm>
            <a:off x="457199" y="4290529"/>
            <a:ext cx="11285621" cy="2206524"/>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dirty="0"/>
              <a:t>The </a:t>
            </a:r>
            <a:r>
              <a:rPr lang="en-US" sz="3200" b="1" dirty="0" err="1"/>
              <a:t>bisbiguanides</a:t>
            </a:r>
            <a:r>
              <a:rPr lang="en-US" sz="3200" b="1" dirty="0"/>
              <a:t> </a:t>
            </a:r>
            <a:r>
              <a:rPr lang="en-US" sz="3200" b="1" dirty="0" err="1"/>
              <a:t>chlorhexadine</a:t>
            </a:r>
            <a:r>
              <a:rPr lang="en-US" sz="3200" b="1" dirty="0"/>
              <a:t> and </a:t>
            </a:r>
            <a:r>
              <a:rPr lang="en-US" sz="3200" b="1" dirty="0" err="1"/>
              <a:t>alexidine</a:t>
            </a:r>
            <a:r>
              <a:rPr lang="en-US" sz="3200" b="1" dirty="0"/>
              <a:t> are cationic antiseptic compounds commonly used as surgical scrubs.</a:t>
            </a:r>
          </a:p>
          <a:p>
            <a:r>
              <a:rPr lang="en-US" sz="3200" b="1" dirty="0"/>
              <a:t>Broad-Spectrum activity </a:t>
            </a:r>
          </a:p>
          <a:p>
            <a:r>
              <a:rPr lang="en-US" sz="3200" b="1" dirty="0"/>
              <a:t>Disrupts cell membranes</a:t>
            </a:r>
          </a:p>
        </p:txBody>
      </p:sp>
    </p:spTree>
    <p:extLst>
      <p:ext uri="{BB962C8B-B14F-4D97-AF65-F5344CB8AC3E}">
        <p14:creationId xmlns:p14="http://schemas.microsoft.com/office/powerpoint/2010/main" val="2387398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rPr>
              <a:t>Peroxygens</a:t>
            </a:r>
            <a:r>
              <a:rPr lang="en-US" dirty="0">
                <a:solidFill>
                  <a:srgbClr val="FF0000"/>
                </a:solidFill>
              </a:rPr>
              <a:t> </a:t>
            </a:r>
          </a:p>
        </p:txBody>
      </p:sp>
      <p:pic>
        <p:nvPicPr>
          <p:cNvPr id="3" name="Picture Placeholder 1" descr="OSC_Microbio_13_03_Catalase.jpg"/>
          <p:cNvPicPr>
            <a:picLocks noChangeAspect="1"/>
          </p:cNvPicPr>
          <p:nvPr/>
        </p:nvPicPr>
        <p:blipFill>
          <a:blip r:embed="rId2">
            <a:extLst>
              <a:ext uri="{28A0092B-C50C-407E-A947-70E740481C1C}">
                <a14:useLocalDpi xmlns:a14="http://schemas.microsoft.com/office/drawing/2010/main" val="0"/>
              </a:ext>
            </a:extLst>
          </a:blip>
          <a:srcRect l="-58437" r="-58437"/>
          <a:stretch>
            <a:fillRect/>
          </a:stretch>
        </p:blipFill>
        <p:spPr>
          <a:xfrm>
            <a:off x="457199" y="1122386"/>
            <a:ext cx="11217220" cy="4869340"/>
          </a:xfrm>
          <a:prstGeom prst="rect">
            <a:avLst/>
          </a:prstGeom>
        </p:spPr>
      </p:pic>
    </p:spTree>
    <p:extLst>
      <p:ext uri="{BB962C8B-B14F-4D97-AF65-F5344CB8AC3E}">
        <p14:creationId xmlns:p14="http://schemas.microsoft.com/office/powerpoint/2010/main" val="1756277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Measuring Microbial Control </a:t>
            </a:r>
            <a:r>
              <a:rPr lang="mr-IN" b="1" dirty="0"/>
              <a:t>–</a:t>
            </a:r>
            <a:r>
              <a:rPr lang="en-US" b="1" dirty="0"/>
              <a:t> Microbial Death</a:t>
            </a:r>
          </a:p>
        </p:txBody>
      </p:sp>
      <p:pic>
        <p:nvPicPr>
          <p:cNvPr id="2" name="Picture Placeholder 1" descr="OSC_Microbio_13_01_MDC.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793" r="-21793"/>
          <a:stretch>
            <a:fillRect/>
          </a:stretch>
        </p:blipFill>
        <p:spPr/>
      </p:pic>
      <p:sp>
        <p:nvSpPr>
          <p:cNvPr id="7" name="Text Placeholder 6"/>
          <p:cNvSpPr>
            <a:spLocks noGrp="1"/>
          </p:cNvSpPr>
          <p:nvPr>
            <p:ph type="body" sz="quarter" idx="14"/>
          </p:nvPr>
        </p:nvSpPr>
        <p:spPr/>
        <p:txBody>
          <a:bodyPr>
            <a:noAutofit/>
          </a:bodyPr>
          <a:lstStyle/>
          <a:p>
            <a:r>
              <a:rPr lang="en-US" sz="2000" b="1" dirty="0"/>
              <a:t>Microbial death is logarithmic and easily observed using a </a:t>
            </a:r>
            <a:r>
              <a:rPr lang="en-US" sz="2000" b="1" dirty="0" err="1"/>
              <a:t>semilog</a:t>
            </a:r>
            <a:r>
              <a:rPr lang="en-US" sz="2000" b="1" dirty="0"/>
              <a:t> plot instead of an arithmetic one. The decimal reduction time (D-value) is the time it takes to kill 90% of the population (a 1-log decrease in the total population) when exposed to a specific microbial control protocol, as indicated by the purple bracket.</a:t>
            </a:r>
          </a:p>
        </p:txBody>
      </p:sp>
    </p:spTree>
    <p:extLst>
      <p:ext uri="{BB962C8B-B14F-4D97-AF65-F5344CB8AC3E}">
        <p14:creationId xmlns:p14="http://schemas.microsoft.com/office/powerpoint/2010/main" val="5984664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descr="cow95289_t11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5600" y="928689"/>
            <a:ext cx="8940800"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9640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Disk-Diffusion Method (Assay) </a:t>
            </a:r>
          </a:p>
        </p:txBody>
      </p:sp>
      <p:pic>
        <p:nvPicPr>
          <p:cNvPr id="3" name="Picture Placeholder 1" descr="OSC_Microbio_13_04_Diskdiff.jpg"/>
          <p:cNvPicPr>
            <a:picLocks noChangeAspect="1"/>
          </p:cNvPicPr>
          <p:nvPr/>
        </p:nvPicPr>
        <p:blipFill>
          <a:blip r:embed="rId2">
            <a:extLst>
              <a:ext uri="{28A0092B-C50C-407E-A947-70E740481C1C}">
                <a14:useLocalDpi xmlns:a14="http://schemas.microsoft.com/office/drawing/2010/main" val="0"/>
              </a:ext>
            </a:extLst>
          </a:blip>
          <a:srcRect t="-197" b="-197"/>
          <a:stretch>
            <a:fillRect/>
          </a:stretch>
        </p:blipFill>
        <p:spPr>
          <a:xfrm>
            <a:off x="457199" y="1122386"/>
            <a:ext cx="11357812" cy="3500071"/>
          </a:xfrm>
          <a:prstGeom prst="rect">
            <a:avLst/>
          </a:prstGeom>
        </p:spPr>
      </p:pic>
      <p:sp>
        <p:nvSpPr>
          <p:cNvPr id="4" name="Text Placeholder 6"/>
          <p:cNvSpPr txBox="1">
            <a:spLocks/>
          </p:cNvSpPr>
          <p:nvPr/>
        </p:nvSpPr>
        <p:spPr>
          <a:xfrm>
            <a:off x="457199" y="4843981"/>
            <a:ext cx="11357811" cy="182151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A disk-diffusion assay is used to determine the effectiveness of chemical agents against a particular microbe.</a:t>
            </a:r>
          </a:p>
          <a:p>
            <a:pPr>
              <a:buFont typeface="Arial"/>
              <a:buAutoNum type="alphaLcParenBoth"/>
            </a:pPr>
            <a:r>
              <a:rPr lang="en-US" sz="1600" b="1"/>
              <a:t>A plate is inoculated with various antimicrobial discs. The zone of inhibition around each disc indicates how effective that antimicrobial is against the particular species being tested.</a:t>
            </a:r>
          </a:p>
          <a:p>
            <a:pPr>
              <a:buFont typeface="Arial"/>
              <a:buAutoNum type="alphaLcParenBoth"/>
            </a:pPr>
            <a:r>
              <a:rPr lang="en-US" sz="1600" b="1"/>
              <a:t>On these plates, four antimicrobial agents are tested for efficacy in killing </a:t>
            </a:r>
            <a:r>
              <a:rPr lang="en-US" sz="1600" b="1" i="1"/>
              <a:t>Pseudomonas aeruginosa</a:t>
            </a:r>
            <a:r>
              <a:rPr lang="en-US" sz="1600" b="1"/>
              <a:t> (left) and </a:t>
            </a:r>
            <a:r>
              <a:rPr lang="en-US" sz="1600" b="1" i="1"/>
              <a:t>Staphylococcus aureus</a:t>
            </a:r>
            <a:r>
              <a:rPr lang="en-US" sz="1600" b="1"/>
              <a:t> (right). These antimicrobials are much more effective at killing </a:t>
            </a:r>
            <a:r>
              <a:rPr lang="en-US" sz="1600" b="1" i="1"/>
              <a:t>S. aureus</a:t>
            </a:r>
            <a:r>
              <a:rPr lang="en-US" sz="1600" b="1"/>
              <a:t>, as indicated by the size of the zones of inhibition. (credit b: modification of work by American Society for Microbiology)</a:t>
            </a:r>
            <a:endParaRPr lang="en-US" sz="1600" b="1" dirty="0"/>
          </a:p>
        </p:txBody>
      </p:sp>
    </p:spTree>
    <p:extLst>
      <p:ext uri="{BB962C8B-B14F-4D97-AF65-F5344CB8AC3E}">
        <p14:creationId xmlns:p14="http://schemas.microsoft.com/office/powerpoint/2010/main" val="1174664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mj-ea"/>
                <a:cs typeface="+mj-cs"/>
              </a:rPr>
              <a:t>Relative Resistance of Microbial Forms</a:t>
            </a:r>
          </a:p>
        </p:txBody>
      </p:sp>
      <p:sp>
        <p:nvSpPr>
          <p:cNvPr id="3" name="Content Placeholder 2"/>
          <p:cNvSpPr>
            <a:spLocks noGrp="1"/>
          </p:cNvSpPr>
          <p:nvPr>
            <p:ph idx="1"/>
          </p:nvPr>
        </p:nvSpPr>
        <p:spPr/>
        <p:txBody>
          <a:bodyPr rtlCol="0">
            <a:normAutofit/>
          </a:bodyPr>
          <a:lstStyle/>
          <a:p>
            <a:pPr>
              <a:buFont typeface="Arial" pitchFamily="34" charset="0"/>
              <a:buChar char="•"/>
              <a:defRPr/>
            </a:pPr>
            <a:r>
              <a:rPr lang="en-US" b="1" dirty="0">
                <a:solidFill>
                  <a:srgbClr val="FF0000"/>
                </a:solidFill>
                <a:ea typeface="+mn-ea"/>
                <a:cs typeface="+mn-cs"/>
              </a:rPr>
              <a:t>Primary targets </a:t>
            </a:r>
            <a:r>
              <a:rPr lang="en-US" b="1" dirty="0">
                <a:ea typeface="+mn-ea"/>
                <a:cs typeface="+mn-cs"/>
              </a:rPr>
              <a:t>of microbial control</a:t>
            </a:r>
          </a:p>
          <a:p>
            <a:pPr lvl="1">
              <a:buFont typeface="Arial" pitchFamily="34" charset="0"/>
              <a:buChar char="•"/>
              <a:defRPr/>
            </a:pPr>
            <a:r>
              <a:rPr lang="en-US" b="1" dirty="0">
                <a:ea typeface="+mn-ea"/>
              </a:rPr>
              <a:t>Microorganisms</a:t>
            </a:r>
          </a:p>
          <a:p>
            <a:pPr>
              <a:buFont typeface="Arial" pitchFamily="34" charset="0"/>
              <a:buChar char="•"/>
              <a:defRPr/>
            </a:pPr>
            <a:r>
              <a:rPr lang="en-US" b="1" dirty="0">
                <a:solidFill>
                  <a:srgbClr val="FF0000"/>
                </a:solidFill>
                <a:ea typeface="+mn-ea"/>
              </a:rPr>
              <a:t>Highest Resistance</a:t>
            </a:r>
          </a:p>
          <a:p>
            <a:pPr lvl="1">
              <a:buFont typeface="Arial" pitchFamily="34" charset="0"/>
              <a:buChar char="•"/>
              <a:defRPr/>
            </a:pPr>
            <a:r>
              <a:rPr lang="en-US" b="1" dirty="0" err="1">
                <a:ea typeface="+mn-ea"/>
              </a:rPr>
              <a:t>Prions</a:t>
            </a:r>
            <a:r>
              <a:rPr lang="en-US" b="1" dirty="0">
                <a:ea typeface="+mn-ea"/>
              </a:rPr>
              <a:t> and bacterial </a:t>
            </a:r>
            <a:r>
              <a:rPr lang="en-US" b="1" dirty="0" err="1">
                <a:ea typeface="+mn-ea"/>
              </a:rPr>
              <a:t>endospores</a:t>
            </a:r>
            <a:endParaRPr lang="en-US" b="1" dirty="0">
              <a:ea typeface="+mn-ea"/>
            </a:endParaRPr>
          </a:p>
          <a:p>
            <a:pPr>
              <a:buFont typeface="Arial" pitchFamily="34" charset="0"/>
              <a:buChar char="•"/>
              <a:defRPr/>
            </a:pPr>
            <a:r>
              <a:rPr lang="en-US" b="1" dirty="0">
                <a:solidFill>
                  <a:srgbClr val="FF0000"/>
                </a:solidFill>
                <a:ea typeface="+mn-ea"/>
              </a:rPr>
              <a:t>Moderate</a:t>
            </a:r>
          </a:p>
          <a:p>
            <a:pPr lvl="1">
              <a:buFont typeface="Arial" pitchFamily="34" charset="0"/>
              <a:buChar char="•"/>
              <a:defRPr/>
            </a:pPr>
            <a:r>
              <a:rPr lang="en-US" b="1" dirty="0">
                <a:ea typeface="+mn-ea"/>
              </a:rPr>
              <a:t>Naked viruses (</a:t>
            </a:r>
            <a:r>
              <a:rPr lang="en-US" b="1" dirty="0" err="1">
                <a:ea typeface="+mn-ea"/>
              </a:rPr>
              <a:t>Hep</a:t>
            </a:r>
            <a:r>
              <a:rPr lang="en-US" b="1" dirty="0">
                <a:ea typeface="+mn-ea"/>
              </a:rPr>
              <a:t> B, polio)</a:t>
            </a:r>
          </a:p>
          <a:p>
            <a:pPr lvl="1">
              <a:buFont typeface="Arial" pitchFamily="34" charset="0"/>
              <a:buChar char="•"/>
              <a:defRPr/>
            </a:pPr>
            <a:r>
              <a:rPr lang="en-US" b="1" dirty="0">
                <a:ea typeface="+mn-ea"/>
              </a:rPr>
              <a:t>Bacteria- resistant vegetative states (</a:t>
            </a:r>
            <a:r>
              <a:rPr lang="en-US" b="1" i="1" dirty="0">
                <a:ea typeface="+mn-ea"/>
              </a:rPr>
              <a:t>M. tuberculosis; </a:t>
            </a:r>
            <a:r>
              <a:rPr lang="en-US" b="1" i="1" dirty="0" err="1">
                <a:ea typeface="+mn-ea"/>
              </a:rPr>
              <a:t>S.aureus</a:t>
            </a:r>
            <a:r>
              <a:rPr lang="en-US" b="1" dirty="0">
                <a:ea typeface="+mn-ea"/>
              </a:rPr>
              <a:t>)</a:t>
            </a:r>
          </a:p>
          <a:p>
            <a:pPr>
              <a:buFont typeface="Arial" pitchFamily="34" charset="0"/>
              <a:buChar char="•"/>
              <a:defRPr/>
            </a:pPr>
            <a:r>
              <a:rPr lang="en-US" b="1" dirty="0">
                <a:solidFill>
                  <a:srgbClr val="FF0000"/>
                </a:solidFill>
                <a:ea typeface="+mn-ea"/>
              </a:rPr>
              <a:t>Least</a:t>
            </a:r>
          </a:p>
          <a:p>
            <a:pPr lvl="1">
              <a:buFont typeface="Arial" pitchFamily="34" charset="0"/>
              <a:buChar char="•"/>
              <a:defRPr/>
            </a:pPr>
            <a:r>
              <a:rPr lang="en-US" b="1" dirty="0">
                <a:ea typeface="+mn-ea"/>
              </a:rPr>
              <a:t>Most bacterial vegetative states; Enveloped viruses </a:t>
            </a:r>
          </a:p>
        </p:txBody>
      </p:sp>
    </p:spTree>
    <p:extLst>
      <p:ext uri="{BB962C8B-B14F-4D97-AF65-F5344CB8AC3E}">
        <p14:creationId xmlns:p14="http://schemas.microsoft.com/office/powerpoint/2010/main" val="1214831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Methods of Control </a:t>
            </a:r>
            <a:r>
              <a:rPr lang="mr-IN" dirty="0"/>
              <a:t>–</a:t>
            </a:r>
            <a:r>
              <a:rPr lang="en-US" dirty="0"/>
              <a:t> Heat  </a:t>
            </a:r>
          </a:p>
        </p:txBody>
      </p:sp>
      <p:pic>
        <p:nvPicPr>
          <p:cNvPr id="3" name="Picture Placeholder 1" descr="OSC_Microbio_13_02_LoopFlame.jpg"/>
          <p:cNvPicPr>
            <a:picLocks noChangeAspect="1"/>
          </p:cNvPicPr>
          <p:nvPr/>
        </p:nvPicPr>
        <p:blipFill>
          <a:blip r:embed="rId2">
            <a:extLst>
              <a:ext uri="{28A0092B-C50C-407E-A947-70E740481C1C}">
                <a14:useLocalDpi xmlns:a14="http://schemas.microsoft.com/office/drawing/2010/main" val="0"/>
              </a:ext>
            </a:extLst>
          </a:blip>
          <a:srcRect l="-30244" r="-30244"/>
          <a:stretch>
            <a:fillRect/>
          </a:stretch>
        </p:blipFill>
        <p:spPr>
          <a:xfrm>
            <a:off x="1732546" y="1211601"/>
            <a:ext cx="8062913" cy="3500071"/>
          </a:xfrm>
          <a:prstGeom prst="rect">
            <a:avLst/>
          </a:prstGeom>
        </p:spPr>
      </p:pic>
      <p:sp>
        <p:nvSpPr>
          <p:cNvPr id="4" name="Text Placeholder 6"/>
          <p:cNvSpPr txBox="1">
            <a:spLocks/>
          </p:cNvSpPr>
          <p:nvPr/>
        </p:nvSpPr>
        <p:spPr>
          <a:xfrm>
            <a:off x="2064544" y="4843980"/>
            <a:ext cx="8062912" cy="167713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600" b="1" dirty="0"/>
              <a:t>Sterilizing a loop, often referred to as “flaming a loop,” is a common component of aseptic technique in the microbiology laboratory and is used to incinerate any microorganisms on the loop. </a:t>
            </a:r>
          </a:p>
          <a:p>
            <a:pPr marL="342900" indent="-342900">
              <a:buFontTx/>
              <a:buAutoNum type="alphaLcParenBoth"/>
            </a:pPr>
            <a:r>
              <a:rPr lang="en-US" sz="1600" b="1" dirty="0"/>
              <a:t>Alternatively, a </a:t>
            </a:r>
            <a:r>
              <a:rPr lang="en-US" sz="1600" b="1" dirty="0" err="1"/>
              <a:t>bacticinerator</a:t>
            </a:r>
            <a:r>
              <a:rPr lang="en-US" sz="1600" b="1" dirty="0"/>
              <a:t> may be used to reduce </a:t>
            </a:r>
            <a:r>
              <a:rPr lang="en-US" sz="1600" b="1" dirty="0" err="1"/>
              <a:t>aerosolization</a:t>
            </a:r>
            <a:r>
              <a:rPr lang="en-US" sz="1600" b="1" dirty="0"/>
              <a:t> of microbes and remove the presence of an open flame in the laboratory. These are examples of dry-heat sterilization by the direct application of high heat capable of incineration. (credit a: modification of work by Anh-Hue </a:t>
            </a:r>
            <a:r>
              <a:rPr lang="en-US" sz="1600" b="1" dirty="0" err="1"/>
              <a:t>Tu</a:t>
            </a:r>
            <a:r>
              <a:rPr lang="en-US" sz="1600" b="1" dirty="0"/>
              <a:t>; credit b: modification of work by Brian Forster)</a:t>
            </a:r>
          </a:p>
        </p:txBody>
      </p:sp>
    </p:spTree>
    <p:extLst>
      <p:ext uri="{BB962C8B-B14F-4D97-AF65-F5344CB8AC3E}">
        <p14:creationId xmlns:p14="http://schemas.microsoft.com/office/powerpoint/2010/main" val="1205166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normAutofit fontScale="90000"/>
          </a:bodyPr>
          <a:lstStyle/>
          <a:p>
            <a:pPr eaLnBrk="1" hangingPunct="1"/>
            <a:r>
              <a:rPr lang="en-US" altLang="en-US">
                <a:ea typeface="ＭＳ Ｐゴシック" charset="-128"/>
              </a:rPr>
              <a:t>Methods of Physical Control</a:t>
            </a:r>
          </a:p>
        </p:txBody>
      </p:sp>
      <p:sp>
        <p:nvSpPr>
          <p:cNvPr id="29698" name="Content Placeholder 2"/>
          <p:cNvSpPr>
            <a:spLocks noGrp="1"/>
          </p:cNvSpPr>
          <p:nvPr>
            <p:ph idx="1"/>
          </p:nvPr>
        </p:nvSpPr>
        <p:spPr>
          <a:extLst/>
        </p:spPr>
        <p:style>
          <a:lnRef idx="0">
            <a:scrgbClr r="0" g="0" b="0"/>
          </a:lnRef>
          <a:fillRef idx="1003">
            <a:schemeClr val="lt1"/>
          </a:fillRef>
          <a:effectRef idx="0">
            <a:scrgbClr r="0" g="0" b="0"/>
          </a:effectRef>
          <a:fontRef idx="major"/>
        </p:style>
        <p:txBody>
          <a:bodyPr>
            <a:normAutofit/>
          </a:bodyPr>
          <a:lstStyle/>
          <a:p>
            <a:pPr eaLnBrk="1" hangingPunct="1">
              <a:defRPr/>
            </a:pPr>
            <a:r>
              <a:rPr lang="en-US" altLang="en-US" sz="5400" b="1" dirty="0">
                <a:solidFill>
                  <a:srgbClr val="FF0000"/>
                </a:solidFill>
                <a:ea typeface="ＭＳ Ｐゴシック" charset="-128"/>
              </a:rPr>
              <a:t>Heat</a:t>
            </a:r>
            <a:r>
              <a:rPr lang="en-US" altLang="en-US" sz="5400" b="1" dirty="0">
                <a:ea typeface="ＭＳ Ｐゴシック" charset="-128"/>
              </a:rPr>
              <a:t> as an Agent of Microbial Control</a:t>
            </a:r>
          </a:p>
          <a:p>
            <a:pPr lvl="1" eaLnBrk="1" hangingPunct="1">
              <a:defRPr/>
            </a:pPr>
            <a:r>
              <a:rPr lang="en-US" altLang="en-US" sz="5400" b="1" dirty="0">
                <a:ea typeface="ＭＳ Ｐゴシック" charset="-128"/>
              </a:rPr>
              <a:t>Generally, </a:t>
            </a:r>
            <a:r>
              <a:rPr lang="en-US" altLang="en-US" sz="5400" b="1" dirty="0">
                <a:solidFill>
                  <a:srgbClr val="FF0000"/>
                </a:solidFill>
                <a:ea typeface="ＭＳ Ｐゴシック" charset="-128"/>
              </a:rPr>
              <a:t>elevated</a:t>
            </a:r>
            <a:r>
              <a:rPr lang="en-US" altLang="en-US" sz="5400" b="1" dirty="0">
                <a:ea typeface="ＭＳ Ｐゴシック" charset="-128"/>
              </a:rPr>
              <a:t> temperatures are </a:t>
            </a:r>
            <a:r>
              <a:rPr lang="en-US" altLang="en-US" sz="5400" b="1" u="sng" dirty="0" err="1">
                <a:ea typeface="ＭＳ Ｐゴシック" charset="-128"/>
              </a:rPr>
              <a:t>microbicidal</a:t>
            </a:r>
            <a:r>
              <a:rPr lang="en-US" altLang="en-US" sz="5400" b="1" u="sng" dirty="0">
                <a:ea typeface="ＭＳ Ｐゴシック" charset="-128"/>
              </a:rPr>
              <a:t> </a:t>
            </a:r>
            <a:r>
              <a:rPr lang="en-US" altLang="en-US" sz="5400" b="1" dirty="0">
                <a:ea typeface="ＭＳ Ｐゴシック" charset="-128"/>
              </a:rPr>
              <a:t>and lower temperatures are </a:t>
            </a:r>
            <a:r>
              <a:rPr lang="en-US" altLang="en-US" sz="5400" b="1" u="sng" dirty="0" err="1">
                <a:ea typeface="ＭＳ Ｐゴシック" charset="-128"/>
              </a:rPr>
              <a:t>microbistatic</a:t>
            </a:r>
            <a:endParaRPr lang="en-US" altLang="en-US" sz="5400" b="1" u="sng" dirty="0">
              <a:ea typeface="ＭＳ Ｐゴシック" charset="-128"/>
            </a:endParaRPr>
          </a:p>
          <a:p>
            <a:pPr lvl="1" eaLnBrk="1" hangingPunct="1">
              <a:defRPr/>
            </a:pPr>
            <a:r>
              <a:rPr lang="en-US" altLang="en-US" sz="5400" b="1" dirty="0">
                <a:ea typeface="ＭＳ Ｐゴシック" charset="-128"/>
              </a:rPr>
              <a:t>Can use </a:t>
            </a:r>
            <a:r>
              <a:rPr lang="en-US" altLang="en-US" sz="5400" b="1" u="sng" dirty="0">
                <a:solidFill>
                  <a:srgbClr val="FF0000"/>
                </a:solidFill>
                <a:ea typeface="ＭＳ Ｐゴシック" charset="-128"/>
              </a:rPr>
              <a:t>moist hea</a:t>
            </a:r>
            <a:r>
              <a:rPr lang="en-US" altLang="en-US" sz="5400" b="1" dirty="0">
                <a:solidFill>
                  <a:srgbClr val="FF0000"/>
                </a:solidFill>
                <a:ea typeface="ＭＳ Ｐゴシック" charset="-128"/>
              </a:rPr>
              <a:t>t </a:t>
            </a:r>
            <a:r>
              <a:rPr lang="en-US" altLang="en-US" sz="5400" b="1" dirty="0">
                <a:ea typeface="ＭＳ Ｐゴシック" charset="-128"/>
              </a:rPr>
              <a:t>or </a:t>
            </a:r>
            <a:r>
              <a:rPr lang="en-US" altLang="en-US" sz="5400" b="1" u="sng" dirty="0">
                <a:solidFill>
                  <a:srgbClr val="FF0000"/>
                </a:solidFill>
                <a:ea typeface="ＭＳ Ｐゴシック" charset="-128"/>
              </a:rPr>
              <a:t>dry heat</a:t>
            </a:r>
          </a:p>
          <a:p>
            <a:pPr eaLnBrk="1" hangingPunct="1">
              <a:defRPr/>
            </a:pPr>
            <a:endParaRPr lang="en-US" altLang="en-US" sz="5400" b="1" dirty="0">
              <a:ea typeface="ＭＳ Ｐゴシック" charset="-128"/>
            </a:endParaRPr>
          </a:p>
        </p:txBody>
      </p:sp>
    </p:spTree>
    <p:extLst>
      <p:ext uri="{BB962C8B-B14F-4D97-AF65-F5344CB8AC3E}">
        <p14:creationId xmlns:p14="http://schemas.microsoft.com/office/powerpoint/2010/main" val="2010940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83382" y="1066801"/>
            <a:ext cx="5084618" cy="206210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3200" b="1">
                <a:solidFill>
                  <a:srgbClr val="000000"/>
                </a:solidFill>
                <a:latin typeface="Calibri" charset="0"/>
              </a:rPr>
              <a:t>Moist Heat Range – 60-135C</a:t>
            </a:r>
          </a:p>
          <a:p>
            <a:pPr eaLnBrk="1" hangingPunct="1">
              <a:buFontTx/>
              <a:buAutoNum type="arabicPeriod"/>
              <a:defRPr/>
            </a:pPr>
            <a:r>
              <a:rPr lang="en-US" altLang="en-US" sz="3200" b="1">
                <a:solidFill>
                  <a:srgbClr val="000000"/>
                </a:solidFill>
                <a:latin typeface="Calibri" charset="0"/>
              </a:rPr>
              <a:t>Coagulation</a:t>
            </a:r>
          </a:p>
          <a:p>
            <a:pPr eaLnBrk="1" hangingPunct="1">
              <a:buFontTx/>
              <a:buAutoNum type="arabicPeriod"/>
              <a:defRPr/>
            </a:pPr>
            <a:r>
              <a:rPr lang="en-US" altLang="en-US" sz="3200" b="1">
                <a:solidFill>
                  <a:srgbClr val="000000"/>
                </a:solidFill>
                <a:latin typeface="Calibri" charset="0"/>
              </a:rPr>
              <a:t>Denaturation</a:t>
            </a:r>
          </a:p>
          <a:p>
            <a:pPr eaLnBrk="1" hangingPunct="1">
              <a:buFontTx/>
              <a:buAutoNum type="arabicPeriod"/>
              <a:defRPr/>
            </a:pPr>
            <a:r>
              <a:rPr lang="en-US" altLang="en-US" sz="3200" b="1">
                <a:solidFill>
                  <a:srgbClr val="000000"/>
                </a:solidFill>
                <a:latin typeface="Calibri" charset="0"/>
              </a:rPr>
              <a:t>Stops Cell Metabolism </a:t>
            </a:r>
          </a:p>
        </p:txBody>
      </p:sp>
      <p:sp>
        <p:nvSpPr>
          <p:cNvPr id="4" name="TextBox 3"/>
          <p:cNvSpPr txBox="1"/>
          <p:nvPr/>
        </p:nvSpPr>
        <p:spPr>
          <a:xfrm>
            <a:off x="762000" y="3103418"/>
            <a:ext cx="3657600" cy="206210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3200" b="1">
                <a:solidFill>
                  <a:srgbClr val="000000"/>
                </a:solidFill>
                <a:latin typeface="Calibri" charset="0"/>
              </a:rPr>
              <a:t>Dry Heat Range – 160 to Thousands C!</a:t>
            </a:r>
          </a:p>
          <a:p>
            <a:pPr eaLnBrk="1" hangingPunct="1">
              <a:buFontTx/>
              <a:buAutoNum type="arabicPeriod"/>
              <a:defRPr/>
            </a:pPr>
            <a:r>
              <a:rPr lang="en-US" altLang="en-US" sz="3200" b="1">
                <a:solidFill>
                  <a:srgbClr val="000000"/>
                </a:solidFill>
                <a:latin typeface="Calibri" charset="0"/>
              </a:rPr>
              <a:t>Dehydrates </a:t>
            </a:r>
          </a:p>
          <a:p>
            <a:pPr eaLnBrk="1" hangingPunct="1">
              <a:buFontTx/>
              <a:buAutoNum type="arabicPeriod"/>
              <a:defRPr/>
            </a:pPr>
            <a:r>
              <a:rPr lang="en-US" altLang="en-US" sz="3200" b="1">
                <a:solidFill>
                  <a:srgbClr val="000000"/>
                </a:solidFill>
                <a:latin typeface="Calibri" charset="0"/>
              </a:rPr>
              <a:t>Denatures  </a:t>
            </a:r>
          </a:p>
        </p:txBody>
      </p:sp>
      <p:sp>
        <p:nvSpPr>
          <p:cNvPr id="5" name="TextBox 4"/>
          <p:cNvSpPr txBox="1">
            <a:spLocks noChangeArrowheads="1"/>
          </p:cNvSpPr>
          <p:nvPr/>
        </p:nvSpPr>
        <p:spPr bwMode="auto">
          <a:xfrm>
            <a:off x="762000" y="905669"/>
            <a:ext cx="3276600" cy="1800225"/>
          </a:xfrm>
          <a:prstGeom prst="rect">
            <a:avLst/>
          </a:prstGeom>
          <a:gradFill rotWithShape="1">
            <a:gsLst>
              <a:gs pos="0">
                <a:srgbClr val="CE3B37"/>
              </a:gs>
              <a:gs pos="20000">
                <a:srgbClr val="CB3D3A"/>
              </a:gs>
              <a:gs pos="100000">
                <a:srgbClr val="9B2D2A"/>
              </a:gs>
            </a:gsLst>
            <a:lin ang="5400000"/>
          </a:gradFill>
          <a:ln w="9525">
            <a:solidFill>
              <a:srgbClr val="BE4B48"/>
            </a:solidFill>
            <a:miter lim="800000"/>
            <a:headEnd/>
            <a:tailEnd/>
          </a:ln>
          <a:effectLst>
            <a:outerShdw blurRad="40000" dist="23000" dir="5400000" rotWithShape="0">
              <a:srgbClr val="000000">
                <a:alpha val="34998"/>
              </a:srgbClr>
            </a:outerShdw>
          </a:effectLst>
        </p:spPr>
        <p:txBody>
          <a:bodyPr>
            <a:spAutoFit/>
          </a:bodyPr>
          <a:lstStyle/>
          <a:p>
            <a:pPr eaLnBrk="1" hangingPunct="1">
              <a:defRPr/>
            </a:pPr>
            <a:r>
              <a:rPr lang="en-US" sz="3600" dirty="0">
                <a:solidFill>
                  <a:schemeClr val="lt1"/>
                </a:solidFill>
              </a:rPr>
              <a:t>When you sterilize your loop in the lab?  </a:t>
            </a:r>
          </a:p>
        </p:txBody>
      </p:sp>
    </p:spTree>
    <p:extLst>
      <p:ext uri="{BB962C8B-B14F-4D97-AF65-F5344CB8AC3E}">
        <p14:creationId xmlns:p14="http://schemas.microsoft.com/office/powerpoint/2010/main" val="7833470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1010</TotalTime>
  <Words>1903</Words>
  <Application>Microsoft Macintosh PowerPoint</Application>
  <PresentationFormat>Widescreen</PresentationFormat>
  <Paragraphs>192</Paragraphs>
  <Slides>51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ＭＳ Ｐゴシック</vt:lpstr>
      <vt:lpstr>Yu Gothic</vt:lpstr>
      <vt:lpstr>Arial</vt:lpstr>
      <vt:lpstr>Calibri</vt:lpstr>
      <vt:lpstr>Calibri Light</vt:lpstr>
      <vt:lpstr>Mangal</vt:lpstr>
      <vt:lpstr>Wingdings</vt:lpstr>
      <vt:lpstr>Office Theme</vt:lpstr>
      <vt:lpstr>Control of Microbial Growth</vt:lpstr>
      <vt:lpstr>Introduction</vt:lpstr>
      <vt:lpstr>PowerPoint Presentation</vt:lpstr>
      <vt:lpstr>PowerPoint Presentation</vt:lpstr>
      <vt:lpstr>Measuring Microbial Control – Microbial Death</vt:lpstr>
      <vt:lpstr>Relative Resistance of Microbial Forms</vt:lpstr>
      <vt:lpstr>Physical Methods of Control – Heat  </vt:lpstr>
      <vt:lpstr>Methods of Physical Control</vt:lpstr>
      <vt:lpstr>PowerPoint Presentation</vt:lpstr>
      <vt:lpstr>Moist Heat </vt:lpstr>
      <vt:lpstr>Boiling Water</vt:lpstr>
      <vt:lpstr>PowerPoint Presentation</vt:lpstr>
      <vt:lpstr>Common Methods of Moist Heat Control</vt:lpstr>
      <vt:lpstr>Autoclaves </vt:lpstr>
      <vt:lpstr>2. Non-Pressurized Steam</vt:lpstr>
      <vt:lpstr>Pressure </vt:lpstr>
      <vt:lpstr>Pasteurization </vt:lpstr>
      <vt:lpstr>3. Pasteurization</vt:lpstr>
      <vt:lpstr>Pasteurization</vt:lpstr>
      <vt:lpstr>UHT Sterilization</vt:lpstr>
      <vt:lpstr>Dry Heat:  Hot Air and Incineration</vt:lpstr>
      <vt:lpstr>Dry Oven</vt:lpstr>
      <vt:lpstr>Refrigeration and Freezing</vt:lpstr>
      <vt:lpstr>Refrigeration </vt:lpstr>
      <vt:lpstr>The Effects of Cold and Desiccation</vt:lpstr>
      <vt:lpstr>Desiccation</vt:lpstr>
      <vt:lpstr>PowerPoint Presentation</vt:lpstr>
      <vt:lpstr>Radiation as a Microbial Control Agent</vt:lpstr>
      <vt:lpstr>PowerPoint Presentation</vt:lpstr>
      <vt:lpstr>Radiation – Nonionizing </vt:lpstr>
      <vt:lpstr>Radiation – Ionizing </vt:lpstr>
      <vt:lpstr>Filtration </vt:lpstr>
      <vt:lpstr>HEPA Filters </vt:lpstr>
      <vt:lpstr>Membrane Filters for Liquids </vt:lpstr>
      <vt:lpstr>PowerPoint Presentation</vt:lpstr>
      <vt:lpstr>PowerPoint Presentation</vt:lpstr>
      <vt:lpstr>Chemical Treatments – Phenolics </vt:lpstr>
      <vt:lpstr>Triclosan </vt:lpstr>
      <vt:lpstr>Heavy Metals </vt:lpstr>
      <vt:lpstr>Halogens – Iodophors  </vt:lpstr>
      <vt:lpstr>Iodine Compounds</vt:lpstr>
      <vt:lpstr>Chloramines </vt:lpstr>
      <vt:lpstr>Chlorine</vt:lpstr>
      <vt:lpstr>Alcohols </vt:lpstr>
      <vt:lpstr>Surfactants </vt:lpstr>
      <vt:lpstr>QUATS – Quaternary Ammonium Salts </vt:lpstr>
      <vt:lpstr>CDC – Proper Handwashing </vt:lpstr>
      <vt:lpstr>Bisbiguanides </vt:lpstr>
      <vt:lpstr>Peroxygens </vt:lpstr>
      <vt:lpstr>PowerPoint Presentation</vt:lpstr>
      <vt:lpstr>Disk-Diffusion Method (Assay)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79</cp:revision>
  <dcterms:created xsi:type="dcterms:W3CDTF">2017-06-12T19:29:15Z</dcterms:created>
  <dcterms:modified xsi:type="dcterms:W3CDTF">2018-03-01T18:36:35Z</dcterms:modified>
</cp:coreProperties>
</file>