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76" r:id="rId4"/>
    <p:sldId id="277" r:id="rId5"/>
    <p:sldId id="278" r:id="rId6"/>
    <p:sldId id="258" r:id="rId7"/>
    <p:sldId id="279" r:id="rId8"/>
    <p:sldId id="259" r:id="rId9"/>
    <p:sldId id="260" r:id="rId10"/>
    <p:sldId id="261" r:id="rId11"/>
    <p:sldId id="280" r:id="rId12"/>
    <p:sldId id="262" r:id="rId13"/>
    <p:sldId id="263" r:id="rId14"/>
    <p:sldId id="264" r:id="rId15"/>
    <p:sldId id="265" r:id="rId16"/>
    <p:sldId id="266" r:id="rId17"/>
    <p:sldId id="267" r:id="rId18"/>
    <p:sldId id="281" r:id="rId19"/>
    <p:sldId id="282" r:id="rId20"/>
    <p:sldId id="270" r:id="rId21"/>
    <p:sldId id="283" r:id="rId22"/>
    <p:sldId id="271" r:id="rId23"/>
    <p:sldId id="272" r:id="rId24"/>
    <p:sldId id="273" r:id="rId25"/>
    <p:sldId id="274" r:id="rId26"/>
    <p:sldId id="27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95"/>
    <p:restoredTop sz="94632"/>
  </p:normalViewPr>
  <p:slideViewPr>
    <p:cSldViewPr snapToGrid="0" snapToObjects="1">
      <p:cViewPr varScale="1">
        <p:scale>
          <a:sx n="99" d="100"/>
          <a:sy n="99" d="100"/>
        </p:scale>
        <p:origin x="1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1003A-3DC5-EA41-BE52-5054C1B3DAD8}" type="datetimeFigureOut">
              <a:rPr lang="en-US" smtClean="0"/>
              <a:t>3/1/18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9E4D1-782F-EC44-8B5D-33DC358711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17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97491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Prokaryotic Diversity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Chapter 4</a:t>
            </a:r>
          </a:p>
          <a:p>
            <a:r>
              <a:rPr lang="en-US" b="1" dirty="0"/>
              <a:t>Biology 2161</a:t>
            </a:r>
          </a:p>
        </p:txBody>
      </p:sp>
    </p:spTree>
    <p:extLst>
      <p:ext uri="{BB962C8B-B14F-4D97-AF65-F5344CB8AC3E}">
        <p14:creationId xmlns:p14="http://schemas.microsoft.com/office/powerpoint/2010/main" val="1640851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Gammaproteobacteria</a:t>
            </a:r>
            <a:r>
              <a:rPr lang="en-US" dirty="0"/>
              <a:t> </a:t>
            </a:r>
          </a:p>
        </p:txBody>
      </p:sp>
      <p:pic>
        <p:nvPicPr>
          <p:cNvPr id="3" name="Picture Placeholder 3" descr="OSC_Microbio_04_02_vibriona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421" b="-14421"/>
          <a:stretch>
            <a:fillRect/>
          </a:stretch>
        </p:blipFill>
        <p:spPr>
          <a:xfrm>
            <a:off x="1798319" y="1079292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2064544" y="4417262"/>
            <a:ext cx="8062912" cy="193781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1800" b="1"/>
              <a:t> </a:t>
            </a:r>
            <a:r>
              <a:rPr lang="en-US" sz="1800" b="1" i="1"/>
              <a:t>Aliivibrio fischeri </a:t>
            </a:r>
            <a:r>
              <a:rPr lang="en-US" sz="1800" b="1"/>
              <a:t>is a bioluminescent bacterium.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1800" b="1"/>
              <a:t> </a:t>
            </a:r>
            <a:r>
              <a:rPr lang="en-US" sz="1800" b="1" i="1"/>
              <a:t>A. fischeri</a:t>
            </a:r>
            <a:r>
              <a:rPr lang="en-US" sz="1800" b="1"/>
              <a:t> colonizes and lives in a mutualistic relationship with the Hawaiian bobtail</a:t>
            </a:r>
            <a:br>
              <a:rPr lang="en-US" sz="1800" b="1"/>
            </a:br>
            <a:r>
              <a:rPr lang="en-US" sz="1800" b="1"/>
              <a:t> squid (</a:t>
            </a:r>
            <a:r>
              <a:rPr lang="en-US" sz="1800" b="1" i="1"/>
              <a:t>Euprymna scolopes</a:t>
            </a:r>
            <a:r>
              <a:rPr lang="en-US" sz="1800" b="1"/>
              <a:t>). (credit a: modification of work by American Society for </a:t>
            </a:r>
            <a:br>
              <a:rPr lang="en-US" sz="1800" b="1"/>
            </a:br>
            <a:r>
              <a:rPr lang="en-US" sz="1800" b="1"/>
              <a:t> Microbiology; credit b: modification of work by Margaret McFall-Ngai)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636006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00" y="270163"/>
            <a:ext cx="9601200" cy="34735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Gammaproteobacteria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1937"/>
            <a:ext cx="10515600" cy="5007730"/>
          </a:xfrm>
        </p:spPr>
        <p:txBody>
          <a:bodyPr>
            <a:normAutofit fontScale="92500" lnSpcReduction="20000"/>
          </a:bodyPr>
          <a:lstStyle/>
          <a:p>
            <a:r>
              <a:rPr lang="en-US" sz="3600" b="1" dirty="0"/>
              <a:t>1. Most </a:t>
            </a:r>
            <a:r>
              <a:rPr lang="en-US" sz="3600" b="1" dirty="0">
                <a:solidFill>
                  <a:srgbClr val="FF0000"/>
                </a:solidFill>
              </a:rPr>
              <a:t>Diverse</a:t>
            </a:r>
            <a:r>
              <a:rPr lang="en-US" sz="3600" b="1" dirty="0"/>
              <a:t> Group</a:t>
            </a:r>
          </a:p>
          <a:p>
            <a:endParaRPr lang="en-US" sz="3600" b="1" dirty="0"/>
          </a:p>
          <a:p>
            <a:r>
              <a:rPr lang="en-US" sz="3600" b="1" dirty="0"/>
              <a:t>2. Also includes </a:t>
            </a:r>
            <a:r>
              <a:rPr lang="en-US" sz="3600" b="1" dirty="0" err="1">
                <a:solidFill>
                  <a:srgbClr val="FF0000"/>
                </a:solidFill>
              </a:rPr>
              <a:t>Enterics</a:t>
            </a:r>
            <a:endParaRPr lang="en-US" sz="3600" b="1" dirty="0">
              <a:solidFill>
                <a:srgbClr val="FF0000"/>
              </a:solidFill>
            </a:endParaRPr>
          </a:p>
          <a:p>
            <a:pPr lvl="1"/>
            <a:r>
              <a:rPr lang="en-US" sz="3200" b="1" dirty="0"/>
              <a:t>Intestinal bacteria</a:t>
            </a:r>
          </a:p>
          <a:p>
            <a:pPr lvl="2"/>
            <a:r>
              <a:rPr lang="en-US" sz="2800" b="1" dirty="0">
                <a:solidFill>
                  <a:srgbClr val="FF0000"/>
                </a:solidFill>
              </a:rPr>
              <a:t>Coliforms</a:t>
            </a:r>
          </a:p>
          <a:p>
            <a:pPr lvl="3"/>
            <a:r>
              <a:rPr lang="en-US" sz="2400" b="1" dirty="0"/>
              <a:t>Ferment lactose completely </a:t>
            </a:r>
          </a:p>
          <a:p>
            <a:pPr lvl="3"/>
            <a:r>
              <a:rPr lang="en-US" sz="2400" b="1" i="1" dirty="0"/>
              <a:t>E.coli </a:t>
            </a:r>
          </a:p>
          <a:p>
            <a:pPr lvl="2"/>
            <a:r>
              <a:rPr lang="en-US" sz="2800" b="1" dirty="0">
                <a:solidFill>
                  <a:srgbClr val="FF0000"/>
                </a:solidFill>
              </a:rPr>
              <a:t>Non-coliforms </a:t>
            </a:r>
          </a:p>
          <a:p>
            <a:pPr lvl="3"/>
            <a:r>
              <a:rPr lang="en-US" sz="2400" b="1" i="1" dirty="0"/>
              <a:t>Salmonella </a:t>
            </a:r>
          </a:p>
          <a:p>
            <a:pPr lvl="3"/>
            <a:r>
              <a:rPr lang="en-US" sz="2400" b="1" dirty="0"/>
              <a:t>Many serotypes</a:t>
            </a:r>
          </a:p>
          <a:p>
            <a:pPr lvl="4"/>
            <a:r>
              <a:rPr lang="en-US" sz="2400" b="1" dirty="0"/>
              <a:t>Separate many species into serotypes; based on patterns of reactivity by animal antisera on the surface of the cells </a:t>
            </a:r>
          </a:p>
        </p:txBody>
      </p:sp>
    </p:spTree>
    <p:extLst>
      <p:ext uri="{BB962C8B-B14F-4D97-AF65-F5344CB8AC3E}">
        <p14:creationId xmlns:p14="http://schemas.microsoft.com/office/powerpoint/2010/main" val="191446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Gammaproteobacteria</a:t>
            </a:r>
            <a:endParaRPr lang="en-US" dirty="0"/>
          </a:p>
        </p:txBody>
      </p:sp>
      <p:pic>
        <p:nvPicPr>
          <p:cNvPr id="3" name="Picture Placeholder 2" descr="OSC_Microbio_04_02_Legionel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44" b="-10444"/>
          <a:stretch>
            <a:fillRect/>
          </a:stretch>
        </p:blipFill>
        <p:spPr>
          <a:xfrm>
            <a:off x="1493519" y="1079292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691640" y="4691582"/>
            <a:ext cx="8062912" cy="1593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1500" b="1" dirty="0"/>
              <a:t> </a:t>
            </a:r>
            <a:r>
              <a:rPr lang="en-US" sz="1500" b="1" i="1" dirty="0"/>
              <a:t>Legionella </a:t>
            </a:r>
            <a:r>
              <a:rPr lang="en-US" sz="1500" b="1" i="1" dirty="0" err="1"/>
              <a:t>pneumophila</a:t>
            </a:r>
            <a:r>
              <a:rPr lang="en-US" sz="1500" b="1" dirty="0"/>
              <a:t>, the causative agent of Legionnaires disease, thrives in warm </a:t>
            </a:r>
            <a:br>
              <a:rPr lang="en-US" sz="1500" b="1" dirty="0"/>
            </a:br>
            <a:r>
              <a:rPr lang="en-US" sz="1500" b="1" dirty="0"/>
              <a:t> water.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1500" b="1" dirty="0"/>
              <a:t> Outbreaks of Legionnaires disease often originate in the air conditioning units of large </a:t>
            </a:r>
            <a:br>
              <a:rPr lang="en-US" sz="1500" b="1" dirty="0"/>
            </a:br>
            <a:r>
              <a:rPr lang="en-US" sz="1500" b="1" dirty="0"/>
              <a:t> buildings when water in or near the system becomes contaminated with </a:t>
            </a:r>
            <a:r>
              <a:rPr lang="en-US" sz="1500" b="1" i="1" dirty="0"/>
              <a:t>L. </a:t>
            </a:r>
            <a:r>
              <a:rPr lang="en-US" sz="1500" b="1" i="1" dirty="0" err="1"/>
              <a:t>pneumophila</a:t>
            </a:r>
            <a:r>
              <a:rPr lang="en-US" sz="1500" b="1" dirty="0"/>
              <a:t>. </a:t>
            </a:r>
            <a:br>
              <a:rPr lang="en-US" sz="1500" b="1" dirty="0"/>
            </a:br>
            <a:r>
              <a:rPr lang="en-US" sz="1500" b="1" dirty="0"/>
              <a:t> (credit a: modification of work by Centers for Disease Control and Prevention)</a:t>
            </a:r>
          </a:p>
        </p:txBody>
      </p:sp>
    </p:spTree>
    <p:extLst>
      <p:ext uri="{BB962C8B-B14F-4D97-AF65-F5344CB8AC3E}">
        <p14:creationId xmlns:p14="http://schemas.microsoft.com/office/powerpoint/2010/main" val="337538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Gammaproteobacteria</a:t>
            </a:r>
            <a:r>
              <a:rPr lang="en-US" dirty="0"/>
              <a:t> </a:t>
            </a:r>
          </a:p>
        </p:txBody>
      </p:sp>
      <p:pic>
        <p:nvPicPr>
          <p:cNvPr id="3" name="Picture Placeholder 3" descr="OSC_Microbio_04_02_Salmonel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729" r="-22729"/>
          <a:stretch>
            <a:fillRect/>
          </a:stretch>
        </p:blipFill>
        <p:spPr>
          <a:xfrm>
            <a:off x="1608710" y="1428750"/>
            <a:ext cx="8062913" cy="35000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2468880" y="4981142"/>
            <a:ext cx="8062912" cy="11663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/>
              <a:t>Salmonella typhi </a:t>
            </a:r>
            <a:r>
              <a:rPr lang="en-US" b="1"/>
              <a:t>is the causative agent of typhoid fever. (credit: Centers for Disease Control and Prevention)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47654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Deltaproteobacteria</a:t>
            </a:r>
            <a:endParaRPr lang="en-US" dirty="0"/>
          </a:p>
        </p:txBody>
      </p:sp>
      <p:pic>
        <p:nvPicPr>
          <p:cNvPr id="3" name="Picture Placeholder 2" descr="OSC_Microbio_04_02_Myxoba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37" r="-22437"/>
          <a:stretch>
            <a:fillRect/>
          </a:stretch>
        </p:blipFill>
        <p:spPr>
          <a:xfrm>
            <a:off x="698652" y="1428750"/>
            <a:ext cx="8777104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940898" y="5103830"/>
            <a:ext cx="8062912" cy="11663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err="1"/>
              <a:t>Myxobacteria</a:t>
            </a:r>
            <a:r>
              <a:rPr lang="en-US" sz="3200" b="1" dirty="0"/>
              <a:t> form fruiting bodies. (credit: modification of work by </a:t>
            </a:r>
            <a:r>
              <a:rPr lang="en-US" sz="3200" b="1" dirty="0" err="1"/>
              <a:t>Michiel</a:t>
            </a:r>
            <a:r>
              <a:rPr lang="en-US" sz="3200" b="1" dirty="0"/>
              <a:t> </a:t>
            </a:r>
            <a:r>
              <a:rPr lang="en-US" sz="3200" b="1" dirty="0" err="1"/>
              <a:t>Vos</a:t>
            </a:r>
            <a:r>
              <a:rPr lang="en-US" sz="3200" b="1" dirty="0"/>
              <a:t>)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802807" y="2109985"/>
            <a:ext cx="2402006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Sulfate-reducing</a:t>
            </a:r>
            <a:r>
              <a:rPr lang="en-US" sz="3200" b="1" dirty="0"/>
              <a:t> bacteria</a:t>
            </a:r>
          </a:p>
        </p:txBody>
      </p:sp>
    </p:spTree>
    <p:extLst>
      <p:ext uri="{BB962C8B-B14F-4D97-AF65-F5344CB8AC3E}">
        <p14:creationId xmlns:p14="http://schemas.microsoft.com/office/powerpoint/2010/main" val="1439203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Epsilonproteobacterian</a:t>
            </a:r>
            <a:r>
              <a:rPr lang="en-US" dirty="0"/>
              <a:t> – </a:t>
            </a:r>
            <a:r>
              <a:rPr lang="en-US" i="1" dirty="0"/>
              <a:t>Helicobacter pylori</a:t>
            </a:r>
          </a:p>
        </p:txBody>
      </p:sp>
      <p:pic>
        <p:nvPicPr>
          <p:cNvPr id="3" name="Picture Placeholder 3" descr="OSC_Microbio_04_02_Hpylor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43" r="-26843"/>
          <a:stretch>
            <a:fillRect/>
          </a:stretch>
        </p:blipFill>
        <p:spPr>
          <a:xfrm>
            <a:off x="3437271" y="1378422"/>
            <a:ext cx="8754729" cy="38003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8829" y="2397981"/>
            <a:ext cx="3583675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Microaerophiles</a:t>
            </a:r>
            <a:r>
              <a:rPr lang="en-US" sz="3200" b="1" dirty="0"/>
              <a:t>: require very little oxygen. </a:t>
            </a:r>
          </a:p>
          <a:p>
            <a:endParaRPr lang="en-US" sz="3200" b="1" dirty="0"/>
          </a:p>
          <a:p>
            <a:r>
              <a:rPr lang="en-US" sz="3200" b="1" i="1" dirty="0">
                <a:solidFill>
                  <a:srgbClr val="FF0000"/>
                </a:solidFill>
              </a:rPr>
              <a:t>Helicobacter pylori </a:t>
            </a:r>
          </a:p>
        </p:txBody>
      </p:sp>
    </p:spTree>
    <p:extLst>
      <p:ext uri="{BB962C8B-B14F-4D97-AF65-F5344CB8AC3E}">
        <p14:creationId xmlns:p14="http://schemas.microsoft.com/office/powerpoint/2010/main" val="1401108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Nonproteobacteria</a:t>
            </a:r>
            <a:r>
              <a:rPr lang="en-US" b="1" dirty="0"/>
              <a:t> (Gram </a:t>
            </a:r>
            <a:r>
              <a:rPr lang="mr-IN" b="1" dirty="0"/>
              <a:t>–</a:t>
            </a:r>
            <a:r>
              <a:rPr lang="en-US" b="1" dirty="0"/>
              <a:t>) bacteria - Spirochetes </a:t>
            </a:r>
          </a:p>
        </p:txBody>
      </p:sp>
      <p:pic>
        <p:nvPicPr>
          <p:cNvPr id="3" name="Picture Placeholder 2" descr="OSC_Microbio_04_03_spiroche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716" r="-30716"/>
          <a:stretch>
            <a:fillRect/>
          </a:stretch>
        </p:blipFill>
        <p:spPr>
          <a:xfrm>
            <a:off x="1371600" y="2066306"/>
            <a:ext cx="10340340" cy="42866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1703666" y="2171700"/>
            <a:ext cx="193798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Includes human pathogens such as syphilis</a:t>
            </a:r>
          </a:p>
        </p:txBody>
      </p:sp>
    </p:spTree>
    <p:extLst>
      <p:ext uri="{BB962C8B-B14F-4D97-AF65-F5344CB8AC3E}">
        <p14:creationId xmlns:p14="http://schemas.microsoft.com/office/powerpoint/2010/main" val="1108423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Cytophaga</a:t>
            </a:r>
            <a:r>
              <a:rPr lang="en-US" b="1" dirty="0"/>
              <a:t>, Fusobacterium, and </a:t>
            </a:r>
            <a:r>
              <a:rPr lang="en-US" b="1" dirty="0" err="1"/>
              <a:t>Bacteroides</a:t>
            </a:r>
            <a:r>
              <a:rPr lang="en-US" b="1" dirty="0"/>
              <a:t> </a:t>
            </a:r>
          </a:p>
        </p:txBody>
      </p:sp>
      <p:pic>
        <p:nvPicPr>
          <p:cNvPr id="3" name="Picture Placeholder 3" descr="OSC_Microbio_04_03_bacteroi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387" r="-36387"/>
          <a:stretch>
            <a:fillRect/>
          </a:stretch>
        </p:blipFill>
        <p:spPr>
          <a:xfrm>
            <a:off x="3009998" y="1585326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2389315" y="5464496"/>
            <a:ext cx="8062912" cy="11663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/>
              <a:t>Bacteroides</a:t>
            </a:r>
            <a:r>
              <a:rPr lang="en-US" b="1" dirty="0"/>
              <a:t> comprise up to 30% of the normal microbiota in the human gut. (credit: NOAA)</a:t>
            </a:r>
          </a:p>
        </p:txBody>
      </p:sp>
    </p:spTree>
    <p:extLst>
      <p:ext uri="{BB962C8B-B14F-4D97-AF65-F5344CB8AC3E}">
        <p14:creationId xmlns:p14="http://schemas.microsoft.com/office/powerpoint/2010/main" val="1349861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err="1"/>
              <a:t>Cytophaga</a:t>
            </a:r>
            <a:r>
              <a:rPr lang="en-US" sz="3200" b="1" dirty="0"/>
              <a:t>, Fusobacterium, and </a:t>
            </a:r>
            <a:r>
              <a:rPr lang="en-US" sz="3200" b="1" dirty="0" err="1"/>
              <a:t>Bacteroides</a:t>
            </a:r>
            <a:r>
              <a:rPr lang="en-US" sz="3200" b="1" dirty="0"/>
              <a:t> (CFB Group)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6000" b="1" i="1" dirty="0">
                <a:solidFill>
                  <a:srgbClr val="FF0000"/>
                </a:solidFill>
              </a:rPr>
              <a:t>Fusobacterium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mr-IN" sz="6000" dirty="0"/>
              <a:t>–</a:t>
            </a:r>
            <a:r>
              <a:rPr lang="en-US" sz="6000" dirty="0"/>
              <a:t> mouth</a:t>
            </a:r>
          </a:p>
          <a:p>
            <a:r>
              <a:rPr lang="en-US" sz="6000" b="1" i="1" dirty="0" err="1">
                <a:solidFill>
                  <a:srgbClr val="FF0000"/>
                </a:solidFill>
              </a:rPr>
              <a:t>Bacteroids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mr-IN" sz="6000" dirty="0"/>
              <a:t>–</a:t>
            </a:r>
            <a:r>
              <a:rPr lang="en-US" sz="6000" dirty="0"/>
              <a:t> 30% of gut microbes </a:t>
            </a:r>
          </a:p>
          <a:p>
            <a:r>
              <a:rPr lang="en-US" sz="6000" b="1" i="1" dirty="0">
                <a:solidFill>
                  <a:srgbClr val="FF0000"/>
                </a:solidFill>
              </a:rPr>
              <a:t>CFB</a:t>
            </a:r>
            <a:r>
              <a:rPr lang="en-US" sz="6000" dirty="0"/>
              <a:t> grouped together:</a:t>
            </a:r>
          </a:p>
          <a:p>
            <a:pPr lvl="1"/>
            <a:r>
              <a:rPr lang="en-US" sz="5400" dirty="0"/>
              <a:t>All share same nucleotide sequences </a:t>
            </a:r>
          </a:p>
        </p:txBody>
      </p:sp>
    </p:spTree>
    <p:extLst>
      <p:ext uri="{BB962C8B-B14F-4D97-AF65-F5344CB8AC3E}">
        <p14:creationId xmlns:p14="http://schemas.microsoft.com/office/powerpoint/2010/main" val="278640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Classifying Gram-Positive Bacteria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7200" b="1" dirty="0"/>
              <a:t>1. Based on the </a:t>
            </a:r>
            <a:r>
              <a:rPr lang="en-US" sz="7200" b="1" dirty="0">
                <a:solidFill>
                  <a:srgbClr val="FF0000"/>
                </a:solidFill>
              </a:rPr>
              <a:t>Gram Stain</a:t>
            </a:r>
            <a:r>
              <a:rPr lang="en-US" sz="7200" b="1" dirty="0"/>
              <a:t> and thicker cell wall</a:t>
            </a:r>
          </a:p>
          <a:p>
            <a:endParaRPr lang="en-US" sz="7200" b="1" dirty="0"/>
          </a:p>
          <a:p>
            <a:r>
              <a:rPr lang="en-US" sz="7200" b="1" dirty="0"/>
              <a:t>2. </a:t>
            </a:r>
            <a:r>
              <a:rPr lang="en-US" sz="7200" b="1" dirty="0">
                <a:solidFill>
                  <a:srgbClr val="FF0000"/>
                </a:solidFill>
              </a:rPr>
              <a:t>G+C</a:t>
            </a:r>
            <a:r>
              <a:rPr lang="en-US" sz="7200" b="1" dirty="0"/>
              <a:t> ratios </a:t>
            </a:r>
          </a:p>
        </p:txBody>
      </p:sp>
    </p:spTree>
    <p:extLst>
      <p:ext uri="{BB962C8B-B14F-4D97-AF65-F5344CB8AC3E}">
        <p14:creationId xmlns:p14="http://schemas.microsoft.com/office/powerpoint/2010/main" val="374988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Characteristics of Prokaryotes </a:t>
            </a:r>
          </a:p>
        </p:txBody>
      </p:sp>
      <p:pic>
        <p:nvPicPr>
          <p:cNvPr id="3" name="Picture Placeholder 3" descr="OSC_Microbio_04_01_DeadSe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58" b="-4158"/>
          <a:stretch>
            <a:fillRect/>
          </a:stretch>
        </p:blipFill>
        <p:spPr>
          <a:xfrm>
            <a:off x="1417319" y="1207493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417320" y="4600142"/>
            <a:ext cx="8062912" cy="145796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1800" b="1"/>
              <a:t>Some prokaryotes, called halophiles, can thrive in extremely salty environments such as the Dead Sea, pictured here.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1800" b="1"/>
              <a:t>The archaeon </a:t>
            </a:r>
            <a:r>
              <a:rPr lang="en-US" sz="1800" b="1" i="1"/>
              <a:t>Halobacterium salinarum</a:t>
            </a:r>
            <a:r>
              <a:rPr lang="en-US" sz="1800" b="1"/>
              <a:t>, shown here in an electron micrograph, is a halophile that lives in the Dead Sea. (credit a: modification of work by Jullen Menichini; credit b: modification of work by NASA)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896702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9755"/>
          </a:xfrm>
        </p:spPr>
        <p:txBody>
          <a:bodyPr>
            <a:normAutofit/>
          </a:bodyPr>
          <a:lstStyle/>
          <a:p>
            <a:r>
              <a:rPr lang="en-US" sz="3600" dirty="0"/>
              <a:t>High G + C Gram Positive Bacteria – </a:t>
            </a:r>
            <a:r>
              <a:rPr lang="en-US" sz="3600" dirty="0" err="1"/>
              <a:t>Actinobacteria</a:t>
            </a:r>
            <a:r>
              <a:rPr lang="en-US" sz="3600" dirty="0"/>
              <a:t> </a:t>
            </a:r>
          </a:p>
        </p:txBody>
      </p:sp>
      <p:pic>
        <p:nvPicPr>
          <p:cNvPr id="3" name="Picture Placeholder 3" descr="OSC_Microbio_04_04_Actinoba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850" b="-25850"/>
          <a:stretch>
            <a:fillRect/>
          </a:stretch>
        </p:blipFill>
        <p:spPr>
          <a:xfrm>
            <a:off x="2064543" y="1107146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828800" y="4234381"/>
            <a:ext cx="8062912" cy="221213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AutoNum type="alphaLcParenBoth"/>
            </a:pPr>
            <a:r>
              <a:rPr lang="en-US" sz="1400" b="1"/>
              <a:t> </a:t>
            </a:r>
            <a:r>
              <a:rPr lang="en-US" sz="1400" b="1" i="1"/>
              <a:t>Actinomyces israelii </a:t>
            </a:r>
            <a:r>
              <a:rPr lang="en-US" sz="1400" b="1"/>
              <a:t>(false-color scanning electron micrograph [SEM]) has a branched structure.</a:t>
            </a:r>
          </a:p>
          <a:p>
            <a:pPr>
              <a:buFont typeface="Arial"/>
              <a:buAutoNum type="alphaLcParenBoth"/>
            </a:pPr>
            <a:r>
              <a:rPr lang="en-US" sz="1400" b="1"/>
              <a:t> </a:t>
            </a:r>
            <a:r>
              <a:rPr lang="en-US" sz="1400" b="1" i="1"/>
              <a:t>Corynebacterium diphtheria</a:t>
            </a:r>
            <a:r>
              <a:rPr lang="en-US" sz="1400" b="1"/>
              <a:t> causes the deadly disease diphtheria. Note the distinctive palisades.</a:t>
            </a:r>
          </a:p>
          <a:p>
            <a:pPr>
              <a:buFont typeface="Arial"/>
              <a:buAutoNum type="alphaLcParenBoth"/>
            </a:pPr>
            <a:r>
              <a:rPr lang="en-US" sz="1400" b="1"/>
              <a:t> The gramvariable bacterium </a:t>
            </a:r>
            <a:r>
              <a:rPr lang="en-US" sz="1400" b="1" i="1"/>
              <a:t>Gardnerella vaginalis </a:t>
            </a:r>
            <a:r>
              <a:rPr lang="en-US" sz="1400" b="1"/>
              <a:t>causes bacterial vaginosis in women. This micrograph shows </a:t>
            </a:r>
            <a:br>
              <a:rPr lang="en-US" sz="1400" b="1"/>
            </a:br>
            <a:r>
              <a:rPr lang="en-US" sz="1400" b="1"/>
              <a:t> a Pap smear from a woman with vaginosis. (credit a: modification of work by “GrahamColm”/Wikimedia </a:t>
            </a:r>
            <a:br>
              <a:rPr lang="en-US" sz="1400" b="1"/>
            </a:br>
            <a:r>
              <a:rPr lang="en-US" sz="1400" b="1"/>
              <a:t> Commons; credit b: modification of work by Centers for Disease Control and Prevention; credit c: modification of </a:t>
            </a:r>
            <a:br>
              <a:rPr lang="en-US" sz="1400" b="1"/>
            </a:br>
            <a:r>
              <a:rPr lang="en-US" sz="1400" b="1"/>
              <a:t> work by Mwakigonja AR, Torres LM, Mwakyoma HA, Kaaya EE)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766760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Actinobacteria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03169"/>
            <a:ext cx="9601200" cy="4264231"/>
          </a:xfrm>
        </p:spPr>
        <p:txBody>
          <a:bodyPr>
            <a:normAutofit fontScale="77500" lnSpcReduction="20000"/>
          </a:bodyPr>
          <a:lstStyle/>
          <a:p>
            <a:r>
              <a:rPr lang="en-US" sz="4800" b="1" dirty="0"/>
              <a:t>1. Mostly </a:t>
            </a:r>
            <a:r>
              <a:rPr lang="en-US" sz="4800" b="1" dirty="0">
                <a:solidFill>
                  <a:srgbClr val="FF0000"/>
                </a:solidFill>
              </a:rPr>
              <a:t>aerobic</a:t>
            </a:r>
          </a:p>
          <a:p>
            <a:r>
              <a:rPr lang="en-US" sz="4800" b="1" dirty="0"/>
              <a:t>2. Different </a:t>
            </a:r>
            <a:r>
              <a:rPr lang="en-US" sz="4800" b="1" dirty="0">
                <a:solidFill>
                  <a:srgbClr val="FF0000"/>
                </a:solidFill>
              </a:rPr>
              <a:t>types of peptidoglycans </a:t>
            </a:r>
            <a:r>
              <a:rPr lang="en-US" sz="4800" b="1" dirty="0"/>
              <a:t>in cell wall </a:t>
            </a:r>
          </a:p>
          <a:p>
            <a:r>
              <a:rPr lang="en-US" sz="4800" b="1" dirty="0"/>
              <a:t>3. Most live in the </a:t>
            </a:r>
            <a:r>
              <a:rPr lang="en-US" sz="4800" b="1" dirty="0">
                <a:solidFill>
                  <a:srgbClr val="FF0000"/>
                </a:solidFill>
              </a:rPr>
              <a:t>soil</a:t>
            </a:r>
            <a:r>
              <a:rPr lang="en-US" sz="4800" b="1" dirty="0"/>
              <a:t>, some are aquatic </a:t>
            </a:r>
          </a:p>
          <a:p>
            <a:r>
              <a:rPr lang="en-US" sz="4800" b="1" dirty="0"/>
              <a:t>4. </a:t>
            </a:r>
            <a:r>
              <a:rPr lang="en-US" sz="4800" b="1" dirty="0">
                <a:solidFill>
                  <a:srgbClr val="FF0000"/>
                </a:solidFill>
              </a:rPr>
              <a:t>Various morphology </a:t>
            </a:r>
            <a:r>
              <a:rPr lang="mr-IN" sz="4800" b="1" dirty="0"/>
              <a:t>–</a:t>
            </a:r>
            <a:r>
              <a:rPr lang="en-US" sz="4800" b="1" dirty="0"/>
              <a:t> rods, cocci, coccobacilli </a:t>
            </a:r>
          </a:p>
          <a:p>
            <a:r>
              <a:rPr lang="en-US" sz="4800" b="1" dirty="0"/>
              <a:t>5. </a:t>
            </a:r>
            <a:r>
              <a:rPr lang="en-US" sz="4800" b="1" dirty="0">
                <a:solidFill>
                  <a:srgbClr val="FF0000"/>
                </a:solidFill>
              </a:rPr>
              <a:t>More than 50% </a:t>
            </a:r>
            <a:r>
              <a:rPr lang="en-US" sz="4800" b="1" dirty="0"/>
              <a:t>G and C nucleotides in DNA </a:t>
            </a:r>
          </a:p>
        </p:txBody>
      </p:sp>
    </p:spTree>
    <p:extLst>
      <p:ext uri="{BB962C8B-B14F-4D97-AF65-F5344CB8AC3E}">
        <p14:creationId xmlns:p14="http://schemas.microsoft.com/office/powerpoint/2010/main" val="14017843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040" y="258445"/>
            <a:ext cx="10515600" cy="714167"/>
          </a:xfrm>
        </p:spPr>
        <p:txBody>
          <a:bodyPr/>
          <a:lstStyle/>
          <a:p>
            <a:r>
              <a:rPr lang="en-US" dirty="0"/>
              <a:t>Low G + C Gram Positive Bacteria </a:t>
            </a:r>
          </a:p>
        </p:txBody>
      </p:sp>
      <p:pic>
        <p:nvPicPr>
          <p:cNvPr id="3" name="Picture Placeholder 2" descr="OSC_Microbio_04_04_Clostrid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22" r="-18122"/>
          <a:stretch>
            <a:fillRect/>
          </a:stretch>
        </p:blipFill>
        <p:spPr>
          <a:xfrm>
            <a:off x="1927383" y="972612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2270760" y="4722062"/>
            <a:ext cx="8062912" cy="16025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i="1"/>
              <a:t>Clostridium difficile</a:t>
            </a:r>
            <a:r>
              <a:rPr lang="en-US" sz="2400" b="1"/>
              <a:t>, a gram-positive, rod-shaped bacterium, causes severe colitis and diarrhea, often after the normal gut microbiota is eradicated by antibiotics. (credit: modification of work by Centers for Disease Control and Prevention)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06924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Lactobacillales</a:t>
            </a:r>
            <a:endParaRPr lang="en-US" dirty="0"/>
          </a:p>
        </p:txBody>
      </p:sp>
      <p:pic>
        <p:nvPicPr>
          <p:cNvPr id="3" name="Picture Placeholder 3" descr="OSC_Microbio_04_04_Stre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33" r="-7733"/>
          <a:stretch>
            <a:fillRect/>
          </a:stretch>
        </p:blipFill>
        <p:spPr>
          <a:xfrm>
            <a:off x="2885704" y="1518242"/>
            <a:ext cx="7051728" cy="306112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2621280" y="4798261"/>
            <a:ext cx="8062912" cy="17050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1600" b="1"/>
              <a:t> A gram-stained specimen of </a:t>
            </a:r>
            <a:r>
              <a:rPr lang="en-US" sz="1600" b="1" i="1"/>
              <a:t>Streptococcus pyogenes </a:t>
            </a:r>
            <a:r>
              <a:rPr lang="en-US" sz="1600" b="1"/>
              <a:t>shows the chains of cocci </a:t>
            </a:r>
            <a:br>
              <a:rPr lang="en-US" sz="1600" b="1"/>
            </a:br>
            <a:r>
              <a:rPr lang="en-US" sz="1600" b="1"/>
              <a:t> characteristic of this organism’s morphology.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1600" b="1"/>
              <a:t> </a:t>
            </a:r>
            <a:r>
              <a:rPr lang="en-US" sz="1600" b="1" i="1"/>
              <a:t>S. pyogenes </a:t>
            </a:r>
            <a:r>
              <a:rPr lang="en-US" sz="1600" b="1"/>
              <a:t>on blood agar shows characteristic lysis of red blood cells, indicated </a:t>
            </a:r>
            <a:br>
              <a:rPr lang="en-US" sz="1600" b="1"/>
            </a:br>
            <a:r>
              <a:rPr lang="en-US" sz="1600" b="1"/>
              <a:t> by the halo of clearing around colonies. (credit a, b: modification of work by </a:t>
            </a:r>
            <a:br>
              <a:rPr lang="en-US" sz="1600" b="1"/>
            </a:br>
            <a:r>
              <a:rPr lang="en-US" sz="1600" b="1"/>
              <a:t> American Society for Microbiology)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79465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Bacilli </a:t>
            </a:r>
          </a:p>
        </p:txBody>
      </p:sp>
      <p:pic>
        <p:nvPicPr>
          <p:cNvPr id="3" name="Picture Placeholder 2" descr="OSC_Microbio_04_04_Bacill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4" r="-1204"/>
          <a:stretch>
            <a:fillRect/>
          </a:stretch>
        </p:blipFill>
        <p:spPr>
          <a:xfrm>
            <a:off x="411479" y="1079292"/>
            <a:ext cx="4289447" cy="1862028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195727" y="3167384"/>
            <a:ext cx="3931920" cy="2821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1410" b="1" dirty="0"/>
              <a:t>In this gram-stained specimen, the violet rod-shaped cells forming chains are the gram-positive bacteria </a:t>
            </a:r>
            <a:r>
              <a:rPr lang="en-US" sz="1410" b="1" i="1" dirty="0"/>
              <a:t>Bacillus cereus</a:t>
            </a:r>
            <a:r>
              <a:rPr lang="en-US" sz="1410" b="1" dirty="0"/>
              <a:t>. The small, pink cells are the gram-negative bacteria </a:t>
            </a:r>
            <a:r>
              <a:rPr lang="en-US" sz="1410" b="1" i="1" dirty="0"/>
              <a:t>Escherichia coli</a:t>
            </a:r>
            <a:r>
              <a:rPr lang="en-US" sz="1410" b="1" dirty="0"/>
              <a:t>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1410" b="1" dirty="0"/>
              <a:t>In this culture, white colonies of </a:t>
            </a:r>
            <a:r>
              <a:rPr lang="en-US" sz="1410" b="1" i="1" dirty="0"/>
              <a:t>B. cereus </a:t>
            </a:r>
            <a:r>
              <a:rPr lang="en-US" sz="1410" b="1" dirty="0"/>
              <a:t>have been grown on sheep blood agar. (credit a: modification of work by “Bibliomaniac 15”/Wikimedia Commons; credit b: modification of work by Centers for Disease Control and Prevention)</a:t>
            </a:r>
          </a:p>
        </p:txBody>
      </p:sp>
      <p:pic>
        <p:nvPicPr>
          <p:cNvPr id="5" name="Picture Placeholder 3" descr="OSC_Microbio_04_04_SAureu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66" r="-27666"/>
          <a:stretch>
            <a:fillRect/>
          </a:stretch>
        </p:blipFill>
        <p:spPr>
          <a:xfrm>
            <a:off x="5127647" y="883920"/>
            <a:ext cx="6856878" cy="2976537"/>
          </a:xfrm>
          <a:prstGeom prst="rect">
            <a:avLst/>
          </a:prstGeo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5547359" y="4221480"/>
            <a:ext cx="6437165" cy="18745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/>
              <a:t>This SEM of </a:t>
            </a:r>
            <a:r>
              <a:rPr lang="en-US" sz="2400" b="1" i="1"/>
              <a:t>Staphylococcus aureus </a:t>
            </a:r>
            <a:r>
              <a:rPr lang="en-US" sz="2400" b="1"/>
              <a:t>illustrates the typical “grape-like” clustering of cells. (credit: modification of work by Centers for Disease Control and Prevention)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70795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Deeply </a:t>
            </a:r>
            <a:r>
              <a:rPr lang="en-US"/>
              <a:t>Branching Bacteria - </a:t>
            </a:r>
            <a:r>
              <a:rPr lang="en-US" dirty="0"/>
              <a:t>Evolution of Bacteria </a:t>
            </a:r>
          </a:p>
        </p:txBody>
      </p:sp>
      <p:pic>
        <p:nvPicPr>
          <p:cNvPr id="3" name="Picture Placeholder 3" descr="OSC_Microbio_04_05_DeepBra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424" r="-25424"/>
          <a:stretch>
            <a:fillRect/>
          </a:stretch>
        </p:blipFill>
        <p:spPr>
          <a:xfrm>
            <a:off x="2057399" y="1653426"/>
            <a:ext cx="11430001" cy="484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43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Archaea </a:t>
            </a:r>
          </a:p>
        </p:txBody>
      </p:sp>
      <p:pic>
        <p:nvPicPr>
          <p:cNvPr id="3" name="Picture Placeholder 1" descr="OSC_Microbio_04_06_Sulfolob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63" b="-13063"/>
          <a:stretch>
            <a:fillRect/>
          </a:stretch>
        </p:blipFill>
        <p:spPr>
          <a:xfrm>
            <a:off x="1573494" y="1043247"/>
            <a:ext cx="3519364" cy="3840481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1490354" y="4714890"/>
            <a:ext cx="3185160" cy="17621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 err="1">
                <a:solidFill>
                  <a:srgbClr val="000000"/>
                </a:solidFill>
              </a:rPr>
              <a:t>Sulfolobus</a:t>
            </a:r>
            <a:r>
              <a:rPr lang="en-US" sz="2000" b="1" dirty="0">
                <a:solidFill>
                  <a:srgbClr val="000000"/>
                </a:solidFill>
              </a:rPr>
              <a:t>, an archaeon of the class </a:t>
            </a:r>
            <a:r>
              <a:rPr lang="en-US" sz="2000" b="1" dirty="0" err="1">
                <a:solidFill>
                  <a:srgbClr val="000000"/>
                </a:solidFill>
              </a:rPr>
              <a:t>Crenarchaeota</a:t>
            </a:r>
            <a:r>
              <a:rPr lang="en-US" sz="2000" b="1" dirty="0">
                <a:solidFill>
                  <a:srgbClr val="000000"/>
                </a:solidFill>
              </a:rPr>
              <a:t>, oxidizes sulfur and stores sulfuric acid in its granules.</a:t>
            </a:r>
          </a:p>
        </p:txBody>
      </p:sp>
      <p:pic>
        <p:nvPicPr>
          <p:cNvPr id="5" name="Picture Placeholder 1" descr="OSC_Microbio_04_06_Halobac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66" r="-16166"/>
          <a:stretch>
            <a:fillRect/>
          </a:stretch>
        </p:blipFill>
        <p:spPr>
          <a:xfrm>
            <a:off x="5294752" y="513974"/>
            <a:ext cx="6059048" cy="2630203"/>
          </a:xfrm>
          <a:prstGeom prst="rect">
            <a:avLst/>
          </a:prstGeo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5943600" y="3634218"/>
            <a:ext cx="3977640" cy="284278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Halobacteria growing in these salt ponds gives them a distinct purple color. (credit: modification of work by Tony Hisgett)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11683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46413"/>
            <a:ext cx="9601200" cy="454231"/>
          </a:xfrm>
        </p:spPr>
        <p:txBody>
          <a:bodyPr>
            <a:normAutofit fontScale="90000"/>
          </a:bodyPr>
          <a:lstStyle/>
          <a:p>
            <a:r>
              <a:rPr lang="en-US" dirty="0"/>
              <a:t>Habitats and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950027"/>
            <a:ext cx="9601200" cy="5640778"/>
          </a:xfrm>
        </p:spPr>
        <p:txBody>
          <a:bodyPr>
            <a:normAutofit/>
          </a:bodyPr>
          <a:lstStyle/>
          <a:p>
            <a:r>
              <a:rPr lang="en-US" b="1" dirty="0"/>
              <a:t>1. </a:t>
            </a:r>
            <a:r>
              <a:rPr lang="en-US" b="1" dirty="0">
                <a:solidFill>
                  <a:srgbClr val="FF0000"/>
                </a:solidFill>
              </a:rPr>
              <a:t>Ubiquitous</a:t>
            </a:r>
            <a:r>
              <a:rPr lang="en-US" b="1" dirty="0"/>
              <a:t> and </a:t>
            </a:r>
            <a:r>
              <a:rPr lang="en-US" b="1" dirty="0">
                <a:solidFill>
                  <a:srgbClr val="FF0000"/>
                </a:solidFill>
              </a:rPr>
              <a:t>found in the body</a:t>
            </a:r>
          </a:p>
          <a:p>
            <a:pPr lvl="1"/>
            <a:r>
              <a:rPr lang="en-US" b="1" dirty="0"/>
              <a:t>10:1 bacteria to human cells </a:t>
            </a:r>
          </a:p>
          <a:p>
            <a:r>
              <a:rPr lang="en-US" b="1" dirty="0"/>
              <a:t>2. </a:t>
            </a:r>
            <a:r>
              <a:rPr lang="en-US" b="1" dirty="0">
                <a:solidFill>
                  <a:srgbClr val="FF0000"/>
                </a:solidFill>
              </a:rPr>
              <a:t>Ecosystem health</a:t>
            </a:r>
          </a:p>
          <a:p>
            <a:pPr lvl="1"/>
            <a:r>
              <a:rPr lang="en-US" b="1" dirty="0"/>
              <a:t>Soil </a:t>
            </a:r>
          </a:p>
          <a:p>
            <a:r>
              <a:rPr lang="en-US" b="1" dirty="0"/>
              <a:t>3. Live in </a:t>
            </a:r>
            <a:r>
              <a:rPr lang="en-US" b="1" dirty="0">
                <a:solidFill>
                  <a:srgbClr val="FF0000"/>
                </a:solidFill>
              </a:rPr>
              <a:t>ground, water and air</a:t>
            </a:r>
          </a:p>
          <a:p>
            <a:r>
              <a:rPr lang="en-US" b="1" dirty="0"/>
              <a:t>4. </a:t>
            </a:r>
            <a:r>
              <a:rPr lang="en-US" b="1" dirty="0">
                <a:solidFill>
                  <a:srgbClr val="FF0000"/>
                </a:solidFill>
              </a:rPr>
              <a:t>Resilient</a:t>
            </a:r>
            <a:r>
              <a:rPr lang="en-US" b="1" dirty="0"/>
              <a:t> and </a:t>
            </a:r>
            <a:r>
              <a:rPr lang="en-US" b="1" dirty="0">
                <a:solidFill>
                  <a:srgbClr val="FF0000"/>
                </a:solidFill>
              </a:rPr>
              <a:t>adaptable</a:t>
            </a:r>
          </a:p>
          <a:p>
            <a:r>
              <a:rPr lang="en-US" b="1" dirty="0"/>
              <a:t>5. Perform </a:t>
            </a:r>
            <a:r>
              <a:rPr lang="en-US" b="1" dirty="0">
                <a:solidFill>
                  <a:srgbClr val="FF0000"/>
                </a:solidFill>
              </a:rPr>
              <a:t>vital functions for life</a:t>
            </a:r>
          </a:p>
          <a:p>
            <a:pPr lvl="1"/>
            <a:r>
              <a:rPr lang="en-US" b="1" dirty="0"/>
              <a:t>Recycling</a:t>
            </a:r>
          </a:p>
          <a:p>
            <a:pPr lvl="1"/>
            <a:r>
              <a:rPr lang="en-US" b="1" dirty="0"/>
              <a:t>Convert carbon dioxide to usable carbon for heterotrophs</a:t>
            </a:r>
          </a:p>
          <a:p>
            <a:r>
              <a:rPr lang="en-US" b="1" dirty="0"/>
              <a:t>6. </a:t>
            </a:r>
            <a:r>
              <a:rPr lang="en-US" b="1" dirty="0">
                <a:solidFill>
                  <a:srgbClr val="FF0000"/>
                </a:solidFill>
              </a:rPr>
              <a:t>Fix nitrogen </a:t>
            </a:r>
            <a:r>
              <a:rPr lang="en-US" b="1" dirty="0"/>
              <a:t>in plants </a:t>
            </a:r>
          </a:p>
          <a:p>
            <a:r>
              <a:rPr lang="en-US" b="1" dirty="0"/>
              <a:t>7. </a:t>
            </a:r>
            <a:r>
              <a:rPr lang="en-US" b="1" dirty="0">
                <a:solidFill>
                  <a:srgbClr val="FF0000"/>
                </a:solidFill>
              </a:rPr>
              <a:t>Clean up the environment </a:t>
            </a:r>
          </a:p>
          <a:p>
            <a:r>
              <a:rPr lang="en-US" b="1" dirty="0"/>
              <a:t>8. May be </a:t>
            </a:r>
            <a:r>
              <a:rPr lang="en-US" b="1" dirty="0">
                <a:solidFill>
                  <a:srgbClr val="FF0000"/>
                </a:solidFill>
              </a:rPr>
              <a:t>PATHOGENIC</a:t>
            </a:r>
            <a:r>
              <a:rPr lang="en-US" b="1" dirty="0"/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1982648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34537"/>
            <a:ext cx="9601200" cy="1107375"/>
          </a:xfrm>
        </p:spPr>
        <p:txBody>
          <a:bodyPr>
            <a:normAutofit/>
          </a:bodyPr>
          <a:lstStyle/>
          <a:p>
            <a:r>
              <a:rPr lang="en-US" sz="3600" dirty="0"/>
              <a:t>LIVE IN COMMUNITIES </a:t>
            </a:r>
            <a:r>
              <a:rPr lang="mr-IN" sz="3600" dirty="0"/>
              <a:t>–</a:t>
            </a:r>
            <a:r>
              <a:rPr lang="en-US" sz="3600" dirty="0"/>
              <a:t> RELATIONSHIPS - Symbiosis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341912"/>
            <a:ext cx="9601200" cy="530827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1. </a:t>
            </a:r>
            <a:r>
              <a:rPr lang="en-US" b="1" dirty="0">
                <a:solidFill>
                  <a:srgbClr val="FF0000"/>
                </a:solidFill>
              </a:rPr>
              <a:t>Mutualism</a:t>
            </a:r>
          </a:p>
          <a:p>
            <a:pPr lvl="1"/>
            <a:r>
              <a:rPr lang="en-US" b="1" i="1" dirty="0"/>
              <a:t>E.coli</a:t>
            </a:r>
            <a:r>
              <a:rPr lang="en-US" b="1" dirty="0"/>
              <a:t> in our guts</a:t>
            </a:r>
          </a:p>
          <a:p>
            <a:pPr lvl="1"/>
            <a:r>
              <a:rPr lang="en-US" b="1" dirty="0"/>
              <a:t>Both benefit  </a:t>
            </a:r>
          </a:p>
          <a:p>
            <a:r>
              <a:rPr lang="en-US" b="1" dirty="0"/>
              <a:t>2. </a:t>
            </a:r>
            <a:r>
              <a:rPr lang="en-US" b="1" dirty="0">
                <a:solidFill>
                  <a:srgbClr val="FF0000"/>
                </a:solidFill>
              </a:rPr>
              <a:t>Commensalism</a:t>
            </a:r>
          </a:p>
          <a:p>
            <a:pPr lvl="1"/>
            <a:r>
              <a:rPr lang="en-US" b="1" i="1" dirty="0" err="1"/>
              <a:t>S.epidermidis</a:t>
            </a:r>
            <a:r>
              <a:rPr lang="en-US" b="1" dirty="0"/>
              <a:t> on our skin </a:t>
            </a:r>
          </a:p>
          <a:p>
            <a:r>
              <a:rPr lang="en-US" b="1" dirty="0"/>
              <a:t>3. </a:t>
            </a:r>
            <a:r>
              <a:rPr lang="en-US" b="1" dirty="0" err="1">
                <a:solidFill>
                  <a:srgbClr val="FF0000"/>
                </a:solidFill>
              </a:rPr>
              <a:t>Amensalism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b="1" dirty="0"/>
              <a:t>One population harms, but not affected itself </a:t>
            </a:r>
          </a:p>
          <a:p>
            <a:pPr lvl="1"/>
            <a:r>
              <a:rPr lang="en-US" b="1" i="1" dirty="0" err="1"/>
              <a:t>L.sericata</a:t>
            </a:r>
            <a:r>
              <a:rPr lang="en-US" b="1" dirty="0"/>
              <a:t> destroys </a:t>
            </a:r>
            <a:r>
              <a:rPr lang="en-US" b="1" i="1" dirty="0" err="1"/>
              <a:t>S.aureus</a:t>
            </a:r>
            <a:endParaRPr lang="en-US" b="1" i="1" dirty="0"/>
          </a:p>
          <a:p>
            <a:r>
              <a:rPr lang="en-US" b="1" dirty="0"/>
              <a:t>4. </a:t>
            </a:r>
            <a:r>
              <a:rPr lang="en-US" b="1" dirty="0">
                <a:solidFill>
                  <a:srgbClr val="FF0000"/>
                </a:solidFill>
              </a:rPr>
              <a:t>Neutralism</a:t>
            </a:r>
          </a:p>
          <a:p>
            <a:pPr lvl="1"/>
            <a:r>
              <a:rPr lang="en-US" b="1" dirty="0"/>
              <a:t>Both unaffected</a:t>
            </a:r>
          </a:p>
          <a:p>
            <a:pPr lvl="1"/>
            <a:r>
              <a:rPr lang="en-US" b="1" dirty="0"/>
              <a:t>Endospore forming bacteria </a:t>
            </a:r>
            <a:r>
              <a:rPr lang="mr-IN" b="1" dirty="0"/>
              <a:t>–</a:t>
            </a:r>
            <a:r>
              <a:rPr lang="en-US" b="1" dirty="0"/>
              <a:t> </a:t>
            </a:r>
            <a:r>
              <a:rPr lang="en-US" b="1" i="1" dirty="0">
                <a:solidFill>
                  <a:srgbClr val="FF0000"/>
                </a:solidFill>
              </a:rPr>
              <a:t>Bacillus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species form spores and remain in symbiosis with other endospore forming bacteria </a:t>
            </a:r>
          </a:p>
          <a:p>
            <a:r>
              <a:rPr lang="en-US" b="1" dirty="0"/>
              <a:t>5. </a:t>
            </a:r>
            <a:r>
              <a:rPr lang="en-US" b="1" dirty="0">
                <a:solidFill>
                  <a:srgbClr val="FF0000"/>
                </a:solidFill>
              </a:rPr>
              <a:t>Parasitism </a:t>
            </a:r>
          </a:p>
          <a:p>
            <a:pPr lvl="1"/>
            <a:r>
              <a:rPr lang="en-US" b="1" dirty="0"/>
              <a:t>Humans and pathogenic bacteria</a:t>
            </a:r>
          </a:p>
          <a:p>
            <a:r>
              <a:rPr lang="en-US" b="1" dirty="0"/>
              <a:t>6. Normal and Transient </a:t>
            </a:r>
            <a:r>
              <a:rPr lang="en-US" b="1" dirty="0">
                <a:solidFill>
                  <a:srgbClr val="FF0000"/>
                </a:solidFill>
              </a:rPr>
              <a:t>Microbiota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862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Taxonomy of Prokaryotes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38795"/>
            <a:ext cx="9601200" cy="4607626"/>
          </a:xfrm>
        </p:spPr>
        <p:txBody>
          <a:bodyPr>
            <a:normAutofit fontScale="92500" lnSpcReduction="20000"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Bergey’s</a:t>
            </a:r>
            <a:r>
              <a:rPr lang="en-US" sz="3200" b="1" dirty="0">
                <a:solidFill>
                  <a:srgbClr val="FF0000"/>
                </a:solidFill>
              </a:rPr>
              <a:t> Manual of Systematic Bacteriology </a:t>
            </a:r>
          </a:p>
          <a:p>
            <a:r>
              <a:rPr lang="en-US" sz="3200" b="1" dirty="0"/>
              <a:t>Classification Based on: </a:t>
            </a:r>
          </a:p>
          <a:p>
            <a:pPr lvl="1"/>
            <a:r>
              <a:rPr lang="en-US" sz="2800" b="1" dirty="0">
                <a:solidFill>
                  <a:srgbClr val="FF0000"/>
                </a:solidFill>
              </a:rPr>
              <a:t>1. Staining Patterns</a:t>
            </a:r>
          </a:p>
          <a:p>
            <a:pPr lvl="2"/>
            <a:r>
              <a:rPr lang="en-US" sz="2400" b="1" dirty="0"/>
              <a:t>Gram staining</a:t>
            </a:r>
          </a:p>
          <a:p>
            <a:pPr lvl="2"/>
            <a:r>
              <a:rPr lang="en-US" sz="2400" b="1" dirty="0"/>
              <a:t>Atypical bacteria = no cell wall; cannot be stained </a:t>
            </a:r>
          </a:p>
          <a:p>
            <a:pPr lvl="2"/>
            <a:endParaRPr lang="en-US" sz="2400" b="1" dirty="0"/>
          </a:p>
          <a:p>
            <a:pPr lvl="1"/>
            <a:r>
              <a:rPr lang="en-US" sz="2800" b="1" dirty="0"/>
              <a:t>2. </a:t>
            </a:r>
            <a:r>
              <a:rPr lang="en-US" sz="2800" b="1" dirty="0">
                <a:solidFill>
                  <a:srgbClr val="FF0000"/>
                </a:solidFill>
              </a:rPr>
              <a:t>Beyond Gram + and Gram </a:t>
            </a:r>
            <a:r>
              <a:rPr lang="mr-IN" sz="2800" b="1" dirty="0">
                <a:solidFill>
                  <a:srgbClr val="FF0000"/>
                </a:solidFill>
              </a:rPr>
              <a:t>–</a:t>
            </a:r>
            <a:r>
              <a:rPr lang="en-US" sz="2800" b="1" dirty="0">
                <a:solidFill>
                  <a:srgbClr val="FF0000"/>
                </a:solidFill>
              </a:rPr>
              <a:t> bacteria </a:t>
            </a:r>
            <a:r>
              <a:rPr lang="en-US" sz="2800" b="1" dirty="0"/>
              <a:t>(Deeply Branching Bacteria)</a:t>
            </a:r>
          </a:p>
          <a:p>
            <a:pPr lvl="2"/>
            <a:r>
              <a:rPr lang="en-US" sz="2400" b="1" dirty="0"/>
              <a:t>Physiological, biochemical and genetic features </a:t>
            </a:r>
          </a:p>
          <a:p>
            <a:pPr lvl="2"/>
            <a:r>
              <a:rPr lang="en-US" sz="2400" b="1" dirty="0"/>
              <a:t>Live in hot, acidic, UV light </a:t>
            </a:r>
          </a:p>
          <a:p>
            <a:pPr lvl="2"/>
            <a:endParaRPr lang="en-US" sz="2400" b="1" dirty="0"/>
          </a:p>
          <a:p>
            <a:pPr lvl="1"/>
            <a:r>
              <a:rPr lang="en-US" sz="2800" b="1" dirty="0"/>
              <a:t>3. </a:t>
            </a:r>
            <a:r>
              <a:rPr lang="en-US" sz="2800" b="1" dirty="0">
                <a:solidFill>
                  <a:srgbClr val="FF0000"/>
                </a:solidFill>
              </a:rPr>
              <a:t>Gram-negative deeper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7770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(</a:t>
            </a:r>
            <a:r>
              <a:rPr lang="en-US" sz="3200"/>
              <a:t>Gram - bacteria) </a:t>
            </a:r>
            <a:r>
              <a:rPr lang="en-US" sz="3200" dirty="0" err="1"/>
              <a:t>Proteobacteria</a:t>
            </a:r>
            <a:r>
              <a:rPr lang="en-US" sz="3200" dirty="0"/>
              <a:t> – </a:t>
            </a:r>
            <a:r>
              <a:rPr lang="en-US" sz="3200" dirty="0" err="1"/>
              <a:t>Alphaproteobacteria</a:t>
            </a:r>
            <a:r>
              <a:rPr lang="en-US" sz="3200" dirty="0"/>
              <a:t>  </a:t>
            </a:r>
          </a:p>
        </p:txBody>
      </p:sp>
      <p:pic>
        <p:nvPicPr>
          <p:cNvPr id="3" name="Picture Placeholder 3" descr="OSC_Microbio_04_02_RRickets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90" r="-27690"/>
          <a:stretch>
            <a:fillRect/>
          </a:stretch>
        </p:blipFill>
        <p:spPr>
          <a:xfrm>
            <a:off x="1097279" y="1304923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341120" y="4950662"/>
            <a:ext cx="8062912" cy="1166382"/>
          </a:xfrm>
          <a:prstGeom prst="rect">
            <a:avLst/>
          </a:prstGeom>
        </p:spPr>
        <p:txBody>
          <a:bodyPr rIns="216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/>
              <a:t>Rickettsias require special staining methods to see them under a microscope. Here, </a:t>
            </a:r>
            <a:r>
              <a:rPr lang="en-US" sz="2000" b="1" i="1"/>
              <a:t>R. rickettsii</a:t>
            </a:r>
            <a:r>
              <a:rPr lang="en-US" sz="2000" b="1"/>
              <a:t>, which causes Rocky Mountain spotted fever, is shown infecting the cells of a tick. (credit: modification of work by Centers for Disease Control and Prevention)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60335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Alphaproteobacteria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91293"/>
            <a:ext cx="9601200" cy="4797631"/>
          </a:xfrm>
        </p:spPr>
        <p:txBody>
          <a:bodyPr>
            <a:normAutofit fontScale="92500" lnSpcReduction="10000"/>
          </a:bodyPr>
          <a:lstStyle/>
          <a:p>
            <a:r>
              <a:rPr lang="en-US" sz="3600" b="1" dirty="0"/>
              <a:t>1. </a:t>
            </a:r>
            <a:r>
              <a:rPr lang="en-US" sz="3600" b="1" dirty="0" err="1">
                <a:solidFill>
                  <a:srgbClr val="FF0000"/>
                </a:solidFill>
              </a:rPr>
              <a:t>Oligotrophs</a:t>
            </a:r>
            <a:endParaRPr lang="en-US" sz="3600" b="1" dirty="0">
              <a:solidFill>
                <a:srgbClr val="FF0000"/>
              </a:solidFill>
            </a:endParaRPr>
          </a:p>
          <a:p>
            <a:pPr lvl="1"/>
            <a:r>
              <a:rPr lang="en-US" sz="3200" b="1" dirty="0"/>
              <a:t>Live in low-nutrient environments like glacial ice, deep soil </a:t>
            </a:r>
          </a:p>
          <a:p>
            <a:r>
              <a:rPr lang="en-US" sz="3600" b="1" dirty="0"/>
              <a:t>2. Obligate Intracellular Parasites </a:t>
            </a:r>
          </a:p>
          <a:p>
            <a:r>
              <a:rPr lang="en-US" sz="3600" b="1" dirty="0"/>
              <a:t>3. </a:t>
            </a:r>
            <a:r>
              <a:rPr lang="en-US" sz="3600" b="1" i="1" dirty="0">
                <a:solidFill>
                  <a:srgbClr val="FF0000"/>
                </a:solidFill>
              </a:rPr>
              <a:t>Rickettsia</a:t>
            </a:r>
          </a:p>
          <a:p>
            <a:pPr lvl="1"/>
            <a:r>
              <a:rPr lang="en-US" sz="3200" b="1" dirty="0"/>
              <a:t>Human pathogen</a:t>
            </a:r>
          </a:p>
          <a:p>
            <a:r>
              <a:rPr lang="en-US" sz="3600" b="1" dirty="0"/>
              <a:t>4. </a:t>
            </a:r>
            <a:r>
              <a:rPr lang="en-US" sz="3600" b="1" i="1" dirty="0">
                <a:solidFill>
                  <a:srgbClr val="FF0000"/>
                </a:solidFill>
              </a:rPr>
              <a:t>Chlamydia</a:t>
            </a:r>
          </a:p>
          <a:p>
            <a:pPr lvl="1"/>
            <a:r>
              <a:rPr lang="en-US" sz="3200" b="1" dirty="0"/>
              <a:t>STDs; Spread fast from host to host; resistant to cellular defenses</a:t>
            </a:r>
          </a:p>
        </p:txBody>
      </p:sp>
    </p:spTree>
    <p:extLst>
      <p:ext uri="{BB962C8B-B14F-4D97-AF65-F5344CB8AC3E}">
        <p14:creationId xmlns:p14="http://schemas.microsoft.com/office/powerpoint/2010/main" val="1706035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Chlamydia – Life Cycle </a:t>
            </a:r>
          </a:p>
        </p:txBody>
      </p:sp>
      <p:pic>
        <p:nvPicPr>
          <p:cNvPr id="3" name="Picture Placeholder 2" descr="OSC_Microbio_04_02_Chlamyd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120" r="-59120"/>
          <a:stretch>
            <a:fillRect/>
          </a:stretch>
        </p:blipFill>
        <p:spPr>
          <a:xfrm>
            <a:off x="538545" y="1554304"/>
            <a:ext cx="11451380" cy="497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Betaproteobacteria</a:t>
            </a:r>
            <a:r>
              <a:rPr lang="en-US" dirty="0"/>
              <a:t> </a:t>
            </a:r>
          </a:p>
        </p:txBody>
      </p:sp>
      <p:pic>
        <p:nvPicPr>
          <p:cNvPr id="3" name="Picture Placeholder 3" descr="OSC_Microbio_04_02_Neisser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91" r="-13291"/>
          <a:stretch>
            <a:fillRect/>
          </a:stretch>
        </p:blipFill>
        <p:spPr>
          <a:xfrm>
            <a:off x="3002279" y="1427187"/>
            <a:ext cx="5486401" cy="2381620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714023" y="4156702"/>
            <a:ext cx="8062912" cy="2030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i="1"/>
              <a:t>Neisseria meningitidis </a:t>
            </a:r>
            <a:r>
              <a:rPr lang="en-US" sz="3600" b="1"/>
              <a:t>growing in colonies on a chocolate agar plate. (credit: Centers for Disease Control and Prevention)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761863" y="1610436"/>
            <a:ext cx="2688609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Eutrophs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/>
              <a:t>= require high amounts of organic nutrients </a:t>
            </a:r>
          </a:p>
        </p:txBody>
      </p:sp>
    </p:spTree>
    <p:extLst>
      <p:ext uri="{BB962C8B-B14F-4D97-AF65-F5344CB8AC3E}">
        <p14:creationId xmlns:p14="http://schemas.microsoft.com/office/powerpoint/2010/main" val="79479411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</a:majorFont>
      <a:minorFont>
        <a:latin typeface="Franklin Gothic Book" panose="020B0503020102020204"/>
        <a:ea typeface=""/>
        <a:cs typeface="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395</TotalTime>
  <Words>955</Words>
  <Application>Microsoft Macintosh PowerPoint</Application>
  <PresentationFormat>Widescreen</PresentationFormat>
  <Paragraphs>123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Franklin Gothic Book</vt:lpstr>
      <vt:lpstr>Crop</vt:lpstr>
      <vt:lpstr>Prokaryotic Diversity </vt:lpstr>
      <vt:lpstr>General Characteristics of Prokaryotes </vt:lpstr>
      <vt:lpstr>Habitats and Functions</vt:lpstr>
      <vt:lpstr>LIVE IN COMMUNITIES – RELATIONSHIPS - Symbiosis</vt:lpstr>
      <vt:lpstr>Taxonomy of Prokaryotes </vt:lpstr>
      <vt:lpstr>(Gram - bacteria) Proteobacteria – Alphaproteobacteria  </vt:lpstr>
      <vt:lpstr>Alphaproteobacteria</vt:lpstr>
      <vt:lpstr>Chlamydia – Life Cycle </vt:lpstr>
      <vt:lpstr>Betaproteobacteria </vt:lpstr>
      <vt:lpstr>Gammaproteobacteria </vt:lpstr>
      <vt:lpstr>Gammaproteobacteria </vt:lpstr>
      <vt:lpstr>Gammaproteobacteria</vt:lpstr>
      <vt:lpstr>Gammaproteobacteria </vt:lpstr>
      <vt:lpstr>Deltaproteobacteria</vt:lpstr>
      <vt:lpstr>Epsilonproteobacterian – Helicobacter pylori</vt:lpstr>
      <vt:lpstr>Nonproteobacteria (Gram –) bacteria - Spirochetes </vt:lpstr>
      <vt:lpstr>Cytophaga, Fusobacterium, and Bacteroides </vt:lpstr>
      <vt:lpstr>Cytophaga, Fusobacterium, and Bacteroides (CFB Group) </vt:lpstr>
      <vt:lpstr>Classifying Gram-Positive Bacteria</vt:lpstr>
      <vt:lpstr>High G + C Gram Positive Bacteria – Actinobacteria </vt:lpstr>
      <vt:lpstr>Actinobacteria </vt:lpstr>
      <vt:lpstr>Low G + C Gram Positive Bacteria </vt:lpstr>
      <vt:lpstr>Lactobacillales</vt:lpstr>
      <vt:lpstr>Bacilli </vt:lpstr>
      <vt:lpstr>Deeply Branching Bacteria - Evolution of Bacteria </vt:lpstr>
      <vt:lpstr>Archaea 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An Invisible World  </dc:title>
  <dc:creator>Andrew Dawson</dc:creator>
  <cp:lastModifiedBy>Andrew Dawson</cp:lastModifiedBy>
  <cp:revision>40</cp:revision>
  <dcterms:created xsi:type="dcterms:W3CDTF">2017-06-12T19:29:15Z</dcterms:created>
  <dcterms:modified xsi:type="dcterms:W3CDTF">2018-03-01T18:06:55Z</dcterms:modified>
</cp:coreProperties>
</file>