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6" r:id="rId2"/>
    <p:sldId id="257" r:id="rId3"/>
    <p:sldId id="267" r:id="rId4"/>
    <p:sldId id="258" r:id="rId5"/>
    <p:sldId id="282" r:id="rId6"/>
    <p:sldId id="284" r:id="rId7"/>
    <p:sldId id="286" r:id="rId8"/>
    <p:sldId id="287" r:id="rId9"/>
    <p:sldId id="288" r:id="rId10"/>
    <p:sldId id="259" r:id="rId11"/>
    <p:sldId id="289" r:id="rId12"/>
    <p:sldId id="291" r:id="rId13"/>
    <p:sldId id="292" r:id="rId14"/>
    <p:sldId id="293" r:id="rId15"/>
    <p:sldId id="294" r:id="rId16"/>
    <p:sldId id="295" r:id="rId17"/>
    <p:sldId id="296" r:id="rId18"/>
    <p:sldId id="297" r:id="rId19"/>
    <p:sldId id="298" r:id="rId20"/>
    <p:sldId id="299" r:id="rId21"/>
    <p:sldId id="268" r:id="rId22"/>
    <p:sldId id="301" r:id="rId23"/>
    <p:sldId id="303" r:id="rId24"/>
    <p:sldId id="304" r:id="rId25"/>
    <p:sldId id="305" r:id="rId26"/>
    <p:sldId id="260" r:id="rId27"/>
    <p:sldId id="306" r:id="rId28"/>
    <p:sldId id="261" r:id="rId29"/>
    <p:sldId id="307" r:id="rId30"/>
    <p:sldId id="308" r:id="rId31"/>
    <p:sldId id="309" r:id="rId32"/>
    <p:sldId id="262" r:id="rId33"/>
    <p:sldId id="310" r:id="rId34"/>
    <p:sldId id="311" r:id="rId35"/>
    <p:sldId id="312" r:id="rId36"/>
    <p:sldId id="263" r:id="rId37"/>
    <p:sldId id="314" r:id="rId38"/>
    <p:sldId id="315" r:id="rId39"/>
    <p:sldId id="316" r:id="rId40"/>
    <p:sldId id="264" r:id="rId41"/>
    <p:sldId id="318" r:id="rId42"/>
    <p:sldId id="319" r:id="rId43"/>
    <p:sldId id="320" r:id="rId44"/>
    <p:sldId id="321" r:id="rId45"/>
    <p:sldId id="322" r:id="rId46"/>
    <p:sldId id="323" r:id="rId47"/>
    <p:sldId id="326" r:id="rId48"/>
    <p:sldId id="265" r:id="rId49"/>
    <p:sldId id="277" r:id="rId50"/>
    <p:sldId id="328" r:id="rId51"/>
    <p:sldId id="276" r:id="rId52"/>
    <p:sldId id="330" r:id="rId53"/>
    <p:sldId id="331" r:id="rId54"/>
    <p:sldId id="270" r:id="rId55"/>
    <p:sldId id="274" r:id="rId56"/>
    <p:sldId id="271" r:id="rId57"/>
    <p:sldId id="333" r:id="rId58"/>
    <p:sldId id="334" r:id="rId59"/>
    <p:sldId id="335" r:id="rId60"/>
    <p:sldId id="336" r:id="rId61"/>
    <p:sldId id="337" r:id="rId62"/>
    <p:sldId id="338" r:id="rId63"/>
    <p:sldId id="281" r:id="rId64"/>
    <p:sldId id="339"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063"/>
    <p:restoredTop sz="94632"/>
  </p:normalViewPr>
  <p:slideViewPr>
    <p:cSldViewPr snapToGrid="0" snapToObjects="1">
      <p:cViewPr varScale="1">
        <p:scale>
          <a:sx n="92" d="100"/>
          <a:sy n="92" d="100"/>
        </p:scale>
        <p:origin x="184" y="648"/>
      </p:cViewPr>
      <p:guideLst/>
    </p:cSldViewPr>
  </p:slideViewPr>
  <p:notesTextViewPr>
    <p:cViewPr>
      <p:scale>
        <a:sx n="1" d="1"/>
        <a:sy n="1" d="1"/>
      </p:scale>
      <p:origin x="0" y="0"/>
    </p:cViewPr>
  </p:notesTextViewPr>
  <p:sorterViewPr>
    <p:cViewPr>
      <p:scale>
        <a:sx n="198" d="100"/>
        <a:sy n="198"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0609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201123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8494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69196"/>
          </a:xfrm>
        </p:spPr>
        <p:txBody>
          <a:bodyPr/>
          <a:lstStyle>
            <a:lvl1pPr>
              <a:defRPr b="1">
                <a:latin typeface="+mn-lt"/>
              </a:defRPr>
            </a:lvl1pPr>
          </a:lstStyle>
          <a:p>
            <a:r>
              <a:rPr lang="en-US" dirty="0"/>
              <a:t>Click to edit Master title style</a:t>
            </a:r>
          </a:p>
        </p:txBody>
      </p:sp>
      <p:sp>
        <p:nvSpPr>
          <p:cNvPr id="3" name="Content Placeholder 2"/>
          <p:cNvSpPr>
            <a:spLocks noGrp="1"/>
          </p:cNvSpPr>
          <p:nvPr>
            <p:ph idx="1"/>
          </p:nvPr>
        </p:nvSpPr>
        <p:spPr>
          <a:xfrm>
            <a:off x="838200" y="1169233"/>
            <a:ext cx="10515600" cy="50077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9202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49843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005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64403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167"/>
          </a:xfrm>
        </p:spPr>
        <p:txBody>
          <a:bodyPr/>
          <a:lstStyle>
            <a:lvl1pPr>
              <a:defRPr b="1">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356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9145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47239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378967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69EA4-F97C-7A4E-8B2D-57572F3C8D32}" type="slidenum">
              <a:rPr lang="en-US" smtClean="0"/>
              <a:t>‹#›</a:t>
            </a:fld>
            <a:endParaRPr lang="en-US"/>
          </a:p>
        </p:txBody>
      </p:sp>
    </p:spTree>
    <p:extLst>
      <p:ext uri="{BB962C8B-B14F-4D97-AF65-F5344CB8AC3E}">
        <p14:creationId xmlns:p14="http://schemas.microsoft.com/office/powerpoint/2010/main" val="124484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Diseases of the Immune System-Hypersensitivities and Autoimmune Diseases </a:t>
            </a:r>
          </a:p>
        </p:txBody>
      </p:sp>
      <p:sp>
        <p:nvSpPr>
          <p:cNvPr id="3" name="Subtitle 2"/>
          <p:cNvSpPr>
            <a:spLocks noGrp="1"/>
          </p:cNvSpPr>
          <p:nvPr>
            <p:ph type="subTitle" idx="1"/>
          </p:nvPr>
        </p:nvSpPr>
        <p:spPr/>
        <p:txBody>
          <a:bodyPr/>
          <a:lstStyle/>
          <a:p>
            <a:r>
              <a:rPr lang="en-US" b="1" dirty="0"/>
              <a:t>Chapter 19</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 Hypersensitivity </a:t>
            </a:r>
          </a:p>
        </p:txBody>
      </p:sp>
      <p:pic>
        <p:nvPicPr>
          <p:cNvPr id="3" name="Picture Placeholder 1" descr="OSC_Microbio_19_01_Degran.jpg"/>
          <p:cNvPicPr>
            <a:picLocks noChangeAspect="1"/>
          </p:cNvPicPr>
          <p:nvPr/>
        </p:nvPicPr>
        <p:blipFill>
          <a:blip r:embed="rId2">
            <a:extLst>
              <a:ext uri="{28A0092B-C50C-407E-A947-70E740481C1C}">
                <a14:useLocalDpi xmlns:a14="http://schemas.microsoft.com/office/drawing/2010/main" val="0"/>
              </a:ext>
            </a:extLst>
          </a:blip>
          <a:srcRect l="-29564" r="-29564"/>
          <a:stretch>
            <a:fillRect/>
          </a:stretch>
        </p:blipFill>
        <p:spPr>
          <a:xfrm>
            <a:off x="457199" y="1122386"/>
            <a:ext cx="11874923" cy="5154846"/>
          </a:xfrm>
          <a:prstGeom prst="rect">
            <a:avLst/>
          </a:prstGeom>
        </p:spPr>
      </p:pic>
    </p:spTree>
    <p:extLst>
      <p:ext uri="{BB962C8B-B14F-4D97-AF65-F5344CB8AC3E}">
        <p14:creationId xmlns:p14="http://schemas.microsoft.com/office/powerpoint/2010/main" val="73292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a:defRPr/>
            </a:pPr>
            <a:r>
              <a:rPr lang="en-US" altLang="en-US" dirty="0">
                <a:solidFill>
                  <a:schemeClr val="lt1"/>
                </a:solidFill>
                <a:latin typeface="+mn-lt"/>
                <a:ea typeface="ＭＳ Ｐゴシック" charset="-128"/>
                <a:cs typeface="+mn-cs"/>
              </a:rPr>
              <a:t>Allergic Reactions </a:t>
            </a:r>
          </a:p>
        </p:txBody>
      </p:sp>
      <p:sp>
        <p:nvSpPr>
          <p:cNvPr id="112643" name="Content Placeholder 2"/>
          <p:cNvSpPr>
            <a:spLocks noGrp="1"/>
          </p:cNvSpPr>
          <p:nvPr>
            <p:ph idx="1"/>
          </p:nvPr>
        </p:nvSpPr>
        <p:spPr>
          <a:xfrm>
            <a:off x="1981200" y="1066800"/>
            <a:ext cx="8229600" cy="5562600"/>
          </a:xfrm>
        </p:spPr>
        <p:txBody>
          <a:bodyPr/>
          <a:lstStyle/>
          <a:p>
            <a:r>
              <a:rPr lang="en-US" altLang="en-US">
                <a:ea typeface="ＭＳ Ｐゴシック" charset="-128"/>
              </a:rPr>
              <a:t>Most severe </a:t>
            </a:r>
            <a:r>
              <a:rPr lang="en-US" altLang="en-US" b="1" u="sng">
                <a:solidFill>
                  <a:srgbClr val="FF0000"/>
                </a:solidFill>
                <a:ea typeface="ＭＳ Ｐゴシック" charset="-128"/>
              </a:rPr>
              <a:t>Histamine </a:t>
            </a:r>
            <a:r>
              <a:rPr lang="en-US" altLang="en-US">
                <a:ea typeface="ＭＳ Ｐゴシック" charset="-128"/>
              </a:rPr>
              <a:t>reaction</a:t>
            </a:r>
          </a:p>
          <a:p>
            <a:pPr lvl="1"/>
            <a:r>
              <a:rPr lang="en-US" altLang="en-US"/>
              <a:t>Anaphylaxis --------</a:t>
            </a:r>
            <a:r>
              <a:rPr lang="en-US" altLang="en-US">
                <a:sym typeface="Wingdings" charset="2"/>
              </a:rPr>
              <a:t> tachycardia, circulatory failure, shock </a:t>
            </a:r>
          </a:p>
          <a:p>
            <a:r>
              <a:rPr lang="en-US" altLang="en-US" b="1" u="sng">
                <a:solidFill>
                  <a:srgbClr val="FF0000"/>
                </a:solidFill>
                <a:ea typeface="ＭＳ Ｐゴシック" charset="-128"/>
              </a:rPr>
              <a:t>Leukotrienes</a:t>
            </a:r>
            <a:r>
              <a:rPr lang="en-US" altLang="en-US">
                <a:ea typeface="ＭＳ Ｐゴシック" charset="-128"/>
              </a:rPr>
              <a:t>-----</a:t>
            </a:r>
            <a:r>
              <a:rPr lang="en-US" altLang="en-US">
                <a:ea typeface="ＭＳ Ｐゴシック" charset="-128"/>
                <a:sym typeface="Wingdings" charset="2"/>
              </a:rPr>
              <a:t> prolonged bronchospasm, increased mucus production </a:t>
            </a:r>
          </a:p>
          <a:p>
            <a:r>
              <a:rPr lang="en-US" altLang="en-US" b="1" u="sng">
                <a:solidFill>
                  <a:srgbClr val="FF0000"/>
                </a:solidFill>
                <a:ea typeface="ＭＳ Ｐゴシック" charset="-128"/>
                <a:sym typeface="Wingdings" charset="2"/>
              </a:rPr>
              <a:t>Prostaglandins</a:t>
            </a:r>
            <a:r>
              <a:rPr lang="en-US" altLang="en-US">
                <a:ea typeface="ＭＳ Ｐゴシック" charset="-128"/>
                <a:sym typeface="Wingdings" charset="2"/>
              </a:rPr>
              <a:t>-------- vasodilation, increased vascular permeability, bronchoconstriction </a:t>
            </a:r>
          </a:p>
          <a:p>
            <a:pPr lvl="1"/>
            <a:r>
              <a:rPr lang="en-US" altLang="en-US">
                <a:sym typeface="Wingdings" charset="2"/>
              </a:rPr>
              <a:t>Counteracted by anti-inflammatory drugs </a:t>
            </a:r>
          </a:p>
          <a:p>
            <a:r>
              <a:rPr lang="en-US" altLang="en-US" b="1" u="sng">
                <a:solidFill>
                  <a:srgbClr val="FF0000"/>
                </a:solidFill>
                <a:ea typeface="ＭＳ Ｐゴシック" charset="-128"/>
              </a:rPr>
              <a:t>Bradykinin </a:t>
            </a:r>
            <a:r>
              <a:rPr lang="en-US" altLang="en-US">
                <a:ea typeface="ＭＳ Ｐゴシック" charset="-128"/>
              </a:rPr>
              <a:t>(kinins)------</a:t>
            </a:r>
            <a:r>
              <a:rPr lang="en-US" altLang="en-US">
                <a:ea typeface="ＭＳ Ｐゴシック" charset="-128"/>
                <a:sym typeface="Wingdings" charset="2"/>
              </a:rPr>
              <a:t> prolongs smooth muscle contractions (bronchioles); increased mucus contractions </a:t>
            </a:r>
            <a:endParaRPr lang="en-US" altLang="en-US">
              <a:ea typeface="ＭＳ Ｐゴシック" charset="-128"/>
            </a:endParaRPr>
          </a:p>
        </p:txBody>
      </p:sp>
    </p:spTree>
    <p:extLst>
      <p:ext uri="{BB962C8B-B14F-4D97-AF65-F5344CB8AC3E}">
        <p14:creationId xmlns:p14="http://schemas.microsoft.com/office/powerpoint/2010/main" val="20765912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 calcmode="lin" valueType="num">
                                      <p:cBhvr additive="base">
                                        <p:cTn id="7" dur="500" fill="hold"/>
                                        <p:tgtEl>
                                          <p:spTgt spid="1126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4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12643">
                                            <p:txEl>
                                              <p:pRg st="1" end="1"/>
                                            </p:txEl>
                                          </p:spTgt>
                                        </p:tgtEl>
                                        <p:attrNameLst>
                                          <p:attrName>style.visibility</p:attrName>
                                        </p:attrNameLst>
                                      </p:cBhvr>
                                      <p:to>
                                        <p:strVal val="visible"/>
                                      </p:to>
                                    </p:set>
                                    <p:anim calcmode="lin" valueType="num">
                                      <p:cBhvr additive="base">
                                        <p:cTn id="11" dur="500" fill="hold"/>
                                        <p:tgtEl>
                                          <p:spTgt spid="11264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26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112643">
                                            <p:txEl>
                                              <p:pRg st="2" end="2"/>
                                            </p:txEl>
                                          </p:spTgt>
                                        </p:tgtEl>
                                        <p:attrNameLst>
                                          <p:attrName>style.visibility</p:attrName>
                                        </p:attrNameLst>
                                      </p:cBhvr>
                                      <p:to>
                                        <p:strVal val="visible"/>
                                      </p:to>
                                    </p:set>
                                    <p:anim calcmode="lin" valueType="num">
                                      <p:cBhvr additive="base">
                                        <p:cTn id="17" dur="500" fill="hold"/>
                                        <p:tgtEl>
                                          <p:spTgt spid="11264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accel="50000" decel="50000" fill="hold" grpId="0" nodeType="clickEffect">
                                  <p:stCondLst>
                                    <p:cond delay="0"/>
                                  </p:stCondLst>
                                  <p:childTnLst>
                                    <p:set>
                                      <p:cBhvr>
                                        <p:cTn id="22" dur="1" fill="hold">
                                          <p:stCondLst>
                                            <p:cond delay="0"/>
                                          </p:stCondLst>
                                        </p:cTn>
                                        <p:tgtEl>
                                          <p:spTgt spid="112643">
                                            <p:txEl>
                                              <p:pRg st="3" end="3"/>
                                            </p:txEl>
                                          </p:spTgt>
                                        </p:tgtEl>
                                        <p:attrNameLst>
                                          <p:attrName>style.visibility</p:attrName>
                                        </p:attrNameLst>
                                      </p:cBhvr>
                                      <p:to>
                                        <p:strVal val="visible"/>
                                      </p:to>
                                    </p:set>
                                    <p:anim calcmode="lin" valueType="num">
                                      <p:cBhvr additive="base">
                                        <p:cTn id="23" dur="5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264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112643">
                                            <p:txEl>
                                              <p:pRg st="4" end="4"/>
                                            </p:txEl>
                                          </p:spTgt>
                                        </p:tgtEl>
                                        <p:attrNameLst>
                                          <p:attrName>style.visibility</p:attrName>
                                        </p:attrNameLst>
                                      </p:cBhvr>
                                      <p:to>
                                        <p:strVal val="visible"/>
                                      </p:to>
                                    </p:set>
                                    <p:anim calcmode="lin" valueType="num">
                                      <p:cBhvr additive="base">
                                        <p:cTn id="27" dur="500" fill="hold"/>
                                        <p:tgtEl>
                                          <p:spTgt spid="11264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26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accel="50000" decel="50000" fill="hold" grpId="0" nodeType="clickEffect">
                                  <p:stCondLst>
                                    <p:cond delay="0"/>
                                  </p:stCondLst>
                                  <p:childTnLst>
                                    <p:set>
                                      <p:cBhvr>
                                        <p:cTn id="32" dur="1" fill="hold">
                                          <p:stCondLst>
                                            <p:cond delay="0"/>
                                          </p:stCondLst>
                                        </p:cTn>
                                        <p:tgtEl>
                                          <p:spTgt spid="112643">
                                            <p:txEl>
                                              <p:pRg st="5" end="5"/>
                                            </p:txEl>
                                          </p:spTgt>
                                        </p:tgtEl>
                                        <p:attrNameLst>
                                          <p:attrName>style.visibility</p:attrName>
                                        </p:attrNameLst>
                                      </p:cBhvr>
                                      <p:to>
                                        <p:strVal val="visible"/>
                                      </p:to>
                                    </p:set>
                                    <p:anim calcmode="lin" valueType="num">
                                      <p:cBhvr additive="base">
                                        <p:cTn id="33" dur="500" fill="hold"/>
                                        <p:tgtEl>
                                          <p:spTgt spid="11264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6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838200" y="365126"/>
            <a:ext cx="10515600" cy="1463674"/>
          </a:xfrm>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a:bodyPr>
          <a:lstStyle/>
          <a:p>
            <a:pPr eaLnBrk="1" hangingPunct="1">
              <a:defRPr/>
            </a:pPr>
            <a:r>
              <a:rPr lang="en-US" altLang="en-US" dirty="0">
                <a:solidFill>
                  <a:schemeClr val="lt1"/>
                </a:solidFill>
                <a:latin typeface="+mn-lt"/>
                <a:ea typeface="ＭＳ Ｐゴシック" charset="-128"/>
                <a:cs typeface="+mn-cs"/>
              </a:rPr>
              <a:t>Diseases Associated with </a:t>
            </a:r>
            <a:r>
              <a:rPr lang="en-US" altLang="en-US" dirty="0" err="1">
                <a:solidFill>
                  <a:schemeClr val="lt1"/>
                </a:solidFill>
                <a:latin typeface="+mn-lt"/>
                <a:ea typeface="ＭＳ Ｐゴシック" charset="-128"/>
                <a:cs typeface="+mn-cs"/>
              </a:rPr>
              <a:t>IgE</a:t>
            </a:r>
            <a:r>
              <a:rPr lang="en-US" altLang="en-US" dirty="0">
                <a:solidFill>
                  <a:schemeClr val="lt1"/>
                </a:solidFill>
                <a:latin typeface="+mn-lt"/>
                <a:ea typeface="ＭＳ Ｐゴシック" charset="-128"/>
                <a:cs typeface="+mn-cs"/>
              </a:rPr>
              <a:t> and Mast-Cell-Mediated Allergy</a:t>
            </a:r>
          </a:p>
        </p:txBody>
      </p:sp>
      <p:sp>
        <p:nvSpPr>
          <p:cNvPr id="65538" name="Content Placeholder 2"/>
          <p:cNvSpPr>
            <a:spLocks noGrp="1"/>
          </p:cNvSpPr>
          <p:nvPr>
            <p:ph idx="1"/>
          </p:nvPr>
        </p:nvSpPr>
        <p:spPr>
          <a:xfrm>
            <a:off x="1981200" y="1998132"/>
            <a:ext cx="8229600" cy="4402667"/>
          </a:xfrm>
        </p:spPr>
        <p:txBody>
          <a:bodyPr anchor="t"/>
          <a:lstStyle/>
          <a:p>
            <a:pPr eaLnBrk="1" hangingPunct="1"/>
            <a:r>
              <a:rPr lang="en-US" altLang="en-US" sz="2400" b="1" dirty="0">
                <a:solidFill>
                  <a:srgbClr val="FF0000"/>
                </a:solidFill>
                <a:ea typeface="ＭＳ Ｐゴシック" charset="-128"/>
              </a:rPr>
              <a:t>Atopic Diseases</a:t>
            </a:r>
          </a:p>
          <a:p>
            <a:pPr lvl="1" eaLnBrk="1" hangingPunct="1"/>
            <a:r>
              <a:rPr lang="en-US" altLang="en-US" b="1" dirty="0"/>
              <a:t>Hay fever (allergic rhinitis)</a:t>
            </a:r>
          </a:p>
          <a:p>
            <a:pPr lvl="2" eaLnBrk="1" hangingPunct="1"/>
            <a:r>
              <a:rPr lang="en-US" altLang="en-US" sz="2400" dirty="0"/>
              <a:t>Inhaled pollen or molds; chronic; affects respiratory membranes; causes nasal congestion; sneezing; mucus, </a:t>
            </a:r>
            <a:r>
              <a:rPr lang="en-US" altLang="en-US" sz="2400" dirty="0" err="1"/>
              <a:t>etc</a:t>
            </a:r>
            <a:r>
              <a:rPr lang="en-US" altLang="en-US" sz="2400" dirty="0"/>
              <a:t>; </a:t>
            </a:r>
          </a:p>
          <a:p>
            <a:pPr lvl="1" eaLnBrk="1" hangingPunct="1"/>
            <a:r>
              <a:rPr lang="en-US" altLang="en-US" b="1" dirty="0"/>
              <a:t>Asthma</a:t>
            </a:r>
          </a:p>
          <a:p>
            <a:pPr lvl="2" eaLnBrk="1" hangingPunct="1"/>
            <a:r>
              <a:rPr lang="en-US" altLang="en-US" sz="2400" dirty="0" err="1"/>
              <a:t>Bronchoconstrition</a:t>
            </a:r>
            <a:r>
              <a:rPr lang="en-US" altLang="en-US" sz="2400" dirty="0"/>
              <a:t>; airways close; leukotrienes and serotonin from mast cells</a:t>
            </a:r>
          </a:p>
          <a:p>
            <a:pPr lvl="1" eaLnBrk="1" hangingPunct="1"/>
            <a:r>
              <a:rPr lang="en-US" altLang="en-US" b="1" dirty="0"/>
              <a:t>Atopic dermatitis (eczema)</a:t>
            </a:r>
          </a:p>
          <a:p>
            <a:pPr lvl="2" eaLnBrk="1" hangingPunct="1"/>
            <a:r>
              <a:rPr lang="en-US" altLang="en-US" sz="2400" dirty="0"/>
              <a:t>Reddened, encrusted skin lesions; dry scaly skin on face, scalp, neck limbs and trunk </a:t>
            </a:r>
          </a:p>
        </p:txBody>
      </p:sp>
    </p:spTree>
    <p:extLst>
      <p:ext uri="{BB962C8B-B14F-4D97-AF65-F5344CB8AC3E}">
        <p14:creationId xmlns:p14="http://schemas.microsoft.com/office/powerpoint/2010/main" val="69635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a:defRPr/>
            </a:pPr>
            <a:r>
              <a:rPr lang="en-US" altLang="en-US">
                <a:solidFill>
                  <a:schemeClr val="lt1"/>
                </a:solidFill>
                <a:latin typeface="+mn-lt"/>
                <a:ea typeface="ＭＳ Ｐゴシック" charset="-128"/>
                <a:cs typeface="+mn-cs"/>
              </a:rPr>
              <a:t>Hay fever</a:t>
            </a:r>
          </a:p>
        </p:txBody>
      </p:sp>
      <p:sp>
        <p:nvSpPr>
          <p:cNvPr id="66562" name="Rectangle 3"/>
          <p:cNvSpPr>
            <a:spLocks noGrp="1" noChangeArrowheads="1"/>
          </p:cNvSpPr>
          <p:nvPr>
            <p:ph idx="1"/>
          </p:nvPr>
        </p:nvSpPr>
        <p:spPr>
          <a:xfrm>
            <a:off x="1981200" y="1377244"/>
            <a:ext cx="8229600" cy="5175956"/>
          </a:xfrm>
        </p:spPr>
        <p:txBody>
          <a:bodyPr>
            <a:normAutofit/>
          </a:bodyPr>
          <a:lstStyle/>
          <a:p>
            <a:pPr>
              <a:lnSpc>
                <a:spcPct val="90000"/>
              </a:lnSpc>
            </a:pPr>
            <a:r>
              <a:rPr lang="en-US" altLang="en-US" dirty="0">
                <a:ea typeface="ＭＳ Ｐゴシック" charset="-128"/>
              </a:rPr>
              <a:t>Reaction to </a:t>
            </a:r>
            <a:r>
              <a:rPr lang="en-US" altLang="en-US" b="1" dirty="0">
                <a:solidFill>
                  <a:srgbClr val="FF0000"/>
                </a:solidFill>
                <a:ea typeface="ＭＳ Ｐゴシック" charset="-128"/>
              </a:rPr>
              <a:t>pollen or molds</a:t>
            </a:r>
          </a:p>
          <a:p>
            <a:pPr>
              <a:lnSpc>
                <a:spcPct val="90000"/>
              </a:lnSpc>
            </a:pPr>
            <a:r>
              <a:rPr lang="en-US" altLang="en-US" dirty="0">
                <a:ea typeface="ＭＳ Ｐゴシック" charset="-128"/>
              </a:rPr>
              <a:t>Targets </a:t>
            </a:r>
            <a:r>
              <a:rPr lang="en-US" altLang="en-US" b="1" dirty="0">
                <a:solidFill>
                  <a:srgbClr val="FF0000"/>
                </a:solidFill>
                <a:ea typeface="ＭＳ Ｐゴシック" charset="-128"/>
              </a:rPr>
              <a:t>respiratory membranes</a:t>
            </a:r>
          </a:p>
          <a:p>
            <a:pPr>
              <a:lnSpc>
                <a:spcPct val="90000"/>
              </a:lnSpc>
            </a:pPr>
            <a:r>
              <a:rPr lang="en-US" altLang="en-US" b="1" dirty="0">
                <a:ea typeface="ＭＳ Ｐゴシック" charset="-128"/>
              </a:rPr>
              <a:t>Symptoms</a:t>
            </a:r>
          </a:p>
          <a:p>
            <a:pPr lvl="1">
              <a:lnSpc>
                <a:spcPct val="90000"/>
              </a:lnSpc>
            </a:pPr>
            <a:r>
              <a:rPr lang="en-US" altLang="en-US" sz="2800" b="1" dirty="0">
                <a:solidFill>
                  <a:srgbClr val="FF0000"/>
                </a:solidFill>
              </a:rPr>
              <a:t>Nasal congestion</a:t>
            </a:r>
          </a:p>
          <a:p>
            <a:pPr lvl="2">
              <a:lnSpc>
                <a:spcPct val="90000"/>
              </a:lnSpc>
            </a:pPr>
            <a:r>
              <a:rPr lang="en-US" altLang="en-US" sz="2800" dirty="0"/>
              <a:t>Sneezing</a:t>
            </a:r>
          </a:p>
          <a:p>
            <a:pPr lvl="2">
              <a:lnSpc>
                <a:spcPct val="90000"/>
              </a:lnSpc>
            </a:pPr>
            <a:r>
              <a:rPr lang="en-US" altLang="en-US" sz="2800" dirty="0"/>
              <a:t>Coughing</a:t>
            </a:r>
          </a:p>
          <a:p>
            <a:pPr lvl="2">
              <a:lnSpc>
                <a:spcPct val="90000"/>
              </a:lnSpc>
            </a:pPr>
            <a:r>
              <a:rPr lang="en-US" altLang="en-US" sz="2800" dirty="0"/>
              <a:t>Mucous secretions</a:t>
            </a:r>
          </a:p>
          <a:p>
            <a:pPr lvl="1">
              <a:lnSpc>
                <a:spcPct val="90000"/>
              </a:lnSpc>
            </a:pPr>
            <a:r>
              <a:rPr lang="en-US" altLang="en-US" sz="2800" dirty="0"/>
              <a:t>Itchy, red and teary eyes</a:t>
            </a:r>
          </a:p>
          <a:p>
            <a:pPr lvl="1">
              <a:lnSpc>
                <a:spcPct val="90000"/>
              </a:lnSpc>
            </a:pPr>
            <a:r>
              <a:rPr lang="en-US" altLang="en-US" sz="2800" b="1" dirty="0">
                <a:solidFill>
                  <a:srgbClr val="FF0000"/>
                </a:solidFill>
              </a:rPr>
              <a:t>Mild bronchoconstriction</a:t>
            </a:r>
          </a:p>
        </p:txBody>
      </p:sp>
    </p:spTree>
    <p:extLst>
      <p:ext uri="{BB962C8B-B14F-4D97-AF65-F5344CB8AC3E}">
        <p14:creationId xmlns:p14="http://schemas.microsoft.com/office/powerpoint/2010/main" val="2130828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a:xfrm>
            <a:off x="2057400" y="451556"/>
            <a:ext cx="8229600" cy="685800"/>
          </a:xfrm>
          <a:solidFill>
            <a:schemeClr val="tx1"/>
          </a:solidFill>
          <a:extLst/>
        </p:spPr>
        <p:style>
          <a:lnRef idx="0">
            <a:schemeClr val="accent4"/>
          </a:lnRef>
          <a:fillRef idx="3">
            <a:schemeClr val="accent4"/>
          </a:fillRef>
          <a:effectRef idx="3">
            <a:schemeClr val="accent4"/>
          </a:effectRef>
          <a:fontRef idx="minor">
            <a:schemeClr val="lt1"/>
          </a:fontRef>
        </p:style>
        <p:txBody>
          <a:bodyPr>
            <a:normAutofit fontScale="90000"/>
          </a:bodyPr>
          <a:lstStyle/>
          <a:p>
            <a:pPr>
              <a:defRPr/>
            </a:pPr>
            <a:r>
              <a:rPr lang="en-US" altLang="en-US" dirty="0">
                <a:ea typeface="ＭＳ Ｐゴシック" charset="-128"/>
              </a:rPr>
              <a:t>Asthma</a:t>
            </a:r>
          </a:p>
        </p:txBody>
      </p:sp>
      <p:sp>
        <p:nvSpPr>
          <p:cNvPr id="115715" name="Rectangle 3"/>
          <p:cNvSpPr>
            <a:spLocks noGrp="1" noChangeArrowheads="1"/>
          </p:cNvSpPr>
          <p:nvPr>
            <p:ph idx="1"/>
          </p:nvPr>
        </p:nvSpPr>
        <p:spPr>
          <a:xfrm>
            <a:off x="2057400" y="1704622"/>
            <a:ext cx="8229600" cy="4696178"/>
          </a:xfrm>
        </p:spPr>
        <p:txBody>
          <a:bodyPr anchor="t"/>
          <a:lstStyle/>
          <a:p>
            <a:r>
              <a:rPr lang="en-US" altLang="en-US" b="1" dirty="0">
                <a:solidFill>
                  <a:srgbClr val="FF0000"/>
                </a:solidFill>
                <a:ea typeface="ＭＳ Ｐゴシック" charset="-128"/>
              </a:rPr>
              <a:t>Severe bronchoconstriction </a:t>
            </a:r>
          </a:p>
          <a:p>
            <a:r>
              <a:rPr lang="en-US" altLang="en-US" b="1" dirty="0">
                <a:ea typeface="ＭＳ Ｐゴシック" charset="-128"/>
              </a:rPr>
              <a:t>Symptoms</a:t>
            </a:r>
          </a:p>
          <a:p>
            <a:pPr lvl="1"/>
            <a:r>
              <a:rPr lang="en-US" altLang="en-US" dirty="0"/>
              <a:t>Shortness of breath to suffocation</a:t>
            </a:r>
          </a:p>
          <a:p>
            <a:pPr lvl="1"/>
            <a:r>
              <a:rPr lang="en-US" altLang="en-US" dirty="0"/>
              <a:t>Wheezing</a:t>
            </a:r>
          </a:p>
          <a:p>
            <a:pPr lvl="1"/>
            <a:r>
              <a:rPr lang="en-US" altLang="en-US" dirty="0"/>
              <a:t>Cough</a:t>
            </a:r>
          </a:p>
          <a:p>
            <a:pPr lvl="1"/>
            <a:r>
              <a:rPr lang="en-US" altLang="en-US" dirty="0"/>
              <a:t>Chronically inflamed respiratory tract</a:t>
            </a:r>
          </a:p>
          <a:p>
            <a:pPr lvl="1"/>
            <a:r>
              <a:rPr lang="en-US" altLang="en-US" dirty="0"/>
              <a:t> Overreacts to leukotrienes and serotonin (pulmonary mast cells) </a:t>
            </a:r>
          </a:p>
          <a:p>
            <a:pPr lvl="1"/>
            <a:r>
              <a:rPr lang="ja-JP" altLang="en-US" dirty="0"/>
              <a:t>“</a:t>
            </a:r>
            <a:r>
              <a:rPr lang="en-US" altLang="ja-JP" b="1" i="1" dirty="0">
                <a:solidFill>
                  <a:srgbClr val="FF0000"/>
                </a:solidFill>
              </a:rPr>
              <a:t>Cytokine storm</a:t>
            </a:r>
            <a:r>
              <a:rPr lang="ja-JP" altLang="en-US" dirty="0"/>
              <a:t>”</a:t>
            </a:r>
            <a:r>
              <a:rPr lang="en-US" altLang="ja-JP" dirty="0"/>
              <a:t> in lungs; </a:t>
            </a:r>
            <a:r>
              <a:rPr lang="en-US" altLang="ja-JP" dirty="0" err="1"/>
              <a:t>NKTcells</a:t>
            </a:r>
            <a:r>
              <a:rPr lang="en-US" altLang="ja-JP" dirty="0"/>
              <a:t> invade</a:t>
            </a:r>
          </a:p>
          <a:p>
            <a:r>
              <a:rPr lang="en-US" altLang="en-US" dirty="0">
                <a:ea typeface="ＭＳ Ｐゴシック" charset="-128"/>
              </a:rPr>
              <a:t>Mucus plugs in </a:t>
            </a:r>
            <a:r>
              <a:rPr lang="en-US" altLang="en-US" dirty="0" err="1">
                <a:ea typeface="ＭＳ Ｐゴシック" charset="-128"/>
              </a:rPr>
              <a:t>alveloi</a:t>
            </a:r>
            <a:r>
              <a:rPr lang="en-US" altLang="en-US" dirty="0">
                <a:ea typeface="ＭＳ Ｐゴシック" charset="-128"/>
              </a:rPr>
              <a:t> </a:t>
            </a:r>
          </a:p>
        </p:txBody>
      </p:sp>
    </p:spTree>
    <p:extLst>
      <p:ext uri="{BB962C8B-B14F-4D97-AF65-F5344CB8AC3E}">
        <p14:creationId xmlns:p14="http://schemas.microsoft.com/office/powerpoint/2010/main" val="1397873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Effect transition="in" filter="checkerboard(across)">
                                      <p:cBhvr>
                                        <p:cTn id="7" dur="500"/>
                                        <p:tgtEl>
                                          <p:spTgt spid="1157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5715">
                                            <p:txEl>
                                              <p:pRg st="1" end="1"/>
                                            </p:txEl>
                                          </p:spTgt>
                                        </p:tgtEl>
                                        <p:attrNameLst>
                                          <p:attrName>style.visibility</p:attrName>
                                        </p:attrNameLst>
                                      </p:cBhvr>
                                      <p:to>
                                        <p:strVal val="visible"/>
                                      </p:to>
                                    </p:set>
                                    <p:animEffect transition="in" filter="checkerboard(across)">
                                      <p:cBhvr>
                                        <p:cTn id="12" dur="500"/>
                                        <p:tgtEl>
                                          <p:spTgt spid="115715">
                                            <p:txEl>
                                              <p:pRg st="1" end="1"/>
                                            </p:txEl>
                                          </p:spTgt>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15715">
                                            <p:txEl>
                                              <p:pRg st="2" end="2"/>
                                            </p:txEl>
                                          </p:spTgt>
                                        </p:tgtEl>
                                        <p:attrNameLst>
                                          <p:attrName>style.visibility</p:attrName>
                                        </p:attrNameLst>
                                      </p:cBhvr>
                                      <p:to>
                                        <p:strVal val="visible"/>
                                      </p:to>
                                    </p:set>
                                    <p:animEffect transition="in" filter="checkerboard(across)">
                                      <p:cBhvr>
                                        <p:cTn id="15" dur="500"/>
                                        <p:tgtEl>
                                          <p:spTgt spid="115715">
                                            <p:txEl>
                                              <p:pRg st="2" end="2"/>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15715">
                                            <p:txEl>
                                              <p:pRg st="3" end="3"/>
                                            </p:txEl>
                                          </p:spTgt>
                                        </p:tgtEl>
                                        <p:attrNameLst>
                                          <p:attrName>style.visibility</p:attrName>
                                        </p:attrNameLst>
                                      </p:cBhvr>
                                      <p:to>
                                        <p:strVal val="visible"/>
                                      </p:to>
                                    </p:set>
                                    <p:animEffect transition="in" filter="checkerboard(across)">
                                      <p:cBhvr>
                                        <p:cTn id="18" dur="500"/>
                                        <p:tgtEl>
                                          <p:spTgt spid="115715">
                                            <p:txEl>
                                              <p:pRg st="3" end="3"/>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15715">
                                            <p:txEl>
                                              <p:pRg st="4" end="4"/>
                                            </p:txEl>
                                          </p:spTgt>
                                        </p:tgtEl>
                                        <p:attrNameLst>
                                          <p:attrName>style.visibility</p:attrName>
                                        </p:attrNameLst>
                                      </p:cBhvr>
                                      <p:to>
                                        <p:strVal val="visible"/>
                                      </p:to>
                                    </p:set>
                                    <p:animEffect transition="in" filter="checkerboard(across)">
                                      <p:cBhvr>
                                        <p:cTn id="21" dur="500"/>
                                        <p:tgtEl>
                                          <p:spTgt spid="115715">
                                            <p:txEl>
                                              <p:pRg st="4" end="4"/>
                                            </p:txEl>
                                          </p:spTgt>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115715">
                                            <p:txEl>
                                              <p:pRg st="5" end="5"/>
                                            </p:txEl>
                                          </p:spTgt>
                                        </p:tgtEl>
                                        <p:attrNameLst>
                                          <p:attrName>style.visibility</p:attrName>
                                        </p:attrNameLst>
                                      </p:cBhvr>
                                      <p:to>
                                        <p:strVal val="visible"/>
                                      </p:to>
                                    </p:set>
                                    <p:animEffect transition="in" filter="checkerboard(across)">
                                      <p:cBhvr>
                                        <p:cTn id="24" dur="500"/>
                                        <p:tgtEl>
                                          <p:spTgt spid="115715">
                                            <p:txEl>
                                              <p:pRg st="5" end="5"/>
                                            </p:txEl>
                                          </p:spTgt>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115715">
                                            <p:txEl>
                                              <p:pRg st="6" end="6"/>
                                            </p:txEl>
                                          </p:spTgt>
                                        </p:tgtEl>
                                        <p:attrNameLst>
                                          <p:attrName>style.visibility</p:attrName>
                                        </p:attrNameLst>
                                      </p:cBhvr>
                                      <p:to>
                                        <p:strVal val="visible"/>
                                      </p:to>
                                    </p:set>
                                    <p:animEffect transition="in" filter="checkerboard(across)">
                                      <p:cBhvr>
                                        <p:cTn id="27" dur="500"/>
                                        <p:tgtEl>
                                          <p:spTgt spid="115715">
                                            <p:txEl>
                                              <p:pRg st="6" end="6"/>
                                            </p:txEl>
                                          </p:spTgt>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15715">
                                            <p:txEl>
                                              <p:pRg st="7" end="7"/>
                                            </p:txEl>
                                          </p:spTgt>
                                        </p:tgtEl>
                                        <p:attrNameLst>
                                          <p:attrName>style.visibility</p:attrName>
                                        </p:attrNameLst>
                                      </p:cBhvr>
                                      <p:to>
                                        <p:strVal val="visible"/>
                                      </p:to>
                                    </p:set>
                                    <p:animEffect transition="in" filter="checkerboard(across)">
                                      <p:cBhvr>
                                        <p:cTn id="30" dur="500"/>
                                        <p:tgtEl>
                                          <p:spTgt spid="115715">
                                            <p:txEl>
                                              <p:pRg st="7" end="7"/>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15715">
                                            <p:txEl>
                                              <p:pRg st="8" end="8"/>
                                            </p:txEl>
                                          </p:spTgt>
                                        </p:tgtEl>
                                        <p:attrNameLst>
                                          <p:attrName>style.visibility</p:attrName>
                                        </p:attrNameLst>
                                      </p:cBhvr>
                                      <p:to>
                                        <p:strVal val="visible"/>
                                      </p:to>
                                    </p:set>
                                    <p:animEffect transition="in" filter="checkerboard(across)">
                                      <p:cBhvr>
                                        <p:cTn id="35" dur="500"/>
                                        <p:tgtEl>
                                          <p:spTgt spid="1157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a:solidFill>
            <a:schemeClr val="tx1"/>
          </a:solidFill>
          <a:extLst/>
        </p:spPr>
        <p:style>
          <a:lnRef idx="0">
            <a:schemeClr val="accent4"/>
          </a:lnRef>
          <a:fillRef idx="3">
            <a:schemeClr val="accent4"/>
          </a:fillRef>
          <a:effectRef idx="3">
            <a:schemeClr val="accent4"/>
          </a:effectRef>
          <a:fontRef idx="minor">
            <a:schemeClr val="lt1"/>
          </a:fontRef>
        </p:style>
        <p:txBody>
          <a:bodyPr/>
          <a:lstStyle/>
          <a:p>
            <a:pPr>
              <a:defRPr/>
            </a:pPr>
            <a:r>
              <a:rPr lang="en-US" altLang="en-US" dirty="0">
                <a:ea typeface="ＭＳ Ｐゴシック" charset="-128"/>
              </a:rPr>
              <a:t>Atopic dermatitis</a:t>
            </a:r>
          </a:p>
        </p:txBody>
      </p:sp>
      <p:sp>
        <p:nvSpPr>
          <p:cNvPr id="68612" name="Rectangle 3"/>
          <p:cNvSpPr>
            <a:spLocks noGrp="1" noChangeArrowheads="1"/>
          </p:cNvSpPr>
          <p:nvPr>
            <p:ph sz="half" idx="1"/>
          </p:nvPr>
        </p:nvSpPr>
        <p:spPr/>
        <p:txBody>
          <a:bodyPr anchor="t"/>
          <a:lstStyle/>
          <a:p>
            <a:pPr>
              <a:lnSpc>
                <a:spcPct val="90000"/>
              </a:lnSpc>
            </a:pPr>
            <a:r>
              <a:rPr lang="en-US" altLang="en-US">
                <a:ea typeface="ＭＳ Ｐゴシック" charset="-128"/>
              </a:rPr>
              <a:t>Intense itchy inflammatory condition of the skin (</a:t>
            </a:r>
            <a:r>
              <a:rPr lang="en-US" altLang="en-US" b="1">
                <a:solidFill>
                  <a:srgbClr val="FF0000"/>
                </a:solidFill>
                <a:ea typeface="ＭＳ Ｐゴシック" charset="-128"/>
              </a:rPr>
              <a:t>eczema</a:t>
            </a:r>
            <a:r>
              <a:rPr lang="en-US" altLang="en-US">
                <a:ea typeface="ＭＳ Ｐゴシック" charset="-128"/>
              </a:rPr>
              <a:t>)</a:t>
            </a:r>
          </a:p>
          <a:p>
            <a:pPr>
              <a:lnSpc>
                <a:spcPct val="90000"/>
              </a:lnSpc>
            </a:pPr>
            <a:r>
              <a:rPr lang="en-US" altLang="en-US">
                <a:ea typeface="ＭＳ Ｐゴシック" charset="-128"/>
              </a:rPr>
              <a:t>Can begin in infancy and progress to adulthood</a:t>
            </a:r>
          </a:p>
          <a:p>
            <a:pPr>
              <a:lnSpc>
                <a:spcPct val="90000"/>
              </a:lnSpc>
            </a:pPr>
            <a:r>
              <a:rPr lang="en-US" altLang="en-US" b="1">
                <a:ea typeface="ＭＳ Ｐゴシック" charset="-128"/>
              </a:rPr>
              <a:t>Symptoms</a:t>
            </a:r>
          </a:p>
          <a:p>
            <a:pPr lvl="1">
              <a:lnSpc>
                <a:spcPct val="90000"/>
              </a:lnSpc>
            </a:pPr>
            <a:r>
              <a:rPr lang="en-US" altLang="en-US"/>
              <a:t>Dry, scaly, thickened skin</a:t>
            </a:r>
          </a:p>
          <a:p>
            <a:pPr lvl="1">
              <a:lnSpc>
                <a:spcPct val="90000"/>
              </a:lnSpc>
            </a:pPr>
            <a:r>
              <a:rPr lang="en-US" altLang="en-US"/>
              <a:t>Face, scalp, neck, inner surface of limbs and trunk</a:t>
            </a:r>
          </a:p>
        </p:txBody>
      </p:sp>
    </p:spTree>
    <p:extLst>
      <p:ext uri="{BB962C8B-B14F-4D97-AF65-F5344CB8AC3E}">
        <p14:creationId xmlns:p14="http://schemas.microsoft.com/office/powerpoint/2010/main" val="589925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838200" y="365125"/>
            <a:ext cx="10515600" cy="1497541"/>
          </a:xfrm>
          <a:solidFill>
            <a:schemeClr val="tx1"/>
          </a:solidFill>
          <a:extLst/>
        </p:spPr>
        <p:style>
          <a:lnRef idx="0">
            <a:schemeClr val="accent4"/>
          </a:lnRef>
          <a:fillRef idx="3">
            <a:schemeClr val="accent4"/>
          </a:fillRef>
          <a:effectRef idx="3">
            <a:schemeClr val="accent4"/>
          </a:effectRef>
          <a:fontRef idx="minor">
            <a:schemeClr val="lt1"/>
          </a:fontRef>
        </p:style>
        <p:txBody>
          <a:bodyPr>
            <a:normAutofit/>
          </a:bodyPr>
          <a:lstStyle/>
          <a:p>
            <a:pPr eaLnBrk="1" hangingPunct="1">
              <a:defRPr/>
            </a:pPr>
            <a:r>
              <a:rPr lang="en-US" altLang="en-US" dirty="0">
                <a:ea typeface="ＭＳ Ｐゴシック" charset="-128"/>
              </a:rPr>
              <a:t> Food Allergy</a:t>
            </a:r>
          </a:p>
        </p:txBody>
      </p:sp>
      <p:sp>
        <p:nvSpPr>
          <p:cNvPr id="117763" name="Content Placeholder 2"/>
          <p:cNvSpPr>
            <a:spLocks noGrp="1"/>
          </p:cNvSpPr>
          <p:nvPr>
            <p:ph idx="1"/>
          </p:nvPr>
        </p:nvSpPr>
        <p:spPr>
          <a:xfrm>
            <a:off x="2057400" y="2291644"/>
            <a:ext cx="8229600" cy="4109156"/>
          </a:xfrm>
        </p:spPr>
        <p:txBody>
          <a:bodyPr anchor="t"/>
          <a:lstStyle/>
          <a:p>
            <a:pPr eaLnBrk="1" hangingPunct="1">
              <a:lnSpc>
                <a:spcPct val="90000"/>
              </a:lnSpc>
            </a:pPr>
            <a:r>
              <a:rPr lang="en-US" altLang="en-US" b="1">
                <a:solidFill>
                  <a:srgbClr val="FF0000"/>
                </a:solidFill>
                <a:ea typeface="ＭＳ Ｐゴシック" charset="-128"/>
              </a:rPr>
              <a:t>Gastrointestinal symptoms</a:t>
            </a:r>
            <a:r>
              <a:rPr lang="en-US" altLang="en-US">
                <a:ea typeface="ＭＳ Ｐゴシック" charset="-128"/>
              </a:rPr>
              <a:t>:  vomiting, diarrhea, abdominal pain</a:t>
            </a:r>
          </a:p>
          <a:p>
            <a:pPr eaLnBrk="1" hangingPunct="1">
              <a:lnSpc>
                <a:spcPct val="90000"/>
              </a:lnSpc>
            </a:pPr>
            <a:r>
              <a:rPr lang="en-US" altLang="en-US" b="1" dirty="0">
                <a:ea typeface="ＭＳ Ｐゴシック" charset="-128"/>
              </a:rPr>
              <a:t>Other symptoms</a:t>
            </a:r>
            <a:r>
              <a:rPr lang="en-US" altLang="en-US" dirty="0">
                <a:ea typeface="ＭＳ Ｐゴシック" charset="-128"/>
              </a:rPr>
              <a:t>:  eczema, hives, rhinitis, asthma, and occasionally anaphylaxis</a:t>
            </a:r>
          </a:p>
          <a:p>
            <a:pPr eaLnBrk="1" hangingPunct="1">
              <a:lnSpc>
                <a:spcPct val="90000"/>
              </a:lnSpc>
            </a:pPr>
            <a:r>
              <a:rPr lang="en-US" altLang="en-US" b="1" dirty="0">
                <a:ea typeface="ＭＳ Ｐゴシック" charset="-128"/>
              </a:rPr>
              <a:t>Most common food allergens</a:t>
            </a:r>
            <a:r>
              <a:rPr lang="en-US" altLang="en-US" dirty="0">
                <a:ea typeface="ＭＳ Ｐゴシック" charset="-128"/>
              </a:rPr>
              <a:t>:  peanuts, fish, cow</a:t>
            </a:r>
            <a:r>
              <a:rPr lang="ja-JP" altLang="en-US" dirty="0">
                <a:ea typeface="ＭＳ Ｐゴシック" charset="-128"/>
              </a:rPr>
              <a:t>’</a:t>
            </a:r>
            <a:r>
              <a:rPr lang="en-US" altLang="ja-JP" dirty="0">
                <a:ea typeface="ＭＳ Ｐゴシック" charset="-128"/>
              </a:rPr>
              <a:t>s milk, eggs, shellfish, and soybeans</a:t>
            </a:r>
          </a:p>
          <a:p>
            <a:pPr eaLnBrk="1" hangingPunct="1">
              <a:lnSpc>
                <a:spcPct val="90000"/>
              </a:lnSpc>
            </a:pPr>
            <a:r>
              <a:rPr lang="en-US" altLang="en-US" dirty="0">
                <a:ea typeface="ＭＳ Ｐゴシック" charset="-128"/>
              </a:rPr>
              <a:t>Classic food hypersensitivity involves </a:t>
            </a:r>
            <a:r>
              <a:rPr lang="en-US" altLang="en-US" b="1" dirty="0" err="1">
                <a:solidFill>
                  <a:srgbClr val="FF0000"/>
                </a:solidFill>
                <a:ea typeface="ＭＳ Ｐゴシック" charset="-128"/>
              </a:rPr>
              <a:t>IgE</a:t>
            </a:r>
            <a:r>
              <a:rPr lang="en-US" altLang="en-US" b="1" dirty="0">
                <a:solidFill>
                  <a:srgbClr val="FF0000"/>
                </a:solidFill>
                <a:ea typeface="ＭＳ Ｐゴシック" charset="-128"/>
              </a:rPr>
              <a:t> and degranulation of mast cells</a:t>
            </a:r>
          </a:p>
        </p:txBody>
      </p:sp>
    </p:spTree>
    <p:extLst>
      <p:ext uri="{BB962C8B-B14F-4D97-AF65-F5344CB8AC3E}">
        <p14:creationId xmlns:p14="http://schemas.microsoft.com/office/powerpoint/2010/main" val="20947421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 to="" calcmode="lin" valueType="num">
                                      <p:cBhvr>
                                        <p:cTn id="7" dur="1" fill="hold"/>
                                        <p:tgtEl>
                                          <p:spTgt spid="11776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7763">
                                            <p:txEl>
                                              <p:pRg st="1" end="1"/>
                                            </p:txEl>
                                          </p:spTgt>
                                        </p:tgtEl>
                                        <p:attrNameLst>
                                          <p:attrName>style.visibility</p:attrName>
                                        </p:attrNameLst>
                                      </p:cBhvr>
                                      <p:to>
                                        <p:strVal val="visible"/>
                                      </p:to>
                                    </p:set>
                                    <p:anim to="" calcmode="lin" valueType="num">
                                      <p:cBhvr>
                                        <p:cTn id="12" dur="1" fill="hold"/>
                                        <p:tgtEl>
                                          <p:spTgt spid="11776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7763">
                                            <p:txEl>
                                              <p:pRg st="2" end="2"/>
                                            </p:txEl>
                                          </p:spTgt>
                                        </p:tgtEl>
                                        <p:attrNameLst>
                                          <p:attrName>style.visibility</p:attrName>
                                        </p:attrNameLst>
                                      </p:cBhvr>
                                      <p:to>
                                        <p:strVal val="visible"/>
                                      </p:to>
                                    </p:set>
                                    <p:anim to="" calcmode="lin" valueType="num">
                                      <p:cBhvr>
                                        <p:cTn id="17" dur="1" fill="hold"/>
                                        <p:tgtEl>
                                          <p:spTgt spid="117763">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7763">
                                            <p:txEl>
                                              <p:pRg st="3" end="3"/>
                                            </p:txEl>
                                          </p:spTgt>
                                        </p:tgtEl>
                                        <p:attrNameLst>
                                          <p:attrName>style.visibility</p:attrName>
                                        </p:attrNameLst>
                                      </p:cBhvr>
                                      <p:to>
                                        <p:strVal val="visible"/>
                                      </p:to>
                                    </p:set>
                                    <p:anim to="" calcmode="lin" valueType="num">
                                      <p:cBhvr>
                                        <p:cTn id="22" dur="1" fill="hold"/>
                                        <p:tgtEl>
                                          <p:spTgt spid="11776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a:xfrm>
            <a:off x="826911" y="387704"/>
            <a:ext cx="10515600" cy="1723318"/>
          </a:xfrm>
          <a:solidFill>
            <a:schemeClr val="tx1"/>
          </a:solidFill>
          <a:extLst/>
        </p:spPr>
        <p:style>
          <a:lnRef idx="0">
            <a:schemeClr val="accent4"/>
          </a:lnRef>
          <a:fillRef idx="3">
            <a:schemeClr val="accent4"/>
          </a:fillRef>
          <a:effectRef idx="3">
            <a:schemeClr val="accent4"/>
          </a:effectRef>
          <a:fontRef idx="minor">
            <a:schemeClr val="lt1"/>
          </a:fontRef>
        </p:style>
        <p:txBody>
          <a:bodyPr>
            <a:normAutofit/>
          </a:bodyPr>
          <a:lstStyle/>
          <a:p>
            <a:pPr eaLnBrk="1" hangingPunct="1">
              <a:defRPr/>
            </a:pPr>
            <a:r>
              <a:rPr lang="en-US" altLang="en-US" dirty="0">
                <a:ea typeface="ＭＳ Ｐゴシック" charset="-128"/>
              </a:rPr>
              <a:t>Drug Allergy</a:t>
            </a:r>
          </a:p>
        </p:txBody>
      </p:sp>
      <p:sp>
        <p:nvSpPr>
          <p:cNvPr id="70660" name="Content Placeholder 2"/>
          <p:cNvSpPr>
            <a:spLocks noGrp="1"/>
          </p:cNvSpPr>
          <p:nvPr>
            <p:ph idx="1"/>
          </p:nvPr>
        </p:nvSpPr>
        <p:spPr>
          <a:xfrm>
            <a:off x="1981200" y="2460978"/>
            <a:ext cx="8229600" cy="3939822"/>
          </a:xfrm>
        </p:spPr>
        <p:txBody>
          <a:bodyPr anchor="t"/>
          <a:lstStyle/>
          <a:p>
            <a:pPr eaLnBrk="1" hangingPunct="1"/>
            <a:r>
              <a:rPr lang="en-US" altLang="en-US" sz="3600" b="1">
                <a:solidFill>
                  <a:srgbClr val="FF0000"/>
                </a:solidFill>
                <a:ea typeface="ＭＳ Ｐゴシック" charset="-128"/>
              </a:rPr>
              <a:t>Virtually any tissue can be affected</a:t>
            </a:r>
          </a:p>
          <a:p>
            <a:pPr eaLnBrk="1" hangingPunct="1"/>
            <a:r>
              <a:rPr lang="en-US" altLang="en-US" sz="3600" dirty="0">
                <a:ea typeface="ＭＳ Ｐゴシック" charset="-128"/>
              </a:rPr>
              <a:t>Reactions range from </a:t>
            </a:r>
            <a:r>
              <a:rPr lang="en-US" altLang="en-US" sz="3600" b="1" dirty="0">
                <a:solidFill>
                  <a:srgbClr val="FF0000"/>
                </a:solidFill>
                <a:ea typeface="ＭＳ Ｐゴシック" charset="-128"/>
              </a:rPr>
              <a:t>mild </a:t>
            </a:r>
            <a:r>
              <a:rPr lang="en-US" altLang="en-US" sz="3600" dirty="0">
                <a:ea typeface="ＭＳ Ｐゴシック" charset="-128"/>
              </a:rPr>
              <a:t>atopic reactions to </a:t>
            </a:r>
            <a:r>
              <a:rPr lang="en-US" altLang="en-US" sz="3600" b="1" dirty="0">
                <a:solidFill>
                  <a:srgbClr val="FF0000"/>
                </a:solidFill>
                <a:ea typeface="ＭＳ Ｐゴシック" charset="-128"/>
              </a:rPr>
              <a:t>fatal anaphylaxis</a:t>
            </a:r>
          </a:p>
          <a:p>
            <a:pPr eaLnBrk="1" hangingPunct="1"/>
            <a:r>
              <a:rPr lang="en-US" altLang="en-US" sz="3600" dirty="0">
                <a:ea typeface="ＭＳ Ｐゴシック" charset="-128"/>
              </a:rPr>
              <a:t>5-10% reaction rates in hospitals </a:t>
            </a:r>
          </a:p>
          <a:p>
            <a:pPr eaLnBrk="1" hangingPunct="1"/>
            <a:r>
              <a:rPr lang="en-US" altLang="en-US" sz="3600" b="1" i="1" dirty="0">
                <a:ea typeface="ＭＳ Ｐゴシック" charset="-128"/>
              </a:rPr>
              <a:t>Antibiotics (penicillin); sulfa drugs; aspirin, opiates, dyes in x-rays</a:t>
            </a:r>
          </a:p>
        </p:txBody>
      </p:sp>
    </p:spTree>
    <p:extLst>
      <p:ext uri="{BB962C8B-B14F-4D97-AF65-F5344CB8AC3E}">
        <p14:creationId xmlns:p14="http://schemas.microsoft.com/office/powerpoint/2010/main" val="483935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a:xfrm>
            <a:off x="838200" y="387704"/>
            <a:ext cx="10515600" cy="1283052"/>
          </a:xfrm>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lstStyle/>
          <a:p>
            <a:pPr eaLnBrk="1" hangingPunct="1">
              <a:defRPr/>
            </a:pPr>
            <a:r>
              <a:rPr lang="en-US" altLang="en-US" sz="3200" dirty="0">
                <a:solidFill>
                  <a:schemeClr val="lt1"/>
                </a:solidFill>
                <a:ea typeface="ＭＳ Ｐゴシック" charset="-128"/>
                <a:cs typeface="+mn-cs"/>
              </a:rPr>
              <a:t>Anaphylaxis:  An Overpowering Systemic Reaction</a:t>
            </a:r>
          </a:p>
        </p:txBody>
      </p:sp>
      <p:sp>
        <p:nvSpPr>
          <p:cNvPr id="119811" name="Content Placeholder 2"/>
          <p:cNvSpPr>
            <a:spLocks noGrp="1"/>
          </p:cNvSpPr>
          <p:nvPr>
            <p:ph idx="1"/>
          </p:nvPr>
        </p:nvSpPr>
        <p:spPr>
          <a:xfrm>
            <a:off x="1981200" y="1873956"/>
            <a:ext cx="8229600" cy="4679244"/>
          </a:xfrm>
        </p:spPr>
        <p:txBody>
          <a:bodyPr anchor="t"/>
          <a:lstStyle/>
          <a:p>
            <a:pPr eaLnBrk="1" hangingPunct="1"/>
            <a:r>
              <a:rPr lang="en-US" altLang="en-US" sz="2400" b="1" u="sng">
                <a:solidFill>
                  <a:srgbClr val="FF0000"/>
                </a:solidFill>
                <a:ea typeface="ＭＳ Ｐゴシック" charset="-128"/>
              </a:rPr>
              <a:t>Cutaneous anaphylaxis</a:t>
            </a:r>
            <a:r>
              <a:rPr lang="en-US" altLang="en-US" sz="2400">
                <a:ea typeface="ＭＳ Ｐゴシック" charset="-128"/>
              </a:rPr>
              <a:t>:  wheal and flare inflammatory reaction to a local injection of allergen</a:t>
            </a:r>
          </a:p>
          <a:p>
            <a:pPr eaLnBrk="1" hangingPunct="1"/>
            <a:r>
              <a:rPr lang="en-US" altLang="en-US" sz="2400" b="1" u="sng" dirty="0">
                <a:solidFill>
                  <a:srgbClr val="FF0000"/>
                </a:solidFill>
                <a:ea typeface="ＭＳ Ｐゴシック" charset="-128"/>
              </a:rPr>
              <a:t>Systemic anaphylaxis</a:t>
            </a:r>
            <a:r>
              <a:rPr lang="en-US" altLang="en-US" sz="2400" dirty="0">
                <a:ea typeface="ＭＳ Ｐゴシック" charset="-128"/>
              </a:rPr>
              <a:t>:  sudden respiratory and circulatory disruption that can be fatal </a:t>
            </a:r>
          </a:p>
          <a:p>
            <a:pPr eaLnBrk="1" hangingPunct="1"/>
            <a:r>
              <a:rPr lang="en-US" altLang="en-US" sz="2400" b="1" dirty="0">
                <a:ea typeface="ＭＳ Ｐゴシック" charset="-128"/>
              </a:rPr>
              <a:t>Greatly amplified response of chemical mediators</a:t>
            </a:r>
          </a:p>
          <a:p>
            <a:pPr eaLnBrk="1" hangingPunct="1"/>
            <a:r>
              <a:rPr lang="en-US" altLang="en-US" sz="2400" b="1" u="sng" dirty="0">
                <a:solidFill>
                  <a:srgbClr val="FF0000"/>
                </a:solidFill>
                <a:ea typeface="ＭＳ Ｐゴシック" charset="-128"/>
              </a:rPr>
              <a:t>Death </a:t>
            </a:r>
            <a:r>
              <a:rPr lang="en-US" altLang="en-US" sz="2400" dirty="0">
                <a:ea typeface="ＭＳ Ｐゴシック" charset="-128"/>
              </a:rPr>
              <a:t>has occurred within 15 minutes</a:t>
            </a:r>
          </a:p>
          <a:p>
            <a:pPr lvl="1" eaLnBrk="1" hangingPunct="1"/>
            <a:r>
              <a:rPr lang="en-US" altLang="en-US" dirty="0"/>
              <a:t>Bee stings to antibiotic/drug injections</a:t>
            </a:r>
          </a:p>
          <a:p>
            <a:pPr lvl="1" eaLnBrk="1" hangingPunct="1"/>
            <a:r>
              <a:rPr lang="en-US" altLang="en-US" dirty="0"/>
              <a:t>Why so severe? </a:t>
            </a:r>
          </a:p>
          <a:p>
            <a:pPr lvl="2" eaLnBrk="1" hangingPunct="1"/>
            <a:r>
              <a:rPr lang="en-US" altLang="en-US" sz="2400" dirty="0"/>
              <a:t>Greater concentration of chemical mediators and response is strong!! </a:t>
            </a:r>
          </a:p>
        </p:txBody>
      </p:sp>
    </p:spTree>
    <p:extLst>
      <p:ext uri="{BB962C8B-B14F-4D97-AF65-F5344CB8AC3E}">
        <p14:creationId xmlns:p14="http://schemas.microsoft.com/office/powerpoint/2010/main" val="983982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 calcmode="lin" valueType="num">
                                      <p:cBhvr>
                                        <p:cTn id="7" dur="1000" fill="hold"/>
                                        <p:tgtEl>
                                          <p:spTgt spid="119811">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11981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1981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19811">
                                            <p:txEl>
                                              <p:pRg st="1" end="1"/>
                                            </p:txEl>
                                          </p:spTgt>
                                        </p:tgtEl>
                                        <p:attrNameLst>
                                          <p:attrName>style.visibility</p:attrName>
                                        </p:attrNameLst>
                                      </p:cBhvr>
                                      <p:to>
                                        <p:strVal val="visible"/>
                                      </p:to>
                                    </p:set>
                                    <p:anim calcmode="lin" valueType="num">
                                      <p:cBhvr>
                                        <p:cTn id="14" dur="1000" fill="hold"/>
                                        <p:tgtEl>
                                          <p:spTgt spid="119811">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119811">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19811">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19811">
                                            <p:txEl>
                                              <p:pRg st="2" end="2"/>
                                            </p:txEl>
                                          </p:spTgt>
                                        </p:tgtEl>
                                        <p:attrNameLst>
                                          <p:attrName>style.visibility</p:attrName>
                                        </p:attrNameLst>
                                      </p:cBhvr>
                                      <p:to>
                                        <p:strVal val="visible"/>
                                      </p:to>
                                    </p:set>
                                    <p:anim calcmode="lin" valueType="num">
                                      <p:cBhvr>
                                        <p:cTn id="21" dur="1000" fill="hold"/>
                                        <p:tgtEl>
                                          <p:spTgt spid="119811">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119811">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19811">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19811">
                                            <p:txEl>
                                              <p:pRg st="3" end="3"/>
                                            </p:txEl>
                                          </p:spTgt>
                                        </p:tgtEl>
                                        <p:attrNameLst>
                                          <p:attrName>style.visibility</p:attrName>
                                        </p:attrNameLst>
                                      </p:cBhvr>
                                      <p:to>
                                        <p:strVal val="visible"/>
                                      </p:to>
                                    </p:set>
                                    <p:anim calcmode="lin" valueType="num">
                                      <p:cBhvr>
                                        <p:cTn id="28" dur="1000" fill="hold"/>
                                        <p:tgtEl>
                                          <p:spTgt spid="119811">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119811">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19811">
                                            <p:txEl>
                                              <p:pRg st="3" end="3"/>
                                            </p:txEl>
                                          </p:spTgt>
                                        </p:tgtEl>
                                      </p:cBhvr>
                                    </p:animEffect>
                                  </p:childTnLst>
                                </p:cTn>
                              </p:par>
                              <p:par>
                                <p:cTn id="31" presetID="50" presetClass="entr" presetSubtype="0" decel="100000" fill="hold" grpId="0" nodeType="withEffect">
                                  <p:stCondLst>
                                    <p:cond delay="0"/>
                                  </p:stCondLst>
                                  <p:childTnLst>
                                    <p:set>
                                      <p:cBhvr>
                                        <p:cTn id="32" dur="1" fill="hold">
                                          <p:stCondLst>
                                            <p:cond delay="0"/>
                                          </p:stCondLst>
                                        </p:cTn>
                                        <p:tgtEl>
                                          <p:spTgt spid="119811">
                                            <p:txEl>
                                              <p:pRg st="4" end="4"/>
                                            </p:txEl>
                                          </p:spTgt>
                                        </p:tgtEl>
                                        <p:attrNameLst>
                                          <p:attrName>style.visibility</p:attrName>
                                        </p:attrNameLst>
                                      </p:cBhvr>
                                      <p:to>
                                        <p:strVal val="visible"/>
                                      </p:to>
                                    </p:set>
                                    <p:anim calcmode="lin" valueType="num">
                                      <p:cBhvr>
                                        <p:cTn id="33" dur="1000" fill="hold"/>
                                        <p:tgtEl>
                                          <p:spTgt spid="119811">
                                            <p:txEl>
                                              <p:pRg st="4" end="4"/>
                                            </p:txEl>
                                          </p:spTgt>
                                        </p:tgtEl>
                                        <p:attrNameLst>
                                          <p:attrName>ppt_w</p:attrName>
                                        </p:attrNameLst>
                                      </p:cBhvr>
                                      <p:tavLst>
                                        <p:tav tm="0">
                                          <p:val>
                                            <p:strVal val="#ppt_w+.3"/>
                                          </p:val>
                                        </p:tav>
                                        <p:tav tm="100000">
                                          <p:val>
                                            <p:strVal val="#ppt_w"/>
                                          </p:val>
                                        </p:tav>
                                      </p:tavLst>
                                    </p:anim>
                                    <p:anim calcmode="lin" valueType="num">
                                      <p:cBhvr>
                                        <p:cTn id="34" dur="1000" fill="hold"/>
                                        <p:tgtEl>
                                          <p:spTgt spid="119811">
                                            <p:txEl>
                                              <p:pRg st="4" end="4"/>
                                            </p:txEl>
                                          </p:spTgt>
                                        </p:tgtEl>
                                        <p:attrNameLst>
                                          <p:attrName>ppt_h</p:attrName>
                                        </p:attrNameLst>
                                      </p:cBhvr>
                                      <p:tavLst>
                                        <p:tav tm="0">
                                          <p:val>
                                            <p:strVal val="#ppt_h"/>
                                          </p:val>
                                        </p:tav>
                                        <p:tav tm="100000">
                                          <p:val>
                                            <p:strVal val="#ppt_h"/>
                                          </p:val>
                                        </p:tav>
                                      </p:tavLst>
                                    </p:anim>
                                    <p:animEffect transition="in" filter="fade">
                                      <p:cBhvr>
                                        <p:cTn id="35" dur="1000"/>
                                        <p:tgtEl>
                                          <p:spTgt spid="119811">
                                            <p:txEl>
                                              <p:pRg st="4" end="4"/>
                                            </p:txEl>
                                          </p:spTgt>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119811">
                                            <p:txEl>
                                              <p:pRg st="5" end="5"/>
                                            </p:txEl>
                                          </p:spTgt>
                                        </p:tgtEl>
                                        <p:attrNameLst>
                                          <p:attrName>style.visibility</p:attrName>
                                        </p:attrNameLst>
                                      </p:cBhvr>
                                      <p:to>
                                        <p:strVal val="visible"/>
                                      </p:to>
                                    </p:set>
                                    <p:anim calcmode="lin" valueType="num">
                                      <p:cBhvr>
                                        <p:cTn id="38" dur="1000" fill="hold"/>
                                        <p:tgtEl>
                                          <p:spTgt spid="119811">
                                            <p:txEl>
                                              <p:pRg st="5" end="5"/>
                                            </p:txEl>
                                          </p:spTgt>
                                        </p:tgtEl>
                                        <p:attrNameLst>
                                          <p:attrName>ppt_w</p:attrName>
                                        </p:attrNameLst>
                                      </p:cBhvr>
                                      <p:tavLst>
                                        <p:tav tm="0">
                                          <p:val>
                                            <p:strVal val="#ppt_w+.3"/>
                                          </p:val>
                                        </p:tav>
                                        <p:tav tm="100000">
                                          <p:val>
                                            <p:strVal val="#ppt_w"/>
                                          </p:val>
                                        </p:tav>
                                      </p:tavLst>
                                    </p:anim>
                                    <p:anim calcmode="lin" valueType="num">
                                      <p:cBhvr>
                                        <p:cTn id="39" dur="1000" fill="hold"/>
                                        <p:tgtEl>
                                          <p:spTgt spid="119811">
                                            <p:txEl>
                                              <p:pRg st="5" end="5"/>
                                            </p:txEl>
                                          </p:spTgt>
                                        </p:tgtEl>
                                        <p:attrNameLst>
                                          <p:attrName>ppt_h</p:attrName>
                                        </p:attrNameLst>
                                      </p:cBhvr>
                                      <p:tavLst>
                                        <p:tav tm="0">
                                          <p:val>
                                            <p:strVal val="#ppt_h"/>
                                          </p:val>
                                        </p:tav>
                                        <p:tav tm="100000">
                                          <p:val>
                                            <p:strVal val="#ppt_h"/>
                                          </p:val>
                                        </p:tav>
                                      </p:tavLst>
                                    </p:anim>
                                    <p:animEffect transition="in" filter="fade">
                                      <p:cBhvr>
                                        <p:cTn id="40" dur="1000"/>
                                        <p:tgtEl>
                                          <p:spTgt spid="119811">
                                            <p:txEl>
                                              <p:pRg st="5" end="5"/>
                                            </p:txEl>
                                          </p:spTgt>
                                        </p:tgtEl>
                                      </p:cBhvr>
                                    </p:animEffect>
                                  </p:childTnLst>
                                </p:cTn>
                              </p:par>
                              <p:par>
                                <p:cTn id="41" presetID="50" presetClass="entr" presetSubtype="0" decel="100000" fill="hold" grpId="0" nodeType="withEffect">
                                  <p:stCondLst>
                                    <p:cond delay="0"/>
                                  </p:stCondLst>
                                  <p:childTnLst>
                                    <p:set>
                                      <p:cBhvr>
                                        <p:cTn id="42" dur="1" fill="hold">
                                          <p:stCondLst>
                                            <p:cond delay="0"/>
                                          </p:stCondLst>
                                        </p:cTn>
                                        <p:tgtEl>
                                          <p:spTgt spid="119811">
                                            <p:txEl>
                                              <p:pRg st="6" end="6"/>
                                            </p:txEl>
                                          </p:spTgt>
                                        </p:tgtEl>
                                        <p:attrNameLst>
                                          <p:attrName>style.visibility</p:attrName>
                                        </p:attrNameLst>
                                      </p:cBhvr>
                                      <p:to>
                                        <p:strVal val="visible"/>
                                      </p:to>
                                    </p:set>
                                    <p:anim calcmode="lin" valueType="num">
                                      <p:cBhvr>
                                        <p:cTn id="43" dur="1000" fill="hold"/>
                                        <p:tgtEl>
                                          <p:spTgt spid="119811">
                                            <p:txEl>
                                              <p:pRg st="6" end="6"/>
                                            </p:txEl>
                                          </p:spTgt>
                                        </p:tgtEl>
                                        <p:attrNameLst>
                                          <p:attrName>ppt_w</p:attrName>
                                        </p:attrNameLst>
                                      </p:cBhvr>
                                      <p:tavLst>
                                        <p:tav tm="0">
                                          <p:val>
                                            <p:strVal val="#ppt_w+.3"/>
                                          </p:val>
                                        </p:tav>
                                        <p:tav tm="100000">
                                          <p:val>
                                            <p:strVal val="#ppt_w"/>
                                          </p:val>
                                        </p:tav>
                                      </p:tavLst>
                                    </p:anim>
                                    <p:anim calcmode="lin" valueType="num">
                                      <p:cBhvr>
                                        <p:cTn id="44" dur="1000" fill="hold"/>
                                        <p:tgtEl>
                                          <p:spTgt spid="119811">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1198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a:xfrm>
            <a:off x="1981200" y="361244"/>
            <a:ext cx="8229600" cy="762000"/>
          </a:xfrm>
          <a:solidFill>
            <a:schemeClr val="tx1"/>
          </a:solidFill>
          <a:extLst/>
        </p:spPr>
        <p:style>
          <a:lnRef idx="0">
            <a:schemeClr val="accent4"/>
          </a:lnRef>
          <a:fillRef idx="3">
            <a:schemeClr val="accent4"/>
          </a:fillRef>
          <a:effectRef idx="3">
            <a:schemeClr val="accent4"/>
          </a:effectRef>
          <a:fontRef idx="minor">
            <a:schemeClr val="lt1"/>
          </a:fontRef>
        </p:style>
        <p:txBody>
          <a:bodyPr/>
          <a:lstStyle/>
          <a:p>
            <a:pPr eaLnBrk="1" hangingPunct="1">
              <a:defRPr/>
            </a:pPr>
            <a:r>
              <a:rPr lang="en-US" altLang="en-US" dirty="0">
                <a:ea typeface="ＭＳ Ｐゴシック" charset="-128"/>
              </a:rPr>
              <a:t>Diagnosis of Allergy</a:t>
            </a:r>
          </a:p>
        </p:txBody>
      </p:sp>
      <p:sp>
        <p:nvSpPr>
          <p:cNvPr id="72708" name="Content Placeholder 2"/>
          <p:cNvSpPr>
            <a:spLocks noGrp="1"/>
          </p:cNvSpPr>
          <p:nvPr>
            <p:ph idx="1"/>
          </p:nvPr>
        </p:nvSpPr>
        <p:spPr>
          <a:xfrm>
            <a:off x="1981200" y="1501421"/>
            <a:ext cx="8229600" cy="4933245"/>
          </a:xfrm>
        </p:spPr>
        <p:txBody>
          <a:bodyPr anchor="t"/>
          <a:lstStyle/>
          <a:p>
            <a:pPr eaLnBrk="1" hangingPunct="1">
              <a:lnSpc>
                <a:spcPct val="80000"/>
              </a:lnSpc>
            </a:pPr>
            <a:r>
              <a:rPr lang="en-US" altLang="en-US" sz="2600" b="1" dirty="0">
                <a:ea typeface="ＭＳ Ｐゴシック" charset="-128"/>
              </a:rPr>
              <a:t>Involves several levels of tests, including nonspecific, specific, </a:t>
            </a:r>
            <a:r>
              <a:rPr lang="en-US" altLang="en-US" sz="2600" b="1" i="1" dirty="0">
                <a:ea typeface="ＭＳ Ｐゴシック" charset="-128"/>
              </a:rPr>
              <a:t>in vitro</a:t>
            </a:r>
            <a:r>
              <a:rPr lang="en-US" altLang="en-US" sz="2600" b="1" dirty="0">
                <a:ea typeface="ＭＳ Ｐゴシック" charset="-128"/>
              </a:rPr>
              <a:t>, and </a:t>
            </a:r>
            <a:r>
              <a:rPr lang="en-US" altLang="en-US" sz="2600" b="1" i="1" dirty="0">
                <a:ea typeface="ＭＳ Ｐゴシック" charset="-128"/>
              </a:rPr>
              <a:t>in vivo</a:t>
            </a:r>
            <a:r>
              <a:rPr lang="en-US" altLang="en-US" sz="2600" b="1" dirty="0">
                <a:ea typeface="ＭＳ Ｐゴシック" charset="-128"/>
              </a:rPr>
              <a:t> methods</a:t>
            </a:r>
          </a:p>
          <a:p>
            <a:pPr eaLnBrk="1" hangingPunct="1">
              <a:lnSpc>
                <a:spcPct val="80000"/>
              </a:lnSpc>
            </a:pPr>
            <a:r>
              <a:rPr lang="en-US" altLang="en-US" sz="2600" b="1" i="1" u="sng" dirty="0">
                <a:solidFill>
                  <a:srgbClr val="FF0000"/>
                </a:solidFill>
                <a:ea typeface="ＭＳ Ｐゴシック" charset="-128"/>
              </a:rPr>
              <a:t>In vitro</a:t>
            </a:r>
            <a:r>
              <a:rPr lang="en-US" altLang="en-US" sz="2600" b="1" u="sng" dirty="0">
                <a:solidFill>
                  <a:srgbClr val="FF0000"/>
                </a:solidFill>
                <a:ea typeface="ＭＳ Ｐゴシック" charset="-128"/>
              </a:rPr>
              <a:t> </a:t>
            </a:r>
            <a:r>
              <a:rPr lang="en-US" altLang="en-US" sz="2600" dirty="0">
                <a:ea typeface="ＭＳ Ｐゴシック" charset="-128"/>
              </a:rPr>
              <a:t>methods</a:t>
            </a:r>
          </a:p>
          <a:p>
            <a:pPr lvl="1" eaLnBrk="1" hangingPunct="1">
              <a:lnSpc>
                <a:spcPct val="80000"/>
              </a:lnSpc>
            </a:pPr>
            <a:r>
              <a:rPr lang="en-US" altLang="en-US" sz="2600" b="1" dirty="0"/>
              <a:t>(1) Measure elevated blood levels of </a:t>
            </a:r>
            <a:r>
              <a:rPr lang="en-US" altLang="en-US" sz="2600" b="1" dirty="0" err="1">
                <a:solidFill>
                  <a:srgbClr val="FF0000"/>
                </a:solidFill>
              </a:rPr>
              <a:t>tryptase</a:t>
            </a:r>
            <a:endParaRPr lang="en-US" altLang="en-US" sz="2600" b="1" dirty="0">
              <a:solidFill>
                <a:srgbClr val="FF0000"/>
              </a:solidFill>
            </a:endParaRPr>
          </a:p>
          <a:p>
            <a:pPr lvl="2" eaLnBrk="1" hangingPunct="1">
              <a:lnSpc>
                <a:spcPct val="80000"/>
              </a:lnSpc>
            </a:pPr>
            <a:r>
              <a:rPr lang="en-US" altLang="en-US" sz="2600" b="1" dirty="0"/>
              <a:t>Granule in mast cells </a:t>
            </a:r>
          </a:p>
          <a:p>
            <a:pPr lvl="1" eaLnBrk="1" hangingPunct="1">
              <a:lnSpc>
                <a:spcPct val="80000"/>
              </a:lnSpc>
            </a:pPr>
            <a:r>
              <a:rPr lang="en-US" altLang="en-US" sz="2600" b="1" dirty="0"/>
              <a:t>(2) Differential blood cell count</a:t>
            </a:r>
          </a:p>
          <a:p>
            <a:pPr lvl="2" eaLnBrk="1" hangingPunct="1">
              <a:lnSpc>
                <a:spcPct val="80000"/>
              </a:lnSpc>
            </a:pPr>
            <a:r>
              <a:rPr lang="en-US" altLang="en-US" sz="2600" b="1" dirty="0"/>
              <a:t>Levels of </a:t>
            </a:r>
            <a:r>
              <a:rPr lang="en-US" altLang="en-US" sz="2600" b="1" dirty="0">
                <a:solidFill>
                  <a:srgbClr val="FF0000"/>
                </a:solidFill>
              </a:rPr>
              <a:t>basophils and eosinophils </a:t>
            </a:r>
          </a:p>
          <a:p>
            <a:pPr lvl="2">
              <a:lnSpc>
                <a:spcPct val="80000"/>
              </a:lnSpc>
            </a:pPr>
            <a:r>
              <a:rPr lang="en-US" altLang="en-US" sz="2200" b="1" dirty="0"/>
              <a:t>Leukocyte </a:t>
            </a:r>
            <a:r>
              <a:rPr lang="en-US" altLang="en-US" sz="2200" b="1" dirty="0">
                <a:solidFill>
                  <a:srgbClr val="FF0000"/>
                </a:solidFill>
              </a:rPr>
              <a:t>histamine</a:t>
            </a:r>
            <a:r>
              <a:rPr lang="en-US" altLang="en-US" sz="2200" b="1" dirty="0"/>
              <a:t>-release test</a:t>
            </a:r>
          </a:p>
          <a:p>
            <a:pPr lvl="1" eaLnBrk="1" hangingPunct="1">
              <a:lnSpc>
                <a:spcPct val="80000"/>
              </a:lnSpc>
            </a:pPr>
            <a:r>
              <a:rPr lang="en-US" altLang="en-US" sz="2600" b="1" dirty="0"/>
              <a:t>(3) Serological tests that measure levels </a:t>
            </a:r>
            <a:r>
              <a:rPr lang="en-US" altLang="en-US" sz="2600" b="1" dirty="0">
                <a:solidFill>
                  <a:srgbClr val="FF0000"/>
                </a:solidFill>
              </a:rPr>
              <a:t>of </a:t>
            </a:r>
            <a:r>
              <a:rPr lang="en-US" altLang="en-US" sz="2600" b="1" dirty="0" err="1">
                <a:solidFill>
                  <a:srgbClr val="FF0000"/>
                </a:solidFill>
              </a:rPr>
              <a:t>IgE</a:t>
            </a:r>
            <a:r>
              <a:rPr lang="en-US" altLang="en-US" sz="2600" b="1" dirty="0">
                <a:solidFill>
                  <a:srgbClr val="FF0000"/>
                </a:solidFill>
              </a:rPr>
              <a:t> </a:t>
            </a:r>
            <a:r>
              <a:rPr lang="en-US" altLang="en-US" sz="2600" b="1" dirty="0"/>
              <a:t>to specific antigen</a:t>
            </a:r>
          </a:p>
          <a:p>
            <a:pPr lvl="2" eaLnBrk="1" hangingPunct="1">
              <a:lnSpc>
                <a:spcPct val="80000"/>
              </a:lnSpc>
            </a:pPr>
            <a:r>
              <a:rPr lang="en-US" altLang="en-US" sz="2600" b="1" dirty="0"/>
              <a:t>RAST (</a:t>
            </a:r>
            <a:r>
              <a:rPr lang="en-US" altLang="en-US" sz="2600" b="1" dirty="0" err="1"/>
              <a:t>radioallergosorbent</a:t>
            </a:r>
            <a:r>
              <a:rPr lang="en-US" altLang="en-US" sz="2600" b="1" dirty="0"/>
              <a:t>) blood test is most widely used</a:t>
            </a:r>
          </a:p>
        </p:txBody>
      </p:sp>
    </p:spTree>
    <p:extLst>
      <p:ext uri="{BB962C8B-B14F-4D97-AF65-F5344CB8AC3E}">
        <p14:creationId xmlns:p14="http://schemas.microsoft.com/office/powerpoint/2010/main" val="20009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pic>
        <p:nvPicPr>
          <p:cNvPr id="3" name="Picture Placeholder 1" descr="OSC_Microbio_19_00_Splash.jpg"/>
          <p:cNvPicPr>
            <a:picLocks noChangeAspect="1"/>
          </p:cNvPicPr>
          <p:nvPr/>
        </p:nvPicPr>
        <p:blipFill>
          <a:blip r:embed="rId2">
            <a:extLst>
              <a:ext uri="{28A0092B-C50C-407E-A947-70E740481C1C}">
                <a14:useLocalDpi xmlns:a14="http://schemas.microsoft.com/office/drawing/2010/main" val="0"/>
              </a:ext>
            </a:extLst>
          </a:blip>
          <a:srcRect l="-3161" r="-3161"/>
          <a:stretch>
            <a:fillRect/>
          </a:stretch>
        </p:blipFill>
        <p:spPr>
          <a:xfrm>
            <a:off x="1791729" y="1079292"/>
            <a:ext cx="8062913" cy="3500071"/>
          </a:xfrm>
          <a:prstGeom prst="rect">
            <a:avLst/>
          </a:prstGeom>
        </p:spPr>
      </p:pic>
      <p:sp>
        <p:nvSpPr>
          <p:cNvPr id="4" name="Text Placeholder 6"/>
          <p:cNvSpPr txBox="1">
            <a:spLocks/>
          </p:cNvSpPr>
          <p:nvPr/>
        </p:nvSpPr>
        <p:spPr>
          <a:xfrm>
            <a:off x="457200" y="4843981"/>
            <a:ext cx="11331146" cy="180395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Bee stings and other allergens can cause life-threatening, systemic allergic reactions. Sensitive individuals may need to carry an epinephrine auto-injector (e.g., EpiPen) in case of a sting. A bee-sting allergy is an example of an immune response that is harmful to the host rather than protective; epinephrine counteracts the severe drop in blood pressure that can result from the immune response. (credit right: modification of work by Carol Bleistine)</a:t>
            </a:r>
            <a:endParaRPr lang="en-US" sz="2000" b="1" dirty="0"/>
          </a:p>
        </p:txBody>
      </p:sp>
    </p:spTree>
    <p:extLst>
      <p:ext uri="{BB962C8B-B14F-4D97-AF65-F5344CB8AC3E}">
        <p14:creationId xmlns:p14="http://schemas.microsoft.com/office/powerpoint/2010/main" val="1773605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a:solidFill>
            <a:schemeClr val="tx1"/>
          </a:solidFill>
          <a:extLst/>
        </p:spPr>
        <p:style>
          <a:lnRef idx="0">
            <a:schemeClr val="accent4"/>
          </a:lnRef>
          <a:fillRef idx="3">
            <a:schemeClr val="accent4"/>
          </a:fillRef>
          <a:effectRef idx="3">
            <a:schemeClr val="accent4"/>
          </a:effectRef>
          <a:fontRef idx="minor">
            <a:schemeClr val="lt1"/>
          </a:fontRef>
        </p:style>
        <p:txBody>
          <a:bodyPr/>
          <a:lstStyle/>
          <a:p>
            <a:pPr>
              <a:defRPr/>
            </a:pPr>
            <a:r>
              <a:rPr lang="en-US" altLang="en-US" dirty="0">
                <a:ea typeface="ＭＳ Ｐゴシック" charset="-128"/>
              </a:rPr>
              <a:t>Diagnosis of Allergy</a:t>
            </a:r>
          </a:p>
        </p:txBody>
      </p:sp>
      <p:sp>
        <p:nvSpPr>
          <p:cNvPr id="73732" name="Content Placeholder 2"/>
          <p:cNvSpPr>
            <a:spLocks noGrp="1"/>
          </p:cNvSpPr>
          <p:nvPr>
            <p:ph sz="half" idx="1"/>
          </p:nvPr>
        </p:nvSpPr>
        <p:spPr>
          <a:xfrm>
            <a:off x="838200" y="2393243"/>
            <a:ext cx="10515600" cy="3783719"/>
          </a:xfrm>
        </p:spPr>
        <p:txBody>
          <a:bodyPr anchor="t">
            <a:normAutofit/>
          </a:bodyPr>
          <a:lstStyle/>
          <a:p>
            <a:pPr eaLnBrk="1" hangingPunct="1">
              <a:lnSpc>
                <a:spcPct val="80000"/>
              </a:lnSpc>
            </a:pPr>
            <a:r>
              <a:rPr lang="en-US" altLang="en-US" sz="4000" b="1" u="sng" dirty="0">
                <a:solidFill>
                  <a:srgbClr val="FF0000"/>
                </a:solidFill>
                <a:ea typeface="ＭＳ Ｐゴシック" charset="-128"/>
              </a:rPr>
              <a:t>Skin testing – in vivo</a:t>
            </a:r>
          </a:p>
          <a:p>
            <a:pPr lvl="1" eaLnBrk="1" hangingPunct="1">
              <a:lnSpc>
                <a:spcPct val="80000"/>
              </a:lnSpc>
            </a:pPr>
            <a:r>
              <a:rPr lang="en-US" altLang="en-US" sz="3600" dirty="0"/>
              <a:t>Patient</a:t>
            </a:r>
            <a:r>
              <a:rPr lang="ja-JP" altLang="en-US" sz="3600" dirty="0"/>
              <a:t>’</a:t>
            </a:r>
            <a:r>
              <a:rPr lang="en-US" altLang="ja-JP" sz="3600" dirty="0"/>
              <a:t>s skin injected, scratched, or pricked with a small amount of pure allergen extract</a:t>
            </a:r>
          </a:p>
          <a:p>
            <a:pPr lvl="1" eaLnBrk="1" hangingPunct="1">
              <a:lnSpc>
                <a:spcPct val="80000"/>
              </a:lnSpc>
            </a:pPr>
            <a:r>
              <a:rPr lang="en-US" altLang="en-US" sz="3600" dirty="0"/>
              <a:t>Allergist maps the skin</a:t>
            </a:r>
          </a:p>
          <a:p>
            <a:pPr lvl="1" eaLnBrk="1" hangingPunct="1">
              <a:lnSpc>
                <a:spcPct val="80000"/>
              </a:lnSpc>
            </a:pPr>
            <a:r>
              <a:rPr lang="en-US" altLang="en-US" sz="3600" dirty="0"/>
              <a:t>Each site appraised for a wheal response after approximately 20 minutes</a:t>
            </a:r>
          </a:p>
          <a:p>
            <a:endParaRPr lang="en-US" altLang="en-US" sz="4000" dirty="0">
              <a:ea typeface="ＭＳ Ｐゴシック" charset="-128"/>
            </a:endParaRPr>
          </a:p>
        </p:txBody>
      </p:sp>
    </p:spTree>
    <p:extLst>
      <p:ext uri="{BB962C8B-B14F-4D97-AF65-F5344CB8AC3E}">
        <p14:creationId xmlns:p14="http://schemas.microsoft.com/office/powerpoint/2010/main" val="1290436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of Hypersensitivities </a:t>
            </a:r>
          </a:p>
        </p:txBody>
      </p:sp>
      <p:pic>
        <p:nvPicPr>
          <p:cNvPr id="3" name="Picture Placeholder 1" descr="OSC_Microbio_19_01_SkinTest.jpg"/>
          <p:cNvPicPr>
            <a:picLocks noChangeAspect="1"/>
          </p:cNvPicPr>
          <p:nvPr/>
        </p:nvPicPr>
        <p:blipFill>
          <a:blip r:embed="rId2">
            <a:extLst>
              <a:ext uri="{28A0092B-C50C-407E-A947-70E740481C1C}">
                <a14:useLocalDpi xmlns:a14="http://schemas.microsoft.com/office/drawing/2010/main" val="0"/>
              </a:ext>
            </a:extLst>
          </a:blip>
          <a:srcRect l="-59752" r="-59752"/>
          <a:stretch>
            <a:fillRect/>
          </a:stretch>
        </p:blipFill>
        <p:spPr>
          <a:xfrm>
            <a:off x="1816442" y="1079292"/>
            <a:ext cx="8062913" cy="3500071"/>
          </a:xfrm>
          <a:prstGeom prst="rect">
            <a:avLst/>
          </a:prstGeom>
        </p:spPr>
      </p:pic>
      <p:sp>
        <p:nvSpPr>
          <p:cNvPr id="4" name="Text Placeholder 6"/>
          <p:cNvSpPr txBox="1">
            <a:spLocks/>
          </p:cNvSpPr>
          <p:nvPr/>
        </p:nvSpPr>
        <p:spPr>
          <a:xfrm>
            <a:off x="457199" y="4843982"/>
            <a:ext cx="11281719" cy="168038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Results of an allergy skin-prick test to test for type I hypersensitivity to a group of potential allergens. A positive result is indicated by a raised area (wheal) and surrounding redness (flare). (credit: modification of work by “OakleyOriginals”/Flickr)</a:t>
            </a:r>
            <a:endParaRPr lang="en-US" b="1" dirty="0"/>
          </a:p>
        </p:txBody>
      </p:sp>
    </p:spTree>
    <p:extLst>
      <p:ext uri="{BB962C8B-B14F-4D97-AF65-F5344CB8AC3E}">
        <p14:creationId xmlns:p14="http://schemas.microsoft.com/office/powerpoint/2010/main" val="1510075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a:solidFill>
            <a:schemeClr val="tx1"/>
          </a:solidFill>
          <a:extLst/>
        </p:spPr>
        <p:style>
          <a:lnRef idx="0">
            <a:schemeClr val="accent4"/>
          </a:lnRef>
          <a:fillRef idx="3">
            <a:schemeClr val="accent4"/>
          </a:fillRef>
          <a:effectRef idx="3">
            <a:schemeClr val="accent4"/>
          </a:effectRef>
          <a:fontRef idx="minor">
            <a:schemeClr val="lt1"/>
          </a:fontRef>
        </p:style>
        <p:txBody>
          <a:bodyPr/>
          <a:lstStyle/>
          <a:p>
            <a:pPr>
              <a:defRPr/>
            </a:pPr>
            <a:r>
              <a:rPr lang="en-US" altLang="en-US" dirty="0">
                <a:ea typeface="ＭＳ Ｐゴシック" charset="-128"/>
              </a:rPr>
              <a:t>Drugs to Block Allergy</a:t>
            </a:r>
          </a:p>
        </p:txBody>
      </p:sp>
      <p:sp>
        <p:nvSpPr>
          <p:cNvPr id="75780" name="Content Placeholder 3"/>
          <p:cNvSpPr>
            <a:spLocks noGrp="1"/>
          </p:cNvSpPr>
          <p:nvPr>
            <p:ph sz="half" idx="1"/>
          </p:nvPr>
        </p:nvSpPr>
        <p:spPr>
          <a:xfrm>
            <a:off x="1981200" y="1919110"/>
            <a:ext cx="3211689" cy="4557889"/>
          </a:xfrm>
        </p:spPr>
        <p:style>
          <a:lnRef idx="2">
            <a:schemeClr val="accent1"/>
          </a:lnRef>
          <a:fillRef idx="1">
            <a:schemeClr val="lt1"/>
          </a:fillRef>
          <a:effectRef idx="0">
            <a:schemeClr val="accent1"/>
          </a:effectRef>
          <a:fontRef idx="minor">
            <a:schemeClr val="dk1"/>
          </a:fontRef>
        </p:style>
        <p:txBody>
          <a:bodyPr anchor="t"/>
          <a:lstStyle/>
          <a:p>
            <a:r>
              <a:rPr lang="en-US" altLang="en-US" sz="2600" dirty="0">
                <a:ea typeface="ＭＳ Ｐゴシック" charset="-128"/>
              </a:rPr>
              <a:t>Block the progress of allergic response between </a:t>
            </a:r>
            <a:r>
              <a:rPr lang="en-US" altLang="en-US" sz="2600" dirty="0" err="1">
                <a:ea typeface="ＭＳ Ｐゴシック" charset="-128"/>
              </a:rPr>
              <a:t>IgE</a:t>
            </a:r>
            <a:r>
              <a:rPr lang="en-US" altLang="en-US" sz="2600" dirty="0">
                <a:ea typeface="ＭＳ Ｐゴシック" charset="-128"/>
              </a:rPr>
              <a:t> production and symptoms</a:t>
            </a:r>
          </a:p>
          <a:p>
            <a:r>
              <a:rPr lang="en-US" altLang="en-US" sz="2600" b="1" dirty="0">
                <a:ea typeface="ＭＳ Ｐゴシック" charset="-128"/>
              </a:rPr>
              <a:t>Corticosteroids</a:t>
            </a:r>
            <a:r>
              <a:rPr lang="en-US" altLang="en-US" sz="2600" dirty="0">
                <a:ea typeface="ＭＳ Ｐゴシック" charset="-128"/>
              </a:rPr>
              <a:t>- inhibit lymphocytes</a:t>
            </a:r>
          </a:p>
          <a:p>
            <a:r>
              <a:rPr lang="en-US" altLang="en-US" sz="2600" b="1" dirty="0">
                <a:ea typeface="ＭＳ Ｐゴシック" charset="-128"/>
              </a:rPr>
              <a:t>Antihistamines</a:t>
            </a:r>
          </a:p>
          <a:p>
            <a:r>
              <a:rPr lang="en-US" altLang="en-US" sz="2600" b="1" dirty="0">
                <a:ea typeface="ＭＳ Ｐゴシック" charset="-128"/>
              </a:rPr>
              <a:t>Aspirin</a:t>
            </a:r>
            <a:r>
              <a:rPr lang="en-US" altLang="en-US" sz="2600" dirty="0">
                <a:ea typeface="ＭＳ Ｐゴシック" charset="-128"/>
              </a:rPr>
              <a:t>- prostaglandin inhibition</a:t>
            </a:r>
          </a:p>
        </p:txBody>
      </p:sp>
      <p:sp>
        <p:nvSpPr>
          <p:cNvPr id="75781" name="Content Placeholder 6"/>
          <p:cNvSpPr>
            <a:spLocks noGrp="1"/>
          </p:cNvSpPr>
          <p:nvPr>
            <p:ph sz="half" idx="2"/>
          </p:nvPr>
        </p:nvSpPr>
        <p:spPr>
          <a:xfrm>
            <a:off x="6172200" y="2065866"/>
            <a:ext cx="3479800" cy="4411133"/>
          </a:xfrm>
        </p:spPr>
        <p:style>
          <a:lnRef idx="2">
            <a:schemeClr val="accent1"/>
          </a:lnRef>
          <a:fillRef idx="1">
            <a:schemeClr val="lt1"/>
          </a:fillRef>
          <a:effectRef idx="0">
            <a:schemeClr val="accent1"/>
          </a:effectRef>
          <a:fontRef idx="minor">
            <a:schemeClr val="dk1"/>
          </a:fontRef>
        </p:style>
        <p:txBody>
          <a:bodyPr anchor="t"/>
          <a:lstStyle/>
          <a:p>
            <a:r>
              <a:rPr lang="en-US" altLang="en-US" sz="2600" b="1" dirty="0" err="1">
                <a:ea typeface="ＭＳ Ｐゴシック" charset="-128"/>
              </a:rPr>
              <a:t>Cromoyln</a:t>
            </a:r>
            <a:r>
              <a:rPr lang="en-US" altLang="en-US" sz="2600" dirty="0">
                <a:ea typeface="ＭＳ Ｐゴシック" charset="-128"/>
              </a:rPr>
              <a:t>- prevents degranulation of mast cells</a:t>
            </a:r>
          </a:p>
          <a:p>
            <a:r>
              <a:rPr lang="en-US" altLang="en-US" sz="2600" dirty="0">
                <a:ea typeface="ＭＳ Ｐゴシック" charset="-128"/>
              </a:rPr>
              <a:t>Drugs that </a:t>
            </a:r>
            <a:r>
              <a:rPr lang="en-US" altLang="en-US" sz="2600" b="1" dirty="0">
                <a:ea typeface="ＭＳ Ｐゴシック" charset="-128"/>
              </a:rPr>
              <a:t>block synthesis of leukotrienes and inactivate </a:t>
            </a:r>
            <a:r>
              <a:rPr lang="en-US" altLang="en-US" sz="2600" b="1" dirty="0" err="1">
                <a:ea typeface="ＭＳ Ｐゴシック" charset="-128"/>
              </a:rPr>
              <a:t>IgE</a:t>
            </a:r>
            <a:r>
              <a:rPr lang="ja-JP" altLang="en-US" sz="2600" b="1" dirty="0">
                <a:ea typeface="ＭＳ Ｐゴシック" charset="-128"/>
              </a:rPr>
              <a:t>’</a:t>
            </a:r>
            <a:r>
              <a:rPr lang="en-US" altLang="ja-JP" sz="2600" b="1" dirty="0">
                <a:ea typeface="ＭＳ Ｐゴシック" charset="-128"/>
              </a:rPr>
              <a:t>s</a:t>
            </a:r>
          </a:p>
          <a:p>
            <a:r>
              <a:rPr lang="en-US" altLang="en-US" sz="2600" b="1" dirty="0">
                <a:ea typeface="ＭＳ Ｐゴシック" charset="-128"/>
              </a:rPr>
              <a:t>Epinephrine</a:t>
            </a:r>
            <a:r>
              <a:rPr lang="en-US" altLang="en-US" sz="2600" dirty="0">
                <a:ea typeface="ＭＳ Ｐゴシック" charset="-128"/>
              </a:rPr>
              <a:t>- opens airways</a:t>
            </a:r>
          </a:p>
          <a:p>
            <a:endParaRPr lang="en-US" altLang="en-US" sz="2600" dirty="0">
              <a:ea typeface="ＭＳ Ｐゴシック" charset="-128"/>
            </a:endParaRPr>
          </a:p>
        </p:txBody>
      </p:sp>
    </p:spTree>
    <p:extLst>
      <p:ext uri="{BB962C8B-B14F-4D97-AF65-F5344CB8AC3E}">
        <p14:creationId xmlns:p14="http://schemas.microsoft.com/office/powerpoint/2010/main" val="12891287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838200" y="387704"/>
            <a:ext cx="10515600" cy="669196"/>
          </a:xfrm>
          <a:solidFill>
            <a:schemeClr val="tx1"/>
          </a:solidFill>
          <a:extLst/>
        </p:spPr>
        <p:style>
          <a:lnRef idx="0">
            <a:schemeClr val="accent4"/>
          </a:lnRef>
          <a:fillRef idx="3">
            <a:schemeClr val="accent4"/>
          </a:fillRef>
          <a:effectRef idx="3">
            <a:schemeClr val="accent4"/>
          </a:effectRef>
          <a:fontRef idx="minor">
            <a:schemeClr val="lt1"/>
          </a:fontRef>
        </p:style>
        <p:txBody>
          <a:bodyPr>
            <a:normAutofit fontScale="90000"/>
          </a:bodyPr>
          <a:lstStyle/>
          <a:p>
            <a:pPr>
              <a:defRPr/>
            </a:pPr>
            <a:r>
              <a:rPr lang="en-US" altLang="en-US" dirty="0">
                <a:ea typeface="ＭＳ Ｐゴシック" charset="-128"/>
              </a:rPr>
              <a:t>Allergy </a:t>
            </a:r>
            <a:r>
              <a:rPr lang="ja-JP" altLang="en-US" dirty="0">
                <a:ea typeface="ＭＳ Ｐゴシック" charset="-128"/>
              </a:rPr>
              <a:t>“</a:t>
            </a:r>
            <a:r>
              <a:rPr lang="en-US" altLang="ja-JP" dirty="0">
                <a:ea typeface="ＭＳ Ｐゴシック" charset="-128"/>
              </a:rPr>
              <a:t>Vaccines</a:t>
            </a:r>
            <a:r>
              <a:rPr lang="ja-JP" altLang="en-US" dirty="0">
                <a:ea typeface="ＭＳ Ｐゴシック" charset="-128"/>
              </a:rPr>
              <a:t>”</a:t>
            </a:r>
            <a:endParaRPr lang="en-US" altLang="en-US" dirty="0">
              <a:ea typeface="ＭＳ Ｐゴシック" charset="-128"/>
            </a:endParaRPr>
          </a:p>
        </p:txBody>
      </p:sp>
      <p:sp>
        <p:nvSpPr>
          <p:cNvPr id="77828" name="Content Placeholder 5"/>
          <p:cNvSpPr>
            <a:spLocks noGrp="1"/>
          </p:cNvSpPr>
          <p:nvPr>
            <p:ph idx="1"/>
          </p:nvPr>
        </p:nvSpPr>
        <p:spPr/>
        <p:txBody>
          <a:bodyPr anchor="t"/>
          <a:lstStyle/>
          <a:p>
            <a:r>
              <a:rPr lang="en-US" altLang="en-US">
                <a:ea typeface="ＭＳ Ｐゴシック" charset="-128"/>
              </a:rPr>
              <a:t>Controlled </a:t>
            </a:r>
            <a:r>
              <a:rPr lang="en-US" altLang="en-US" b="1">
                <a:solidFill>
                  <a:srgbClr val="FF0000"/>
                </a:solidFill>
                <a:ea typeface="ＭＳ Ｐゴシック" charset="-128"/>
              </a:rPr>
              <a:t>injections of antigen</a:t>
            </a:r>
          </a:p>
          <a:p>
            <a:r>
              <a:rPr lang="en-US" altLang="en-US">
                <a:ea typeface="ＭＳ Ｐゴシック" charset="-128"/>
              </a:rPr>
              <a:t>Works by producing IgG antibodies rather than IgE</a:t>
            </a:r>
          </a:p>
          <a:p>
            <a:r>
              <a:rPr lang="en-US" altLang="en-US">
                <a:ea typeface="ＭＳ Ｐゴシック" charset="-128"/>
              </a:rPr>
              <a:t>IgG considered to be </a:t>
            </a:r>
            <a:r>
              <a:rPr lang="ja-JP" altLang="en-US" b="1">
                <a:solidFill>
                  <a:srgbClr val="FF0000"/>
                </a:solidFill>
                <a:ea typeface="ＭＳ Ｐゴシック" charset="-128"/>
              </a:rPr>
              <a:t>“</a:t>
            </a:r>
            <a:r>
              <a:rPr lang="en-US" altLang="ja-JP" b="1">
                <a:solidFill>
                  <a:srgbClr val="FF0000"/>
                </a:solidFill>
                <a:ea typeface="ＭＳ Ｐゴシック" charset="-128"/>
              </a:rPr>
              <a:t>blocking antibodies</a:t>
            </a:r>
            <a:r>
              <a:rPr lang="ja-JP" altLang="en-US" b="1">
                <a:solidFill>
                  <a:srgbClr val="FF0000"/>
                </a:solidFill>
                <a:ea typeface="ＭＳ Ｐゴシック" charset="-128"/>
              </a:rPr>
              <a:t>”</a:t>
            </a:r>
            <a:endParaRPr lang="en-US" altLang="ja-JP" b="1">
              <a:solidFill>
                <a:srgbClr val="FF0000"/>
              </a:solidFill>
              <a:ea typeface="ＭＳ Ｐゴシック" charset="-128"/>
            </a:endParaRPr>
          </a:p>
          <a:p>
            <a:pPr lvl="1"/>
            <a:r>
              <a:rPr lang="en-US" altLang="en-US" b="1">
                <a:solidFill>
                  <a:srgbClr val="FF0000"/>
                </a:solidFill>
                <a:ea typeface="ＭＳ Ｐゴシック" charset="-128"/>
              </a:rPr>
              <a:t>Removes allergens before binding to IgE </a:t>
            </a:r>
          </a:p>
        </p:txBody>
      </p:sp>
    </p:spTree>
    <p:extLst>
      <p:ext uri="{BB962C8B-B14F-4D97-AF65-F5344CB8AC3E}">
        <p14:creationId xmlns:p14="http://schemas.microsoft.com/office/powerpoint/2010/main" val="1210475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87941"/>
          </a:xfrm>
          <a:solidFill>
            <a:schemeClr val="tx1"/>
          </a:solidFill>
          <a:extLst/>
        </p:spPr>
        <p:style>
          <a:lnRef idx="0">
            <a:schemeClr val="accent4"/>
          </a:lnRef>
          <a:fillRef idx="3">
            <a:schemeClr val="accent4"/>
          </a:fillRef>
          <a:effectRef idx="3">
            <a:schemeClr val="accent4"/>
          </a:effectRef>
          <a:fontRef idx="minor">
            <a:schemeClr val="lt1"/>
          </a:fontRef>
        </p:style>
        <p:txBody>
          <a:bodyPr>
            <a:normAutofit/>
          </a:bodyPr>
          <a:lstStyle/>
          <a:p>
            <a:pPr>
              <a:defRPr/>
            </a:pPr>
            <a:r>
              <a:rPr lang="en-US" dirty="0"/>
              <a:t>Who is Affected and Why?</a:t>
            </a:r>
          </a:p>
        </p:txBody>
      </p:sp>
      <p:sp>
        <p:nvSpPr>
          <p:cNvPr id="78852" name="Content Placeholder 2"/>
          <p:cNvSpPr>
            <a:spLocks noGrp="1"/>
          </p:cNvSpPr>
          <p:nvPr>
            <p:ph idx="1"/>
          </p:nvPr>
        </p:nvSpPr>
        <p:spPr>
          <a:xfrm>
            <a:off x="838200" y="1433689"/>
            <a:ext cx="10515600" cy="4743274"/>
          </a:xfrm>
        </p:spPr>
        <p:txBody>
          <a:bodyPr>
            <a:normAutofit/>
          </a:bodyPr>
          <a:lstStyle/>
          <a:p>
            <a:r>
              <a:rPr lang="en-US" altLang="en-US" sz="4000" dirty="0">
                <a:ea typeface="ＭＳ Ｐゴシック" charset="-128"/>
              </a:rPr>
              <a:t>50% of US population affected by airborne allergens</a:t>
            </a:r>
          </a:p>
          <a:p>
            <a:r>
              <a:rPr lang="en-US" altLang="en-US" sz="4000" dirty="0">
                <a:ea typeface="ＭＳ Ｐゴシック" charset="-128"/>
              </a:rPr>
              <a:t>Family Association </a:t>
            </a:r>
          </a:p>
          <a:p>
            <a:pPr lvl="1"/>
            <a:r>
              <a:rPr lang="en-US" altLang="en-US" sz="3600" dirty="0"/>
              <a:t>If one parent is allergic, 25% chance child will be; increases to 50% if grandparents are affected</a:t>
            </a:r>
          </a:p>
          <a:p>
            <a:pPr lvl="1"/>
            <a:r>
              <a:rPr lang="en-US" altLang="en-US" sz="3600" dirty="0"/>
              <a:t>Favor more </a:t>
            </a:r>
            <a:r>
              <a:rPr lang="en-US" altLang="en-US" sz="3600" dirty="0" err="1"/>
              <a:t>IgE</a:t>
            </a:r>
            <a:r>
              <a:rPr lang="en-US" altLang="en-US" sz="3600" dirty="0"/>
              <a:t> production, increased activity of mast cells </a:t>
            </a:r>
          </a:p>
        </p:txBody>
      </p:sp>
    </p:spTree>
    <p:extLst>
      <p:ext uri="{BB962C8B-B14F-4D97-AF65-F5344CB8AC3E}">
        <p14:creationId xmlns:p14="http://schemas.microsoft.com/office/powerpoint/2010/main" val="1351106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94341"/>
          </a:xfrm>
          <a:solidFill>
            <a:schemeClr val="tx1"/>
          </a:solidFill>
          <a:extLst/>
        </p:spPr>
        <p:style>
          <a:lnRef idx="0">
            <a:schemeClr val="accent4"/>
          </a:lnRef>
          <a:fillRef idx="3">
            <a:schemeClr val="accent4"/>
          </a:fillRef>
          <a:effectRef idx="3">
            <a:schemeClr val="accent4"/>
          </a:effectRef>
          <a:fontRef idx="minor">
            <a:schemeClr val="lt1"/>
          </a:fontRef>
        </p:style>
        <p:txBody>
          <a:bodyPr>
            <a:normAutofit/>
          </a:bodyPr>
          <a:lstStyle/>
          <a:p>
            <a:pPr>
              <a:defRPr/>
            </a:pPr>
            <a:r>
              <a:rPr lang="en-US" dirty="0"/>
              <a:t>Hygiene Hypothesis </a:t>
            </a:r>
          </a:p>
        </p:txBody>
      </p:sp>
      <p:sp>
        <p:nvSpPr>
          <p:cNvPr id="79876" name="Content Placeholder 2"/>
          <p:cNvSpPr>
            <a:spLocks noGrp="1"/>
          </p:cNvSpPr>
          <p:nvPr>
            <p:ph idx="1"/>
          </p:nvPr>
        </p:nvSpPr>
        <p:spPr>
          <a:xfrm>
            <a:off x="838200" y="2111021"/>
            <a:ext cx="10515600" cy="4065941"/>
          </a:xfrm>
        </p:spPr>
        <p:txBody>
          <a:bodyPr/>
          <a:lstStyle/>
          <a:p>
            <a:r>
              <a:rPr lang="en-US" altLang="en-US" b="1">
                <a:solidFill>
                  <a:srgbClr val="FF0000"/>
                </a:solidFill>
                <a:ea typeface="ＭＳ Ｐゴシック" charset="-128"/>
              </a:rPr>
              <a:t>C-sections</a:t>
            </a:r>
            <a:r>
              <a:rPr lang="en-US" altLang="en-US" b="1">
                <a:ea typeface="ＭＳ Ｐゴシック" charset="-128"/>
              </a:rPr>
              <a:t> prevent child exposure to vaginal and stool bacteria</a:t>
            </a:r>
          </a:p>
          <a:p>
            <a:r>
              <a:rPr lang="en-US" altLang="en-US" b="1" dirty="0">
                <a:solidFill>
                  <a:srgbClr val="FF0000"/>
                </a:solidFill>
                <a:ea typeface="ＭＳ Ｐゴシック" charset="-128"/>
              </a:rPr>
              <a:t>Elimination</a:t>
            </a:r>
            <a:r>
              <a:rPr lang="en-US" altLang="en-US" b="1" dirty="0">
                <a:ea typeface="ＭＳ Ｐゴシック" charset="-128"/>
              </a:rPr>
              <a:t> of bacteria exposure through hygiene ---------</a:t>
            </a:r>
            <a:r>
              <a:rPr lang="en-US" altLang="en-US" b="1" dirty="0">
                <a:ea typeface="ＭＳ Ｐゴシック" charset="-128"/>
                <a:sym typeface="Wingdings" charset="2"/>
              </a:rPr>
              <a:t> lack of proper antibiotic production </a:t>
            </a:r>
          </a:p>
          <a:p>
            <a:r>
              <a:rPr lang="en-US" altLang="en-US" b="1" dirty="0">
                <a:solidFill>
                  <a:srgbClr val="FF0000"/>
                </a:solidFill>
                <a:ea typeface="ＭＳ Ｐゴシック" charset="-128"/>
                <a:sym typeface="Wingdings" charset="2"/>
              </a:rPr>
              <a:t>Breast fed babies </a:t>
            </a:r>
            <a:r>
              <a:rPr lang="en-US" altLang="en-US" b="1" dirty="0">
                <a:ea typeface="ＭＳ Ｐゴシック" charset="-128"/>
                <a:sym typeface="Wingdings" charset="2"/>
              </a:rPr>
              <a:t>-------- lower risk of asthma and eczema</a:t>
            </a:r>
          </a:p>
          <a:p>
            <a:pPr lvl="1"/>
            <a:r>
              <a:rPr lang="en-US" altLang="en-US" b="1" i="1" dirty="0">
                <a:solidFill>
                  <a:srgbClr val="FF0000"/>
                </a:solidFill>
                <a:sym typeface="Wingdings" charset="2"/>
              </a:rPr>
              <a:t>Human milk </a:t>
            </a:r>
            <a:r>
              <a:rPr lang="en-US" altLang="en-US" b="1" dirty="0">
                <a:sym typeface="Wingdings" charset="2"/>
              </a:rPr>
              <a:t>-------- tolerance to allergens; introduction of many bacteria(600 species) </a:t>
            </a:r>
            <a:endParaRPr lang="en-US" altLang="en-US" b="1" dirty="0"/>
          </a:p>
        </p:txBody>
      </p:sp>
    </p:spTree>
    <p:extLst>
      <p:ext uri="{BB962C8B-B14F-4D97-AF65-F5344CB8AC3E}">
        <p14:creationId xmlns:p14="http://schemas.microsoft.com/office/powerpoint/2010/main" val="561383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II </a:t>
            </a:r>
          </a:p>
        </p:txBody>
      </p:sp>
      <p:pic>
        <p:nvPicPr>
          <p:cNvPr id="3" name="Picture Placeholder 1" descr="OSC_Microbio_19_01_ABO.jpg"/>
          <p:cNvPicPr>
            <a:picLocks noChangeAspect="1"/>
          </p:cNvPicPr>
          <p:nvPr/>
        </p:nvPicPr>
        <p:blipFill>
          <a:blip r:embed="rId2">
            <a:extLst>
              <a:ext uri="{28A0092B-C50C-407E-A947-70E740481C1C}">
                <a14:useLocalDpi xmlns:a14="http://schemas.microsoft.com/office/drawing/2010/main" val="0"/>
              </a:ext>
            </a:extLst>
          </a:blip>
          <a:srcRect l="-23088" r="-23088"/>
          <a:stretch>
            <a:fillRect/>
          </a:stretch>
        </p:blipFill>
        <p:spPr>
          <a:xfrm>
            <a:off x="457199" y="1122386"/>
            <a:ext cx="11281720" cy="4897339"/>
          </a:xfrm>
          <a:prstGeom prst="rect">
            <a:avLst/>
          </a:prstGeom>
        </p:spPr>
      </p:pic>
    </p:spTree>
    <p:extLst>
      <p:ext uri="{BB962C8B-B14F-4D97-AF65-F5344CB8AC3E}">
        <p14:creationId xmlns:p14="http://schemas.microsoft.com/office/powerpoint/2010/main" val="372337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838200" y="365125"/>
            <a:ext cx="10515600" cy="1429807"/>
          </a:xfrm>
          <a:solidFill>
            <a:schemeClr val="tx1"/>
          </a:solidFill>
          <a:extLst/>
        </p:spPr>
        <p:style>
          <a:lnRef idx="0">
            <a:schemeClr val="accent1"/>
          </a:lnRef>
          <a:fillRef idx="3">
            <a:schemeClr val="accent1"/>
          </a:fillRef>
          <a:effectRef idx="3">
            <a:schemeClr val="accent1"/>
          </a:effectRef>
          <a:fontRef idx="minor">
            <a:schemeClr val="lt1"/>
          </a:fontRef>
        </p:style>
        <p:txBody>
          <a:bodyPr/>
          <a:lstStyle/>
          <a:p>
            <a:pPr eaLnBrk="1" hangingPunct="1">
              <a:defRPr/>
            </a:pPr>
            <a:r>
              <a:rPr lang="en-US" altLang="en-US" sz="3200" dirty="0">
                <a:ea typeface="ＭＳ Ｐゴシック" charset="-128"/>
              </a:rPr>
              <a:t>Type II Hypersensitivities:  Reactions that </a:t>
            </a:r>
            <a:r>
              <a:rPr lang="en-US" altLang="en-US" sz="3200" dirty="0">
                <a:solidFill>
                  <a:srgbClr val="FF0000"/>
                </a:solidFill>
                <a:ea typeface="ＭＳ Ｐゴシック" charset="-128"/>
              </a:rPr>
              <a:t>Lyse </a:t>
            </a:r>
            <a:r>
              <a:rPr lang="en-US" altLang="en-US" sz="3200" dirty="0">
                <a:ea typeface="ＭＳ Ｐゴシック" charset="-128"/>
              </a:rPr>
              <a:t>Foreign Cells</a:t>
            </a:r>
          </a:p>
        </p:txBody>
      </p:sp>
      <p:sp>
        <p:nvSpPr>
          <p:cNvPr id="80900" name="Content Placeholder 2"/>
          <p:cNvSpPr>
            <a:spLocks noGrp="1"/>
          </p:cNvSpPr>
          <p:nvPr>
            <p:ph idx="1"/>
          </p:nvPr>
        </p:nvSpPr>
        <p:spPr>
          <a:xfrm>
            <a:off x="1981200" y="2246488"/>
            <a:ext cx="8229600" cy="4382911"/>
          </a:xfrm>
        </p:spPr>
        <p:txBody>
          <a:bodyPr anchor="t"/>
          <a:lstStyle/>
          <a:p>
            <a:pPr eaLnBrk="1" hangingPunct="1"/>
            <a:r>
              <a:rPr lang="en-US" altLang="en-US" dirty="0">
                <a:ea typeface="ＭＳ Ｐゴシック" charset="-128"/>
              </a:rPr>
              <a:t>Complex group of syndromes that involve </a:t>
            </a:r>
          </a:p>
          <a:p>
            <a:pPr lvl="1" eaLnBrk="1" hangingPunct="1"/>
            <a:r>
              <a:rPr lang="en-US" altLang="en-US" dirty="0"/>
              <a:t>complement-assisted </a:t>
            </a:r>
            <a:r>
              <a:rPr lang="en-US" altLang="en-US" b="1" dirty="0">
                <a:solidFill>
                  <a:srgbClr val="FF0000"/>
                </a:solidFill>
              </a:rPr>
              <a:t>lysis </a:t>
            </a:r>
            <a:r>
              <a:rPr lang="en-US" altLang="en-US" dirty="0"/>
              <a:t>of cells by IgG </a:t>
            </a:r>
          </a:p>
          <a:p>
            <a:pPr lvl="1" eaLnBrk="1" hangingPunct="1"/>
            <a:r>
              <a:rPr lang="en-US" altLang="en-US" dirty="0"/>
              <a:t>IgM directed against those cells</a:t>
            </a:r>
            <a:r>
              <a:rPr lang="ja-JP" altLang="en-US" dirty="0"/>
              <a:t>’</a:t>
            </a:r>
            <a:r>
              <a:rPr lang="en-US" altLang="ja-JP" dirty="0"/>
              <a:t> surface antigens</a:t>
            </a:r>
          </a:p>
          <a:p>
            <a:pPr eaLnBrk="1" hangingPunct="1"/>
            <a:r>
              <a:rPr lang="en-US" altLang="en-US" dirty="0">
                <a:ea typeface="ＭＳ Ｐゴシック" charset="-128"/>
              </a:rPr>
              <a:t>Includes </a:t>
            </a:r>
            <a:r>
              <a:rPr lang="en-US" altLang="en-US" b="1" u="sng" dirty="0">
                <a:solidFill>
                  <a:srgbClr val="FF0000"/>
                </a:solidFill>
                <a:ea typeface="ＭＳ Ｐゴシック" charset="-128"/>
              </a:rPr>
              <a:t>transfusion </a:t>
            </a:r>
            <a:r>
              <a:rPr lang="en-US" altLang="en-US" dirty="0">
                <a:ea typeface="ＭＳ Ｐゴシック" charset="-128"/>
              </a:rPr>
              <a:t>reactions and some types of </a:t>
            </a:r>
            <a:r>
              <a:rPr lang="en-US" altLang="en-US" b="1" u="sng" dirty="0" err="1">
                <a:solidFill>
                  <a:srgbClr val="FF0000"/>
                </a:solidFill>
                <a:ea typeface="ＭＳ Ｐゴシック" charset="-128"/>
              </a:rPr>
              <a:t>autoimmunities</a:t>
            </a:r>
            <a:endParaRPr lang="en-US" altLang="en-US" b="1" u="sng" dirty="0">
              <a:solidFill>
                <a:srgbClr val="FF0000"/>
              </a:solidFill>
              <a:ea typeface="ＭＳ Ｐゴシック" charset="-128"/>
            </a:endParaRPr>
          </a:p>
        </p:txBody>
      </p:sp>
    </p:spTree>
    <p:extLst>
      <p:ext uri="{BB962C8B-B14F-4D97-AF65-F5344CB8AC3E}">
        <p14:creationId xmlns:p14="http://schemas.microsoft.com/office/powerpoint/2010/main" val="1272419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II </a:t>
            </a:r>
          </a:p>
        </p:txBody>
      </p:sp>
      <p:pic>
        <p:nvPicPr>
          <p:cNvPr id="3" name="Picture Placeholder 1" descr="OSC_Microbio_19_01_HTR.jpg"/>
          <p:cNvPicPr>
            <a:picLocks noChangeAspect="1"/>
          </p:cNvPicPr>
          <p:nvPr/>
        </p:nvPicPr>
        <p:blipFill>
          <a:blip r:embed="rId2">
            <a:extLst>
              <a:ext uri="{28A0092B-C50C-407E-A947-70E740481C1C}">
                <a14:useLocalDpi xmlns:a14="http://schemas.microsoft.com/office/drawing/2010/main" val="0"/>
              </a:ext>
            </a:extLst>
          </a:blip>
          <a:srcRect t="-2921" b="-2921"/>
          <a:stretch>
            <a:fillRect/>
          </a:stretch>
        </p:blipFill>
        <p:spPr>
          <a:xfrm>
            <a:off x="2261285" y="1079292"/>
            <a:ext cx="8062913" cy="3500071"/>
          </a:xfrm>
          <a:prstGeom prst="rect">
            <a:avLst/>
          </a:prstGeom>
        </p:spPr>
      </p:pic>
      <p:sp>
        <p:nvSpPr>
          <p:cNvPr id="4" name="Text Placeholder 6"/>
          <p:cNvSpPr txBox="1">
            <a:spLocks/>
          </p:cNvSpPr>
          <p:nvPr/>
        </p:nvSpPr>
        <p:spPr>
          <a:xfrm>
            <a:off x="457200" y="4843982"/>
            <a:ext cx="11454714" cy="168038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A type II hypersensitivity hemolytic transfusion reaction (HTR) leading to hemolytic anemia. Blood from a type A donor is administered to a patient with type B blood. The anti-A isohemagglutinin IgM antibodies in the recipient bind to and agglutinate the incoming donor type A red blood cells. The bound anti-A antibodies activate the classical complement cascade, resulting in destruction of the donor red blood cells.</a:t>
            </a:r>
            <a:endParaRPr lang="en-US" sz="2000" b="1" dirty="0"/>
          </a:p>
        </p:txBody>
      </p:sp>
    </p:spTree>
    <p:extLst>
      <p:ext uri="{BB962C8B-B14F-4D97-AF65-F5344CB8AC3E}">
        <p14:creationId xmlns:p14="http://schemas.microsoft.com/office/powerpoint/2010/main" val="1355540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a:solidFill>
            <a:schemeClr val="tx1"/>
          </a:solidFill>
          <a:extLst/>
        </p:spPr>
        <p:style>
          <a:lnRef idx="0">
            <a:schemeClr val="accent1"/>
          </a:lnRef>
          <a:fillRef idx="3">
            <a:schemeClr val="accent1"/>
          </a:fillRef>
          <a:effectRef idx="3">
            <a:schemeClr val="accent1"/>
          </a:effectRef>
          <a:fontRef idx="minor">
            <a:schemeClr val="lt1"/>
          </a:fontRef>
        </p:style>
        <p:txBody>
          <a:bodyPr/>
          <a:lstStyle/>
          <a:p>
            <a:pPr eaLnBrk="1" hangingPunct="1">
              <a:defRPr/>
            </a:pPr>
            <a:r>
              <a:rPr lang="en-US" altLang="en-US" sz="4000" dirty="0">
                <a:ea typeface="ＭＳ Ｐゴシック" charset="-128"/>
              </a:rPr>
              <a:t> </a:t>
            </a:r>
            <a:r>
              <a:rPr lang="en-US" altLang="en-US" sz="3200" dirty="0">
                <a:ea typeface="ＭＳ Ｐゴシック" charset="-128"/>
              </a:rPr>
              <a:t>Antibodies Against A and B Antigens</a:t>
            </a:r>
          </a:p>
        </p:txBody>
      </p:sp>
      <p:sp>
        <p:nvSpPr>
          <p:cNvPr id="129027" name="Content Placeholder 2"/>
          <p:cNvSpPr>
            <a:spLocks noGrp="1"/>
          </p:cNvSpPr>
          <p:nvPr>
            <p:ph sz="half" idx="1"/>
          </p:nvPr>
        </p:nvSpPr>
        <p:spPr>
          <a:xfrm>
            <a:off x="598311" y="2054578"/>
            <a:ext cx="4334933" cy="3894666"/>
          </a:xfrm>
        </p:spPr>
        <p:txBody>
          <a:bodyPr anchor="t">
            <a:normAutofit/>
          </a:bodyPr>
          <a:lstStyle/>
          <a:p>
            <a:pPr eaLnBrk="1" hangingPunct="1"/>
            <a:r>
              <a:rPr lang="en-US" altLang="en-US" b="1" dirty="0">
                <a:solidFill>
                  <a:srgbClr val="FF0000"/>
                </a:solidFill>
                <a:ea typeface="ＭＳ Ｐゴシック" charset="-128"/>
              </a:rPr>
              <a:t>Preformed antibodies</a:t>
            </a:r>
          </a:p>
          <a:p>
            <a:pPr eaLnBrk="1" hangingPunct="1"/>
            <a:r>
              <a:rPr lang="en-US" altLang="en-US" dirty="0">
                <a:ea typeface="ＭＳ Ｐゴシック" charset="-128"/>
              </a:rPr>
              <a:t>Develop in early infancy</a:t>
            </a:r>
          </a:p>
          <a:p>
            <a:pPr eaLnBrk="1" hangingPunct="1"/>
            <a:r>
              <a:rPr lang="en-US" altLang="en-US" dirty="0">
                <a:ea typeface="ＭＳ Ｐゴシック" charset="-128"/>
              </a:rPr>
              <a:t>Important in blood </a:t>
            </a:r>
            <a:r>
              <a:rPr lang="en-US" altLang="en-US" b="1" dirty="0">
                <a:solidFill>
                  <a:srgbClr val="FF0000"/>
                </a:solidFill>
                <a:ea typeface="ＭＳ Ｐゴシック" charset="-128"/>
              </a:rPr>
              <a:t>transfusions</a:t>
            </a:r>
          </a:p>
          <a:p>
            <a:pPr eaLnBrk="1" hangingPunct="1"/>
            <a:r>
              <a:rPr lang="en-US" altLang="en-US" b="1" dirty="0">
                <a:ea typeface="ＭＳ Ｐゴシック" charset="-128"/>
              </a:rPr>
              <a:t>Recipient antibodies can attack donor cells</a:t>
            </a:r>
          </a:p>
          <a:p>
            <a:pPr eaLnBrk="1" hangingPunct="1"/>
            <a:r>
              <a:rPr lang="en-US" altLang="en-US" b="1" dirty="0">
                <a:solidFill>
                  <a:srgbClr val="FF0000"/>
                </a:solidFill>
                <a:ea typeface="ＭＳ Ｐゴシック" charset="-128"/>
              </a:rPr>
              <a:t>Agglutination </a:t>
            </a:r>
            <a:r>
              <a:rPr lang="en-US" altLang="en-US" dirty="0">
                <a:ea typeface="ＭＳ Ｐゴシック" charset="-128"/>
              </a:rPr>
              <a:t>complexes form</a:t>
            </a:r>
          </a:p>
        </p:txBody>
      </p:sp>
    </p:spTree>
    <p:extLst>
      <p:ext uri="{BB962C8B-B14F-4D97-AF65-F5344CB8AC3E}">
        <p14:creationId xmlns:p14="http://schemas.microsoft.com/office/powerpoint/2010/main" val="917337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blinds(horizontal)">
                                      <p:cBhvr>
                                        <p:cTn id="7" dur="500"/>
                                        <p:tgtEl>
                                          <p:spTgt spid="1290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9027">
                                            <p:txEl>
                                              <p:pRg st="1" end="1"/>
                                            </p:txEl>
                                          </p:spTgt>
                                        </p:tgtEl>
                                        <p:attrNameLst>
                                          <p:attrName>style.visibility</p:attrName>
                                        </p:attrNameLst>
                                      </p:cBhvr>
                                      <p:to>
                                        <p:strVal val="visible"/>
                                      </p:to>
                                    </p:set>
                                    <p:animEffect transition="in" filter="blinds(horizontal)">
                                      <p:cBhvr>
                                        <p:cTn id="12" dur="500"/>
                                        <p:tgtEl>
                                          <p:spTgt spid="1290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9027">
                                            <p:txEl>
                                              <p:pRg st="2" end="2"/>
                                            </p:txEl>
                                          </p:spTgt>
                                        </p:tgtEl>
                                        <p:attrNameLst>
                                          <p:attrName>style.visibility</p:attrName>
                                        </p:attrNameLst>
                                      </p:cBhvr>
                                      <p:to>
                                        <p:strVal val="visible"/>
                                      </p:to>
                                    </p:set>
                                    <p:animEffect transition="in" filter="blinds(horizontal)">
                                      <p:cBhvr>
                                        <p:cTn id="17" dur="500"/>
                                        <p:tgtEl>
                                          <p:spTgt spid="1290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9027">
                                            <p:txEl>
                                              <p:pRg st="3" end="3"/>
                                            </p:txEl>
                                          </p:spTgt>
                                        </p:tgtEl>
                                        <p:attrNameLst>
                                          <p:attrName>style.visibility</p:attrName>
                                        </p:attrNameLst>
                                      </p:cBhvr>
                                      <p:to>
                                        <p:strVal val="visible"/>
                                      </p:to>
                                    </p:set>
                                    <p:animEffect transition="in" filter="blinds(horizontal)">
                                      <p:cBhvr>
                                        <p:cTn id="22" dur="500"/>
                                        <p:tgtEl>
                                          <p:spTgt spid="1290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9027">
                                            <p:txEl>
                                              <p:pRg st="4" end="4"/>
                                            </p:txEl>
                                          </p:spTgt>
                                        </p:tgtEl>
                                        <p:attrNameLst>
                                          <p:attrName>style.visibility</p:attrName>
                                        </p:attrNameLst>
                                      </p:cBhvr>
                                      <p:to>
                                        <p:strVal val="visible"/>
                                      </p:to>
                                    </p:set>
                                    <p:animEffect transition="in" filter="blinds(horizontal)">
                                      <p:cBhvr>
                                        <p:cTn id="27" dur="500"/>
                                        <p:tgtEl>
                                          <p:spTgt spid="129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9_01_Types.jpg"/>
          <p:cNvPicPr>
            <a:picLocks noChangeAspect="1"/>
          </p:cNvPicPr>
          <p:nvPr/>
        </p:nvPicPr>
        <p:blipFill>
          <a:blip r:embed="rId2">
            <a:extLst>
              <a:ext uri="{28A0092B-C50C-407E-A947-70E740481C1C}">
                <a14:useLocalDpi xmlns:a14="http://schemas.microsoft.com/office/drawing/2010/main" val="0"/>
              </a:ext>
            </a:extLst>
          </a:blip>
          <a:srcRect l="-30982" r="-30982"/>
          <a:stretch>
            <a:fillRect/>
          </a:stretch>
        </p:blipFill>
        <p:spPr>
          <a:xfrm>
            <a:off x="457199" y="1122386"/>
            <a:ext cx="11380574" cy="4940251"/>
          </a:xfrm>
          <a:prstGeom prst="rect">
            <a:avLst/>
          </a:prstGeom>
        </p:spPr>
      </p:pic>
    </p:spTree>
    <p:extLst>
      <p:ext uri="{BB962C8B-B14F-4D97-AF65-F5344CB8AC3E}">
        <p14:creationId xmlns:p14="http://schemas.microsoft.com/office/powerpoint/2010/main" val="5240876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solidFill>
            <a:schemeClr val="tx1"/>
          </a:solidFill>
          <a:extLst/>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defRPr/>
            </a:pPr>
            <a:r>
              <a:rPr lang="en-US" altLang="en-US" dirty="0">
                <a:ea typeface="ＭＳ Ｐゴシック" charset="-128"/>
              </a:rPr>
              <a:t>Transfusion Reactions</a:t>
            </a:r>
          </a:p>
        </p:txBody>
      </p:sp>
      <p:sp>
        <p:nvSpPr>
          <p:cNvPr id="131075" name="Content Placeholder 2"/>
          <p:cNvSpPr>
            <a:spLocks noGrp="1"/>
          </p:cNvSpPr>
          <p:nvPr>
            <p:ph idx="1"/>
          </p:nvPr>
        </p:nvSpPr>
        <p:spPr>
          <a:xfrm>
            <a:off x="2057400" y="1066800"/>
            <a:ext cx="8229600" cy="5562600"/>
          </a:xfrm>
        </p:spPr>
        <p:txBody>
          <a:bodyPr anchor="t"/>
          <a:lstStyle/>
          <a:p>
            <a:pPr eaLnBrk="1" hangingPunct="1"/>
            <a:r>
              <a:rPr lang="en-US" altLang="en-US" sz="3200" b="1">
                <a:solidFill>
                  <a:srgbClr val="FF0000"/>
                </a:solidFill>
                <a:ea typeface="ＭＳ Ｐゴシック" charset="-128"/>
              </a:rPr>
              <a:t>Proper Transfusions</a:t>
            </a:r>
          </a:p>
          <a:p>
            <a:pPr lvl="1" eaLnBrk="1" hangingPunct="1"/>
            <a:r>
              <a:rPr lang="en-US" altLang="en-US" sz="3200"/>
              <a:t>Ideal: match A to A, B to B, etc. </a:t>
            </a:r>
          </a:p>
          <a:p>
            <a:pPr lvl="1" eaLnBrk="1" hangingPunct="1"/>
            <a:r>
              <a:rPr lang="en-US" altLang="en-US" sz="3200"/>
              <a:t>Universal Transfusions: O universal donor to all, etc. </a:t>
            </a:r>
          </a:p>
          <a:p>
            <a:pPr eaLnBrk="1" hangingPunct="1"/>
            <a:r>
              <a:rPr lang="en-US" altLang="en-US" sz="3200" b="1" u="sng">
                <a:solidFill>
                  <a:srgbClr val="FF0000"/>
                </a:solidFill>
                <a:ea typeface="ＭＳ Ｐゴシック" charset="-128"/>
              </a:rPr>
              <a:t>Severest</a:t>
            </a:r>
            <a:r>
              <a:rPr lang="en-US" altLang="en-US" sz="3200">
                <a:ea typeface="ＭＳ Ｐゴシック" charset="-128"/>
              </a:rPr>
              <a:t>:  massive hemolysis leading to systemic shock and kidney failure</a:t>
            </a:r>
          </a:p>
          <a:p>
            <a:pPr lvl="1" eaLnBrk="1" hangingPunct="1"/>
            <a:r>
              <a:rPr lang="en-US" altLang="en-US" sz="3200"/>
              <a:t>RBC destruction! </a:t>
            </a:r>
          </a:p>
          <a:p>
            <a:pPr eaLnBrk="1" hangingPunct="1"/>
            <a:r>
              <a:rPr lang="en-US" altLang="en-US" sz="3200">
                <a:ea typeface="ＭＳ Ｐゴシック" charset="-128"/>
              </a:rPr>
              <a:t>Fever, anemia, jaundice</a:t>
            </a:r>
          </a:p>
        </p:txBody>
      </p:sp>
    </p:spTree>
    <p:extLst>
      <p:ext uri="{BB962C8B-B14F-4D97-AF65-F5344CB8AC3E}">
        <p14:creationId xmlns:p14="http://schemas.microsoft.com/office/powerpoint/2010/main" val="910277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wipe(down)">
                                      <p:cBhvr>
                                        <p:cTn id="7" dur="500"/>
                                        <p:tgtEl>
                                          <p:spTgt spid="131075">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1075">
                                            <p:txEl>
                                              <p:pRg st="1" end="1"/>
                                            </p:txEl>
                                          </p:spTgt>
                                        </p:tgtEl>
                                        <p:attrNameLst>
                                          <p:attrName>style.visibility</p:attrName>
                                        </p:attrNameLst>
                                      </p:cBhvr>
                                      <p:to>
                                        <p:strVal val="visible"/>
                                      </p:to>
                                    </p:set>
                                    <p:animEffect transition="in" filter="wipe(down)">
                                      <p:cBhvr>
                                        <p:cTn id="10" dur="500"/>
                                        <p:tgtEl>
                                          <p:spTgt spid="131075">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1075">
                                            <p:txEl>
                                              <p:pRg st="2" end="2"/>
                                            </p:txEl>
                                          </p:spTgt>
                                        </p:tgtEl>
                                        <p:attrNameLst>
                                          <p:attrName>style.visibility</p:attrName>
                                        </p:attrNameLst>
                                      </p:cBhvr>
                                      <p:to>
                                        <p:strVal val="visible"/>
                                      </p:to>
                                    </p:set>
                                    <p:animEffect transition="in" filter="wipe(down)">
                                      <p:cBhvr>
                                        <p:cTn id="13" dur="500"/>
                                        <p:tgtEl>
                                          <p:spTgt spid="131075">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31075">
                                            <p:txEl>
                                              <p:pRg st="3" end="3"/>
                                            </p:txEl>
                                          </p:spTgt>
                                        </p:tgtEl>
                                        <p:attrNameLst>
                                          <p:attrName>style.visibility</p:attrName>
                                        </p:attrNameLst>
                                      </p:cBhvr>
                                      <p:to>
                                        <p:strVal val="visible"/>
                                      </p:to>
                                    </p:set>
                                    <p:animEffect transition="in" filter="wipe(down)">
                                      <p:cBhvr>
                                        <p:cTn id="18" dur="500"/>
                                        <p:tgtEl>
                                          <p:spTgt spid="131075">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1075">
                                            <p:txEl>
                                              <p:pRg st="4" end="4"/>
                                            </p:txEl>
                                          </p:spTgt>
                                        </p:tgtEl>
                                        <p:attrNameLst>
                                          <p:attrName>style.visibility</p:attrName>
                                        </p:attrNameLst>
                                      </p:cBhvr>
                                      <p:to>
                                        <p:strVal val="visible"/>
                                      </p:to>
                                    </p:set>
                                    <p:animEffect transition="in" filter="wipe(down)">
                                      <p:cBhvr>
                                        <p:cTn id="21" dur="500"/>
                                        <p:tgtEl>
                                          <p:spTgt spid="131075">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1075">
                                            <p:txEl>
                                              <p:pRg st="5" end="5"/>
                                            </p:txEl>
                                          </p:spTgt>
                                        </p:tgtEl>
                                        <p:attrNameLst>
                                          <p:attrName>style.visibility</p:attrName>
                                        </p:attrNameLst>
                                      </p:cBhvr>
                                      <p:to>
                                        <p:strVal val="visible"/>
                                      </p:to>
                                    </p:set>
                                    <p:animEffect transition="in" filter="wipe(down)">
                                      <p:cBhvr>
                                        <p:cTn id="26" dur="500"/>
                                        <p:tgtEl>
                                          <p:spTgt spid="1310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a:solidFill>
            <a:schemeClr val="tx1"/>
          </a:solidFill>
          <a:extLst/>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defRPr/>
            </a:pPr>
            <a:r>
              <a:rPr lang="en-US" altLang="en-US" dirty="0">
                <a:ea typeface="ＭＳ Ｐゴシック" charset="-128"/>
              </a:rPr>
              <a:t>The Rh Factor and Its Clinical Importance</a:t>
            </a:r>
          </a:p>
        </p:txBody>
      </p:sp>
      <p:sp>
        <p:nvSpPr>
          <p:cNvPr id="87044" name="Content Placeholder 2"/>
          <p:cNvSpPr>
            <a:spLocks noGrp="1"/>
          </p:cNvSpPr>
          <p:nvPr>
            <p:ph idx="1"/>
          </p:nvPr>
        </p:nvSpPr>
        <p:spPr>
          <a:xfrm>
            <a:off x="2009422" y="1557867"/>
            <a:ext cx="8201378" cy="4842933"/>
          </a:xfrm>
        </p:spPr>
        <p:txBody>
          <a:bodyPr anchor="t"/>
          <a:lstStyle/>
          <a:p>
            <a:pPr eaLnBrk="1" hangingPunct="1"/>
            <a:r>
              <a:rPr lang="en-US" altLang="en-US">
                <a:ea typeface="ＭＳ Ｐゴシック" charset="-128"/>
              </a:rPr>
              <a:t>Rh Factor (</a:t>
            </a:r>
            <a:r>
              <a:rPr lang="en-US" altLang="en-US" b="1">
                <a:solidFill>
                  <a:srgbClr val="FF0000"/>
                </a:solidFill>
                <a:ea typeface="ＭＳ Ｐゴシック" charset="-128"/>
              </a:rPr>
              <a:t>D antigen</a:t>
            </a:r>
            <a:r>
              <a:rPr lang="en-US" altLang="en-US">
                <a:ea typeface="ＭＳ Ｐゴシック" charset="-128"/>
              </a:rPr>
              <a:t>)</a:t>
            </a:r>
          </a:p>
          <a:p>
            <a:pPr eaLnBrk="1" hangingPunct="1"/>
            <a:r>
              <a:rPr lang="en-US" altLang="en-US" dirty="0">
                <a:ea typeface="ＭＳ Ｐゴシック" charset="-128"/>
              </a:rPr>
              <a:t>Rh type results from a combination of </a:t>
            </a:r>
            <a:r>
              <a:rPr lang="en-US" altLang="en-US" b="1" dirty="0">
                <a:solidFill>
                  <a:srgbClr val="FF0000"/>
                </a:solidFill>
                <a:ea typeface="ＭＳ Ｐゴシック" charset="-128"/>
              </a:rPr>
              <a:t>two possible alleles</a:t>
            </a:r>
          </a:p>
          <a:p>
            <a:pPr lvl="1" eaLnBrk="1" hangingPunct="1"/>
            <a:r>
              <a:rPr lang="en-US" altLang="en-US" b="1" dirty="0"/>
              <a:t>Inherit one Rh gene is Rh</a:t>
            </a:r>
            <a:r>
              <a:rPr lang="en-US" altLang="en-US" b="1" baseline="30000" dirty="0"/>
              <a:t>+</a:t>
            </a:r>
            <a:endParaRPr lang="en-US" altLang="en-US" b="1" dirty="0"/>
          </a:p>
          <a:p>
            <a:pPr lvl="1" eaLnBrk="1" hangingPunct="1"/>
            <a:r>
              <a:rPr lang="en-US" altLang="en-US" b="1" dirty="0"/>
              <a:t>Inherit two recessive genes is Rh</a:t>
            </a:r>
            <a:r>
              <a:rPr lang="en-US" altLang="en-US" b="1" baseline="30000" dirty="0"/>
              <a:t>-</a:t>
            </a:r>
            <a:endParaRPr lang="en-US" altLang="en-US" b="1" dirty="0"/>
          </a:p>
          <a:p>
            <a:pPr eaLnBrk="1" hangingPunct="1"/>
            <a:r>
              <a:rPr lang="en-US" altLang="en-US" b="1" dirty="0">
                <a:ea typeface="ＭＳ Ｐゴシック" charset="-128"/>
              </a:rPr>
              <a:t>The only ways one can develop antibodies against this factor are through </a:t>
            </a:r>
            <a:r>
              <a:rPr lang="en-US" altLang="en-US" b="1" dirty="0">
                <a:solidFill>
                  <a:srgbClr val="FF0000"/>
                </a:solidFill>
                <a:ea typeface="ＭＳ Ｐゴシック" charset="-128"/>
              </a:rPr>
              <a:t>placental sensitization or transfusion</a:t>
            </a:r>
          </a:p>
        </p:txBody>
      </p:sp>
    </p:spTree>
    <p:extLst>
      <p:ext uri="{BB962C8B-B14F-4D97-AF65-F5344CB8AC3E}">
        <p14:creationId xmlns:p14="http://schemas.microsoft.com/office/powerpoint/2010/main" val="361449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II </a:t>
            </a:r>
          </a:p>
        </p:txBody>
      </p:sp>
      <p:pic>
        <p:nvPicPr>
          <p:cNvPr id="3" name="Picture Placeholder 1" descr="OSC_Microbio_19_01_HDN.jpg"/>
          <p:cNvPicPr>
            <a:picLocks noChangeAspect="1"/>
          </p:cNvPicPr>
          <p:nvPr/>
        </p:nvPicPr>
        <p:blipFill>
          <a:blip r:embed="rId2">
            <a:extLst>
              <a:ext uri="{28A0092B-C50C-407E-A947-70E740481C1C}">
                <a14:useLocalDpi xmlns:a14="http://schemas.microsoft.com/office/drawing/2010/main" val="0"/>
              </a:ext>
            </a:extLst>
          </a:blip>
          <a:srcRect l="-10562" r="-10562"/>
          <a:stretch>
            <a:fillRect/>
          </a:stretch>
        </p:blipFill>
        <p:spPr>
          <a:xfrm>
            <a:off x="1594020" y="1079292"/>
            <a:ext cx="8062913" cy="3500071"/>
          </a:xfrm>
          <a:prstGeom prst="rect">
            <a:avLst/>
          </a:prstGeom>
        </p:spPr>
      </p:pic>
      <p:sp>
        <p:nvSpPr>
          <p:cNvPr id="4" name="Text Placeholder 6"/>
          <p:cNvSpPr txBox="1">
            <a:spLocks/>
          </p:cNvSpPr>
          <p:nvPr/>
        </p:nvSpPr>
        <p:spPr>
          <a:xfrm>
            <a:off x="457200" y="4843982"/>
            <a:ext cx="11306432" cy="161777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400" b="1"/>
              <a:t>When </a:t>
            </a:r>
            <a:r>
              <a:rPr lang="en-US" sz="1400" b="1" dirty="0"/>
              <a:t>an Rh− mother has an Rh+ fetus, fetal erythrocytes are introduced into the mother’s circulatory system before or during birth, leading to production of anti-Rh IgG antibodies. These antibodies remain in the mother and, if she becomes pregnant with a second Rh+ baby, they can cross the placenta and attach to fetal Rh+ erythrocytes. Complement-mediated hemolysis of fetal erythrocytes results in a lack of sufficient cells for proper oxygenation of the fetus. </a:t>
            </a:r>
          </a:p>
          <a:p>
            <a:pPr marL="342900" indent="-342900">
              <a:buFontTx/>
              <a:buAutoNum type="alphaLcParenBoth"/>
            </a:pPr>
            <a:r>
              <a:rPr lang="en-US" sz="1400" b="1" dirty="0"/>
              <a:t>ted by administering Rho(D) immune globulin during and after each pregnancy with an Rh+ fetus. The immune globulin binds fetal Rh+ RBCs that gain access to the mother’s bloodstream, preventing activation of her primary immune response.</a:t>
            </a:r>
          </a:p>
        </p:txBody>
      </p:sp>
    </p:spTree>
    <p:extLst>
      <p:ext uri="{BB962C8B-B14F-4D97-AF65-F5344CB8AC3E}">
        <p14:creationId xmlns:p14="http://schemas.microsoft.com/office/powerpoint/2010/main" val="10280356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3"/>
          <p:cNvSpPr>
            <a:spLocks noGrp="1"/>
          </p:cNvSpPr>
          <p:nvPr>
            <p:ph type="title"/>
          </p:nvPr>
        </p:nvSpPr>
        <p:spPr>
          <a:xfrm>
            <a:off x="838200" y="139348"/>
            <a:ext cx="10515600" cy="1325563"/>
          </a:xfrm>
          <a:solidFill>
            <a:schemeClr val="tx1"/>
          </a:solidFill>
          <a:extLst/>
        </p:spPr>
        <p:style>
          <a:lnRef idx="0">
            <a:schemeClr val="accent1"/>
          </a:lnRef>
          <a:fillRef idx="3">
            <a:schemeClr val="accent1"/>
          </a:fillRef>
          <a:effectRef idx="3">
            <a:schemeClr val="accent1"/>
          </a:effectRef>
          <a:fontRef idx="minor">
            <a:schemeClr val="lt1"/>
          </a:fontRef>
        </p:style>
        <p:txBody>
          <a:bodyPr/>
          <a:lstStyle/>
          <a:p>
            <a:pPr>
              <a:defRPr/>
            </a:pPr>
            <a:r>
              <a:rPr lang="en-US" altLang="en-US" dirty="0">
                <a:ea typeface="ＭＳ Ｐゴシック" charset="-128"/>
              </a:rPr>
              <a:t>Hemolytic Disease of the Newborn</a:t>
            </a:r>
          </a:p>
        </p:txBody>
      </p:sp>
      <p:sp>
        <p:nvSpPr>
          <p:cNvPr id="87042" name="Content Placeholder 4"/>
          <p:cNvSpPr>
            <a:spLocks noGrp="1"/>
          </p:cNvSpPr>
          <p:nvPr>
            <p:ph sz="half" idx="1"/>
          </p:nvPr>
        </p:nvSpPr>
        <p:spPr>
          <a:xfrm>
            <a:off x="1608667" y="1668816"/>
            <a:ext cx="4038600" cy="3124200"/>
          </a:xfrm>
        </p:spPr>
        <p:style>
          <a:lnRef idx="2">
            <a:schemeClr val="dk1"/>
          </a:lnRef>
          <a:fillRef idx="1">
            <a:schemeClr val="lt1"/>
          </a:fillRef>
          <a:effectRef idx="0">
            <a:schemeClr val="dk1"/>
          </a:effectRef>
          <a:fontRef idx="minor">
            <a:schemeClr val="dk1"/>
          </a:fontRef>
        </p:style>
        <p:txBody>
          <a:bodyPr anchor="t"/>
          <a:lstStyle/>
          <a:p>
            <a:pPr eaLnBrk="1" hangingPunct="1">
              <a:defRPr/>
            </a:pPr>
            <a:r>
              <a:rPr lang="en-US" altLang="en-US" b="1" dirty="0">
                <a:ea typeface="ＭＳ Ｐゴシック" charset="-128"/>
              </a:rPr>
              <a:t>Rh– mother and Rh+ fetus</a:t>
            </a:r>
          </a:p>
          <a:p>
            <a:pPr eaLnBrk="1" hangingPunct="1">
              <a:defRPr/>
            </a:pPr>
            <a:r>
              <a:rPr lang="en-US" altLang="en-US" b="1" dirty="0">
                <a:ea typeface="ＭＳ Ｐゴシック" charset="-128"/>
              </a:rPr>
              <a:t>Mother makes anti-Rh antibodies to Rh+ fetal cells</a:t>
            </a:r>
          </a:p>
          <a:p>
            <a:pPr eaLnBrk="1" hangingPunct="1">
              <a:defRPr/>
            </a:pPr>
            <a:endParaRPr lang="en-US" altLang="en-US" dirty="0">
              <a:ea typeface="ＭＳ Ｐゴシック" charset="-128"/>
            </a:endParaRPr>
          </a:p>
          <a:p>
            <a:pPr>
              <a:defRPr/>
            </a:pPr>
            <a:endParaRPr lang="en-US" altLang="en-US" dirty="0">
              <a:ea typeface="ＭＳ Ｐゴシック" charset="-128"/>
            </a:endParaRPr>
          </a:p>
        </p:txBody>
      </p:sp>
      <p:sp>
        <p:nvSpPr>
          <p:cNvPr id="87044" name="Content Placeholder 4"/>
          <p:cNvSpPr txBox="1">
            <a:spLocks/>
          </p:cNvSpPr>
          <p:nvPr/>
        </p:nvSpPr>
        <p:spPr bwMode="auto">
          <a:xfrm>
            <a:off x="5940777" y="1668816"/>
            <a:ext cx="4038600" cy="3124200"/>
          </a:xfrm>
          <a:prstGeom prst="rect">
            <a:avLst/>
          </a:prstGeom>
          <a:ln/>
        </p:spPr>
        <p:style>
          <a:lnRef idx="2">
            <a:schemeClr val="dk1"/>
          </a:lnRef>
          <a:fillRef idx="1">
            <a:schemeClr val="lt1"/>
          </a:fillRef>
          <a:effectRef idx="0">
            <a:schemeClr val="dk1"/>
          </a:effectRef>
          <a:fontRef idx="minor">
            <a:schemeClr val="dk1"/>
          </a:fontRef>
        </p:style>
        <p:txBody>
          <a:bodyPr/>
          <a:lstStyle>
            <a:lvl1pPr marL="228600" indent="-228600"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spcBef>
                <a:spcPct val="50000"/>
              </a:spcBef>
              <a:buFontTx/>
              <a:buChar char="•"/>
              <a:defRPr/>
            </a:pPr>
            <a:r>
              <a:rPr lang="en-US" altLang="en-US" sz="2000" b="1" dirty="0"/>
              <a:t>Fetal RBC --</a:t>
            </a:r>
            <a:r>
              <a:rPr lang="en-US" altLang="en-US" sz="2000" b="1" dirty="0">
                <a:sym typeface="Wingdings" charset="2"/>
              </a:rPr>
              <a:t> maternal circulation.</a:t>
            </a:r>
          </a:p>
          <a:p>
            <a:pPr eaLnBrk="1" hangingPunct="1">
              <a:spcBef>
                <a:spcPct val="50000"/>
              </a:spcBef>
              <a:buFontTx/>
              <a:buChar char="•"/>
              <a:defRPr/>
            </a:pPr>
            <a:r>
              <a:rPr lang="en-US" altLang="en-US" sz="2000" b="1" dirty="0">
                <a:sym typeface="Wingdings" charset="2"/>
              </a:rPr>
              <a:t>Mother detects foreign Rh + factors </a:t>
            </a:r>
          </a:p>
          <a:p>
            <a:pPr lvl="1" eaLnBrk="1" hangingPunct="1">
              <a:spcBef>
                <a:spcPct val="50000"/>
              </a:spcBef>
              <a:buFontTx/>
              <a:buChar char="•"/>
              <a:defRPr/>
            </a:pPr>
            <a:r>
              <a:rPr lang="en-US" altLang="en-US" sz="2000" b="1" dirty="0">
                <a:sym typeface="Wingdings" charset="2"/>
              </a:rPr>
              <a:t>IgM cannot cross placenta – too large</a:t>
            </a:r>
          </a:p>
          <a:p>
            <a:pPr eaLnBrk="1" hangingPunct="1">
              <a:spcBef>
                <a:spcPct val="50000"/>
              </a:spcBef>
              <a:buFontTx/>
              <a:buChar char="•"/>
              <a:defRPr/>
            </a:pPr>
            <a:r>
              <a:rPr lang="en-US" altLang="en-US" sz="2000" b="1" dirty="0"/>
              <a:t>First child OK</a:t>
            </a:r>
          </a:p>
          <a:p>
            <a:pPr>
              <a:spcBef>
                <a:spcPct val="50000"/>
              </a:spcBef>
              <a:buFontTx/>
              <a:buChar char="•"/>
              <a:defRPr/>
            </a:pPr>
            <a:endParaRPr lang="en-US" altLang="en-US" sz="2000" b="1" dirty="0"/>
          </a:p>
        </p:txBody>
      </p:sp>
      <p:sp>
        <p:nvSpPr>
          <p:cNvPr id="2" name="Content Placeholder 1">
            <a:extLst>
              <a:ext uri="{FF2B5EF4-FFF2-40B4-BE49-F238E27FC236}">
                <a16:creationId xmlns:a16="http://schemas.microsoft.com/office/drawing/2014/main" id="{2C5BA887-A678-014E-8012-4166C248C500}"/>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801219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2"/>
          <p:cNvSpPr txBox="1">
            <a:spLocks noChangeArrowheads="1"/>
          </p:cNvSpPr>
          <p:nvPr/>
        </p:nvSpPr>
        <p:spPr bwMode="auto">
          <a:xfrm>
            <a:off x="2015837" y="350406"/>
            <a:ext cx="78486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800">
                <a:solidFill>
                  <a:schemeClr val="tx1"/>
                </a:solidFill>
                <a:latin typeface="Arial" charset="0"/>
                <a:ea typeface="ＭＳ Ｐゴシック" charset="-128"/>
                <a:cs typeface="Arial" charset="0"/>
              </a:defRPr>
            </a:lvl1pPr>
            <a:lvl2pPr marL="742950" indent="-285750">
              <a:spcBef>
                <a:spcPct val="50000"/>
              </a:spcBef>
              <a:buChar char="•"/>
              <a:defRPr sz="2800">
                <a:solidFill>
                  <a:schemeClr val="tx1"/>
                </a:solidFill>
                <a:latin typeface="Arial" charset="0"/>
                <a:ea typeface="Arial" charset="0"/>
                <a:cs typeface="Arial" charset="0"/>
              </a:defRPr>
            </a:lvl2pPr>
            <a:lvl3pPr marL="1143000" indent="-228600">
              <a:spcBef>
                <a:spcPct val="50000"/>
              </a:spcBef>
              <a:buChar char="•"/>
              <a:defRPr sz="2800">
                <a:solidFill>
                  <a:schemeClr val="tx1"/>
                </a:solidFill>
                <a:latin typeface="Arial" charset="0"/>
                <a:ea typeface="Arial" charset="0"/>
                <a:cs typeface="Arial" charset="0"/>
              </a:defRPr>
            </a:lvl3pPr>
            <a:lvl4pPr marL="1600200" indent="-228600">
              <a:spcBef>
                <a:spcPct val="50000"/>
              </a:spcBef>
              <a:buChar char="•"/>
              <a:defRPr sz="2800">
                <a:solidFill>
                  <a:schemeClr val="tx1"/>
                </a:solidFill>
                <a:latin typeface="Arial" charset="0"/>
                <a:ea typeface="Arial" charset="0"/>
                <a:cs typeface="Arial" charset="0"/>
              </a:defRPr>
            </a:lvl4pPr>
            <a:lvl5pPr marL="2057400" indent="-228600">
              <a:spcBef>
                <a:spcPct val="50000"/>
              </a:spcBef>
              <a:buChar char="•"/>
              <a:defRPr sz="2800">
                <a:solidFill>
                  <a:schemeClr val="tx1"/>
                </a:solidFill>
                <a:latin typeface="Arial" charset="0"/>
                <a:ea typeface="Arial" charset="0"/>
                <a:cs typeface="Arial" charset="0"/>
              </a:defRPr>
            </a:lvl5pPr>
            <a:lvl6pPr marL="25146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6pPr>
            <a:lvl7pPr marL="29718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7pPr>
            <a:lvl8pPr marL="34290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8pPr>
            <a:lvl9pPr marL="38862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9pPr>
          </a:lstStyle>
          <a:p>
            <a:pPr eaLnBrk="1" hangingPunct="1">
              <a:spcBef>
                <a:spcPct val="0"/>
              </a:spcBef>
              <a:buFontTx/>
              <a:buNone/>
            </a:pPr>
            <a:r>
              <a:rPr lang="en-US" altLang="en-US" sz="3200" b="1" u="sng" dirty="0">
                <a:solidFill>
                  <a:srgbClr val="FF0000"/>
                </a:solidFill>
              </a:rPr>
              <a:t>Second Pregnancy</a:t>
            </a:r>
            <a:r>
              <a:rPr lang="en-US" altLang="en-US" sz="3200" dirty="0"/>
              <a:t>:  Child’s RBC’s into material circulation late in the pregnancy.  Maternal anti-Rh antibodies IgG (cross the placenta) and attach to fetal RBC’s.  Produces jaundice, lysing of RBCs, immature RBCs replacing regular RBCs.  </a:t>
            </a:r>
          </a:p>
          <a:p>
            <a:pPr eaLnBrk="1" hangingPunct="1">
              <a:spcBef>
                <a:spcPct val="0"/>
              </a:spcBef>
              <a:buFontTx/>
              <a:buNone/>
            </a:pPr>
            <a:endParaRPr lang="en-US" altLang="en-US" sz="3200" dirty="0"/>
          </a:p>
          <a:p>
            <a:pPr eaLnBrk="1" hangingPunct="1">
              <a:spcBef>
                <a:spcPct val="0"/>
              </a:spcBef>
              <a:buFontTx/>
              <a:buNone/>
            </a:pPr>
            <a:r>
              <a:rPr lang="en-US" altLang="en-US" sz="3200" b="1" u="sng" dirty="0">
                <a:solidFill>
                  <a:srgbClr val="FF0000"/>
                </a:solidFill>
              </a:rPr>
              <a:t>Solution</a:t>
            </a:r>
            <a:r>
              <a:rPr lang="en-US" altLang="en-US" sz="3200" dirty="0"/>
              <a:t>: Rh factor immune globulin (</a:t>
            </a:r>
            <a:r>
              <a:rPr lang="en-US" altLang="en-US" sz="3200" dirty="0" err="1"/>
              <a:t>RhoGAM</a:t>
            </a:r>
            <a:r>
              <a:rPr lang="en-US" altLang="en-US" sz="3200" dirty="0"/>
              <a:t>). Anti-serum reacts with fetal RBCs that escape into maternal circulation and prevents sensitization of the mother’s immune system to Rh factor. </a:t>
            </a:r>
          </a:p>
        </p:txBody>
      </p:sp>
    </p:spTree>
    <p:extLst>
      <p:ext uri="{BB962C8B-B14F-4D97-AF65-F5344CB8AC3E}">
        <p14:creationId xmlns:p14="http://schemas.microsoft.com/office/powerpoint/2010/main" val="229967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a:xfrm>
            <a:off x="838200" y="365126"/>
            <a:ext cx="10515600" cy="1181452"/>
          </a:xfrm>
          <a:solidFill>
            <a:schemeClr val="tx1"/>
          </a:solidFill>
          <a:extLst/>
        </p:spPr>
        <p:style>
          <a:lnRef idx="0">
            <a:schemeClr val="accent2"/>
          </a:lnRef>
          <a:fillRef idx="3">
            <a:schemeClr val="accent2"/>
          </a:fillRef>
          <a:effectRef idx="3">
            <a:schemeClr val="accent2"/>
          </a:effectRef>
          <a:fontRef idx="minor">
            <a:schemeClr val="lt1"/>
          </a:fontRef>
        </p:style>
        <p:txBody>
          <a:bodyPr/>
          <a:lstStyle/>
          <a:p>
            <a:pPr eaLnBrk="1" hangingPunct="1">
              <a:defRPr/>
            </a:pPr>
            <a:r>
              <a:rPr lang="en-US" altLang="en-US" sz="3200" dirty="0">
                <a:solidFill>
                  <a:srgbClr val="FFFF00"/>
                </a:solidFill>
                <a:ea typeface="ＭＳ Ｐゴシック" charset="-128"/>
              </a:rPr>
              <a:t>Type III </a:t>
            </a:r>
            <a:r>
              <a:rPr lang="en-US" altLang="en-US" sz="3200" dirty="0" err="1">
                <a:solidFill>
                  <a:srgbClr val="FFFF00"/>
                </a:solidFill>
                <a:ea typeface="ＭＳ Ｐゴシック" charset="-128"/>
              </a:rPr>
              <a:t>Hypersensitivies</a:t>
            </a:r>
            <a:r>
              <a:rPr lang="en-US" altLang="en-US" sz="3200" dirty="0">
                <a:solidFill>
                  <a:srgbClr val="FFFF00"/>
                </a:solidFill>
                <a:ea typeface="ＭＳ Ｐゴシック" charset="-128"/>
              </a:rPr>
              <a:t>:  Immune Complex Reactions</a:t>
            </a:r>
          </a:p>
        </p:txBody>
      </p:sp>
      <p:sp>
        <p:nvSpPr>
          <p:cNvPr id="135171" name="Content Placeholder 2"/>
          <p:cNvSpPr>
            <a:spLocks noGrp="1"/>
          </p:cNvSpPr>
          <p:nvPr>
            <p:ph idx="1"/>
          </p:nvPr>
        </p:nvSpPr>
        <p:spPr>
          <a:xfrm>
            <a:off x="1905000" y="1840088"/>
            <a:ext cx="8534400" cy="4865511"/>
          </a:xfrm>
        </p:spPr>
        <p:txBody>
          <a:bodyPr/>
          <a:lstStyle/>
          <a:p>
            <a:pPr eaLnBrk="1" hangingPunct="1">
              <a:lnSpc>
                <a:spcPct val="80000"/>
              </a:lnSpc>
            </a:pPr>
            <a:r>
              <a:rPr lang="en-US" altLang="en-US" sz="2400" dirty="0">
                <a:ea typeface="ＭＳ Ｐゴシック" charset="-128"/>
              </a:rPr>
              <a:t>Involves the reaction of </a:t>
            </a:r>
            <a:r>
              <a:rPr lang="en-US" altLang="en-US" sz="2400" b="1" dirty="0">
                <a:solidFill>
                  <a:srgbClr val="FF0000"/>
                </a:solidFill>
                <a:ea typeface="ＭＳ Ｐゴシック" charset="-128"/>
              </a:rPr>
              <a:t>soluble antigen with antibody </a:t>
            </a:r>
            <a:r>
              <a:rPr lang="en-US" altLang="en-US" sz="2400" dirty="0">
                <a:ea typeface="ＭＳ Ｐゴシック" charset="-128"/>
              </a:rPr>
              <a:t>and the </a:t>
            </a:r>
            <a:r>
              <a:rPr lang="en-US" altLang="en-US" sz="2400" b="1" dirty="0">
                <a:solidFill>
                  <a:srgbClr val="FF0000"/>
                </a:solidFill>
                <a:ea typeface="ＭＳ Ｐゴシック" charset="-128"/>
              </a:rPr>
              <a:t>deposition of the resulting complexes in basement membranes of epithelial tissue</a:t>
            </a:r>
          </a:p>
          <a:p>
            <a:pPr lvl="1" eaLnBrk="1" hangingPunct="1">
              <a:lnSpc>
                <a:spcPct val="80000"/>
              </a:lnSpc>
            </a:pPr>
            <a:r>
              <a:rPr lang="en-US" altLang="en-US" b="1" dirty="0">
                <a:ea typeface="ＭＳ Ｐゴシック" charset="-128"/>
              </a:rPr>
              <a:t>Very small complexes; not </a:t>
            </a:r>
            <a:r>
              <a:rPr lang="en-US" altLang="en-US" b="1" dirty="0" err="1">
                <a:ea typeface="ＭＳ Ｐゴシック" charset="-128"/>
              </a:rPr>
              <a:t>suseptible</a:t>
            </a:r>
            <a:r>
              <a:rPr lang="en-US" altLang="en-US" b="1" dirty="0">
                <a:ea typeface="ＭＳ Ｐゴシック" charset="-128"/>
              </a:rPr>
              <a:t> to phagocytes</a:t>
            </a:r>
          </a:p>
          <a:p>
            <a:pPr eaLnBrk="1" hangingPunct="1">
              <a:lnSpc>
                <a:spcPct val="80000"/>
              </a:lnSpc>
            </a:pPr>
            <a:r>
              <a:rPr lang="en-US" altLang="en-US" sz="2400" dirty="0">
                <a:ea typeface="ＭＳ Ｐゴシック" charset="-128"/>
              </a:rPr>
              <a:t>Similar to type II</a:t>
            </a:r>
          </a:p>
          <a:p>
            <a:pPr lvl="1" eaLnBrk="1" hangingPunct="1">
              <a:lnSpc>
                <a:spcPct val="80000"/>
              </a:lnSpc>
            </a:pPr>
            <a:r>
              <a:rPr lang="en-US" altLang="en-US" b="1" dirty="0">
                <a:solidFill>
                  <a:srgbClr val="FF0000"/>
                </a:solidFill>
              </a:rPr>
              <a:t>Involves production of IgG and IgM after repeated exposure to antigens and the activation of complement</a:t>
            </a:r>
          </a:p>
          <a:p>
            <a:pPr eaLnBrk="1" hangingPunct="1">
              <a:lnSpc>
                <a:spcPct val="80000"/>
              </a:lnSpc>
            </a:pPr>
            <a:r>
              <a:rPr lang="en-US" altLang="en-US" sz="2400" b="1" dirty="0">
                <a:ea typeface="ＭＳ Ｐゴシック" charset="-128"/>
              </a:rPr>
              <a:t>Differs from type II</a:t>
            </a:r>
          </a:p>
          <a:p>
            <a:pPr lvl="1" eaLnBrk="1" hangingPunct="1">
              <a:lnSpc>
                <a:spcPct val="80000"/>
              </a:lnSpc>
            </a:pPr>
            <a:r>
              <a:rPr lang="en-US" altLang="en-US" dirty="0"/>
              <a:t>Free-floating complexes that can be deposited in the tissue</a:t>
            </a:r>
          </a:p>
          <a:p>
            <a:pPr lvl="1" eaLnBrk="1" hangingPunct="1">
              <a:lnSpc>
                <a:spcPct val="80000"/>
              </a:lnSpc>
            </a:pPr>
            <a:r>
              <a:rPr lang="en-US" altLang="en-US" dirty="0"/>
              <a:t>Causes an </a:t>
            </a:r>
            <a:r>
              <a:rPr lang="en-US" altLang="en-US" b="1" dirty="0"/>
              <a:t>immune complex reaction that is smaller</a:t>
            </a:r>
            <a:endParaRPr lang="en-US" altLang="en-US" dirty="0"/>
          </a:p>
        </p:txBody>
      </p:sp>
    </p:spTree>
    <p:extLst>
      <p:ext uri="{BB962C8B-B14F-4D97-AF65-F5344CB8AC3E}">
        <p14:creationId xmlns:p14="http://schemas.microsoft.com/office/powerpoint/2010/main" val="21065859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fade">
                                      <p:cBhvr>
                                        <p:cTn id="7" dur="1000"/>
                                        <p:tgtEl>
                                          <p:spTgt spid="135171">
                                            <p:txEl>
                                              <p:pRg st="0" end="0"/>
                                            </p:txEl>
                                          </p:spTgt>
                                        </p:tgtEl>
                                      </p:cBhvr>
                                    </p:animEffect>
                                    <p:anim calcmode="lin" valueType="num">
                                      <p:cBhvr>
                                        <p:cTn id="8" dur="1000" fill="hold"/>
                                        <p:tgtEl>
                                          <p:spTgt spid="135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51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5171">
                                            <p:txEl>
                                              <p:pRg st="1" end="1"/>
                                            </p:txEl>
                                          </p:spTgt>
                                        </p:tgtEl>
                                        <p:attrNameLst>
                                          <p:attrName>style.visibility</p:attrName>
                                        </p:attrNameLst>
                                      </p:cBhvr>
                                      <p:to>
                                        <p:strVal val="visible"/>
                                      </p:to>
                                    </p:set>
                                    <p:animEffect transition="in" filter="fade">
                                      <p:cBhvr>
                                        <p:cTn id="12" dur="1000"/>
                                        <p:tgtEl>
                                          <p:spTgt spid="135171">
                                            <p:txEl>
                                              <p:pRg st="1" end="1"/>
                                            </p:txEl>
                                          </p:spTgt>
                                        </p:tgtEl>
                                      </p:cBhvr>
                                    </p:animEffect>
                                    <p:anim calcmode="lin" valueType="num">
                                      <p:cBhvr>
                                        <p:cTn id="13" dur="1000" fill="hold"/>
                                        <p:tgtEl>
                                          <p:spTgt spid="13517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35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5171">
                                            <p:txEl>
                                              <p:pRg st="2" end="2"/>
                                            </p:txEl>
                                          </p:spTgt>
                                        </p:tgtEl>
                                        <p:attrNameLst>
                                          <p:attrName>style.visibility</p:attrName>
                                        </p:attrNameLst>
                                      </p:cBhvr>
                                      <p:to>
                                        <p:strVal val="visible"/>
                                      </p:to>
                                    </p:set>
                                    <p:animEffect transition="in" filter="fade">
                                      <p:cBhvr>
                                        <p:cTn id="19" dur="1000"/>
                                        <p:tgtEl>
                                          <p:spTgt spid="135171">
                                            <p:txEl>
                                              <p:pRg st="2" end="2"/>
                                            </p:txEl>
                                          </p:spTgt>
                                        </p:tgtEl>
                                      </p:cBhvr>
                                    </p:animEffect>
                                    <p:anim calcmode="lin" valueType="num">
                                      <p:cBhvr>
                                        <p:cTn id="20" dur="1000" fill="hold"/>
                                        <p:tgtEl>
                                          <p:spTgt spid="135171">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35171">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5171">
                                            <p:txEl>
                                              <p:pRg st="3" end="3"/>
                                            </p:txEl>
                                          </p:spTgt>
                                        </p:tgtEl>
                                        <p:attrNameLst>
                                          <p:attrName>style.visibility</p:attrName>
                                        </p:attrNameLst>
                                      </p:cBhvr>
                                      <p:to>
                                        <p:strVal val="visible"/>
                                      </p:to>
                                    </p:set>
                                    <p:animEffect transition="in" filter="fade">
                                      <p:cBhvr>
                                        <p:cTn id="24" dur="1000"/>
                                        <p:tgtEl>
                                          <p:spTgt spid="135171">
                                            <p:txEl>
                                              <p:pRg st="3" end="3"/>
                                            </p:txEl>
                                          </p:spTgt>
                                        </p:tgtEl>
                                      </p:cBhvr>
                                    </p:animEffect>
                                    <p:anim calcmode="lin" valueType="num">
                                      <p:cBhvr>
                                        <p:cTn id="25" dur="1000" fill="hold"/>
                                        <p:tgtEl>
                                          <p:spTgt spid="135171">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135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5171">
                                            <p:txEl>
                                              <p:pRg st="4" end="4"/>
                                            </p:txEl>
                                          </p:spTgt>
                                        </p:tgtEl>
                                        <p:attrNameLst>
                                          <p:attrName>style.visibility</p:attrName>
                                        </p:attrNameLst>
                                      </p:cBhvr>
                                      <p:to>
                                        <p:strVal val="visible"/>
                                      </p:to>
                                    </p:set>
                                    <p:animEffect transition="in" filter="fade">
                                      <p:cBhvr>
                                        <p:cTn id="31" dur="1000"/>
                                        <p:tgtEl>
                                          <p:spTgt spid="135171">
                                            <p:txEl>
                                              <p:pRg st="4" end="4"/>
                                            </p:txEl>
                                          </p:spTgt>
                                        </p:tgtEl>
                                      </p:cBhvr>
                                    </p:animEffect>
                                    <p:anim calcmode="lin" valueType="num">
                                      <p:cBhvr>
                                        <p:cTn id="32" dur="1000" fill="hold"/>
                                        <p:tgtEl>
                                          <p:spTgt spid="135171">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135171">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5171">
                                            <p:txEl>
                                              <p:pRg st="5" end="5"/>
                                            </p:txEl>
                                          </p:spTgt>
                                        </p:tgtEl>
                                        <p:attrNameLst>
                                          <p:attrName>style.visibility</p:attrName>
                                        </p:attrNameLst>
                                      </p:cBhvr>
                                      <p:to>
                                        <p:strVal val="visible"/>
                                      </p:to>
                                    </p:set>
                                    <p:animEffect transition="in" filter="fade">
                                      <p:cBhvr>
                                        <p:cTn id="36" dur="1000"/>
                                        <p:tgtEl>
                                          <p:spTgt spid="135171">
                                            <p:txEl>
                                              <p:pRg st="5" end="5"/>
                                            </p:txEl>
                                          </p:spTgt>
                                        </p:tgtEl>
                                      </p:cBhvr>
                                    </p:animEffect>
                                    <p:anim calcmode="lin" valueType="num">
                                      <p:cBhvr>
                                        <p:cTn id="37" dur="1000" fill="hold"/>
                                        <p:tgtEl>
                                          <p:spTgt spid="135171">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135171">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35171">
                                            <p:txEl>
                                              <p:pRg st="6" end="6"/>
                                            </p:txEl>
                                          </p:spTgt>
                                        </p:tgtEl>
                                        <p:attrNameLst>
                                          <p:attrName>style.visibility</p:attrName>
                                        </p:attrNameLst>
                                      </p:cBhvr>
                                      <p:to>
                                        <p:strVal val="visible"/>
                                      </p:to>
                                    </p:set>
                                    <p:animEffect transition="in" filter="fade">
                                      <p:cBhvr>
                                        <p:cTn id="41" dur="1000"/>
                                        <p:tgtEl>
                                          <p:spTgt spid="135171">
                                            <p:txEl>
                                              <p:pRg st="6" end="6"/>
                                            </p:txEl>
                                          </p:spTgt>
                                        </p:tgtEl>
                                      </p:cBhvr>
                                    </p:animEffect>
                                    <p:anim calcmode="lin" valueType="num">
                                      <p:cBhvr>
                                        <p:cTn id="42" dur="1000" fill="hold"/>
                                        <p:tgtEl>
                                          <p:spTgt spid="135171">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135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III</a:t>
            </a:r>
          </a:p>
        </p:txBody>
      </p:sp>
      <p:pic>
        <p:nvPicPr>
          <p:cNvPr id="3" name="Picture Placeholder 1" descr="OSC_Microbio_19_01_Type3.jpg"/>
          <p:cNvPicPr>
            <a:picLocks noChangeAspect="1"/>
          </p:cNvPicPr>
          <p:nvPr/>
        </p:nvPicPr>
        <p:blipFill>
          <a:blip r:embed="rId2">
            <a:extLst>
              <a:ext uri="{28A0092B-C50C-407E-A947-70E740481C1C}">
                <a14:useLocalDpi xmlns:a14="http://schemas.microsoft.com/office/drawing/2010/main" val="0"/>
              </a:ext>
            </a:extLst>
          </a:blip>
          <a:srcRect t="-3038" b="-3038"/>
          <a:stretch>
            <a:fillRect/>
          </a:stretch>
        </p:blipFill>
        <p:spPr>
          <a:xfrm>
            <a:off x="2483707" y="1079292"/>
            <a:ext cx="8062913" cy="3500071"/>
          </a:xfrm>
          <a:prstGeom prst="rect">
            <a:avLst/>
          </a:prstGeom>
        </p:spPr>
      </p:pic>
      <p:sp>
        <p:nvSpPr>
          <p:cNvPr id="4" name="Text Placeholder 6"/>
          <p:cNvSpPr txBox="1">
            <a:spLocks/>
          </p:cNvSpPr>
          <p:nvPr/>
        </p:nvSpPr>
        <p:spPr>
          <a:xfrm>
            <a:off x="457200" y="4843981"/>
            <a:ext cx="11528854" cy="170509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Type III hypersensitivities and the systems they affect.</a:t>
            </a:r>
          </a:p>
          <a:p>
            <a:pPr marL="342900" indent="-342900">
              <a:buFont typeface="Arial"/>
              <a:buAutoNum type="alphaLcParenBoth"/>
            </a:pPr>
            <a:r>
              <a:rPr lang="en-US" sz="2000" b="1"/>
              <a:t>Immune complexes form and deposit in tissue. Complement activation, stimulation of an inflammatory response, and recruitment and activation of neutrophils result in damage to blood vessels, heart tissue, joints, skin, and/or kidneys.</a:t>
            </a:r>
          </a:p>
          <a:p>
            <a:pPr marL="342900" indent="-342900">
              <a:buFont typeface="Arial"/>
              <a:buAutoNum type="alphaLcParenBoth"/>
            </a:pPr>
            <a:r>
              <a:rPr lang="en-US" sz="2000" b="1"/>
              <a:t>If the kidneys are damaged by a type III hypersensitivity reaction, dialysis may be required.</a:t>
            </a:r>
            <a:endParaRPr lang="en-US" sz="2000" b="1" dirty="0"/>
          </a:p>
        </p:txBody>
      </p:sp>
    </p:spTree>
    <p:extLst>
      <p:ext uri="{BB962C8B-B14F-4D97-AF65-F5344CB8AC3E}">
        <p14:creationId xmlns:p14="http://schemas.microsoft.com/office/powerpoint/2010/main" val="4963159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a:xfrm>
            <a:off x="838200" y="365125"/>
            <a:ext cx="10515600" cy="1294341"/>
          </a:xfrm>
          <a:solidFill>
            <a:srgbClr val="FFFF00"/>
          </a:solidFill>
          <a:extLst/>
        </p:spPr>
        <p:style>
          <a:lnRef idx="0">
            <a:schemeClr val="accent2"/>
          </a:lnRef>
          <a:fillRef idx="3">
            <a:schemeClr val="accent2"/>
          </a:fillRef>
          <a:effectRef idx="3">
            <a:schemeClr val="accent2"/>
          </a:effectRef>
          <a:fontRef idx="minor">
            <a:schemeClr val="lt1"/>
          </a:fontRef>
        </p:style>
        <p:txBody>
          <a:bodyPr>
            <a:normAutofit/>
          </a:bodyPr>
          <a:lstStyle/>
          <a:p>
            <a:pPr eaLnBrk="1" hangingPunct="1">
              <a:defRPr/>
            </a:pPr>
            <a:r>
              <a:rPr lang="en-US" altLang="en-US" dirty="0">
                <a:solidFill>
                  <a:srgbClr val="002060"/>
                </a:solidFill>
                <a:ea typeface="ＭＳ Ｐゴシック" charset="-128"/>
              </a:rPr>
              <a:t> Types of Immune Complex Disease</a:t>
            </a:r>
          </a:p>
        </p:txBody>
      </p:sp>
      <p:sp>
        <p:nvSpPr>
          <p:cNvPr id="137219" name="Content Placeholder 2"/>
          <p:cNvSpPr>
            <a:spLocks noGrp="1"/>
          </p:cNvSpPr>
          <p:nvPr>
            <p:ph idx="1"/>
          </p:nvPr>
        </p:nvSpPr>
        <p:spPr>
          <a:xfrm>
            <a:off x="1981200" y="1749778"/>
            <a:ext cx="8229600" cy="4574822"/>
          </a:xfrm>
        </p:spPr>
        <p:txBody>
          <a:bodyPr>
            <a:normAutofit/>
          </a:bodyPr>
          <a:lstStyle/>
          <a:p>
            <a:pPr eaLnBrk="1" hangingPunct="1">
              <a:lnSpc>
                <a:spcPct val="80000"/>
              </a:lnSpc>
            </a:pPr>
            <a:r>
              <a:rPr lang="en-US" altLang="en-US" sz="2400" b="1" dirty="0" err="1">
                <a:ea typeface="ＭＳ Ｐゴシック" charset="-128"/>
              </a:rPr>
              <a:t>Arthus</a:t>
            </a:r>
            <a:r>
              <a:rPr lang="en-US" altLang="en-US" sz="2400" b="1" dirty="0">
                <a:ea typeface="ＭＳ Ｐゴシック" charset="-128"/>
              </a:rPr>
              <a:t> reaction</a:t>
            </a:r>
            <a:endParaRPr lang="en-US" altLang="en-US" sz="2400" dirty="0">
              <a:ea typeface="ＭＳ Ｐゴシック" charset="-128"/>
            </a:endParaRPr>
          </a:p>
          <a:p>
            <a:pPr lvl="1" eaLnBrk="1" hangingPunct="1">
              <a:lnSpc>
                <a:spcPct val="80000"/>
              </a:lnSpc>
            </a:pPr>
            <a:r>
              <a:rPr lang="en-US" altLang="en-US" dirty="0"/>
              <a:t>Second injection of vaccines or drugs at same site as previous injection; tissues destroyed in and around blood vessels; histamine release </a:t>
            </a:r>
          </a:p>
          <a:p>
            <a:pPr eaLnBrk="1" hangingPunct="1">
              <a:lnSpc>
                <a:spcPct val="80000"/>
              </a:lnSpc>
            </a:pPr>
            <a:r>
              <a:rPr lang="en-US" altLang="en-US" sz="2400" b="1" dirty="0">
                <a:ea typeface="ＭＳ Ｐゴシック" charset="-128"/>
              </a:rPr>
              <a:t>Serum sickness</a:t>
            </a:r>
            <a:endParaRPr lang="en-US" altLang="en-US" sz="2400" dirty="0">
              <a:ea typeface="ＭＳ Ｐゴシック" charset="-128"/>
            </a:endParaRPr>
          </a:p>
          <a:p>
            <a:pPr lvl="1" eaLnBrk="1" hangingPunct="1">
              <a:lnSpc>
                <a:spcPct val="80000"/>
              </a:lnSpc>
            </a:pPr>
            <a:r>
              <a:rPr lang="en-US" altLang="en-US" dirty="0"/>
              <a:t>Injections of animal hormones and drugs; immune complexes deposited in BVs of kidney, heart, skin and joints; leads to renal dysfunction, rash, painful joints, fever, swelling</a:t>
            </a:r>
          </a:p>
          <a:p>
            <a:pPr eaLnBrk="1" hangingPunct="1">
              <a:lnSpc>
                <a:spcPct val="80000"/>
              </a:lnSpc>
            </a:pPr>
            <a:r>
              <a:rPr lang="en-US" altLang="en-US" sz="2400" b="1" dirty="0">
                <a:solidFill>
                  <a:srgbClr val="FF0000"/>
                </a:solidFill>
                <a:ea typeface="ＭＳ Ｐゴシック" charset="-128"/>
              </a:rPr>
              <a:t>Different from anaphylaxis because</a:t>
            </a:r>
          </a:p>
          <a:p>
            <a:pPr lvl="1" eaLnBrk="1" hangingPunct="1">
              <a:lnSpc>
                <a:spcPct val="80000"/>
              </a:lnSpc>
            </a:pPr>
            <a:r>
              <a:rPr lang="en-US" altLang="en-US" dirty="0"/>
              <a:t>They depend upon IgG, IgM, or IgA rather than </a:t>
            </a:r>
            <a:r>
              <a:rPr lang="en-US" altLang="en-US" b="1" dirty="0" err="1"/>
              <a:t>IgE</a:t>
            </a:r>
            <a:endParaRPr lang="en-US" altLang="en-US" b="1" dirty="0"/>
          </a:p>
          <a:p>
            <a:pPr lvl="1" eaLnBrk="1" hangingPunct="1">
              <a:lnSpc>
                <a:spcPct val="80000"/>
              </a:lnSpc>
            </a:pPr>
            <a:r>
              <a:rPr lang="en-US" altLang="en-US" dirty="0"/>
              <a:t>They require large doses of antigen</a:t>
            </a:r>
          </a:p>
          <a:p>
            <a:pPr lvl="1" eaLnBrk="1" hangingPunct="1">
              <a:lnSpc>
                <a:spcPct val="80000"/>
              </a:lnSpc>
            </a:pPr>
            <a:r>
              <a:rPr lang="en-US" altLang="en-US" dirty="0"/>
              <a:t>Their symptoms are delayed</a:t>
            </a:r>
          </a:p>
          <a:p>
            <a:pPr eaLnBrk="1" hangingPunct="1">
              <a:lnSpc>
                <a:spcPct val="80000"/>
              </a:lnSpc>
            </a:pPr>
            <a:endParaRPr lang="en-US" altLang="en-US" sz="3200" dirty="0">
              <a:ea typeface="ＭＳ Ｐゴシック" charset="-128"/>
            </a:endParaRPr>
          </a:p>
        </p:txBody>
      </p:sp>
    </p:spTree>
    <p:extLst>
      <p:ext uri="{BB962C8B-B14F-4D97-AF65-F5344CB8AC3E}">
        <p14:creationId xmlns:p14="http://schemas.microsoft.com/office/powerpoint/2010/main" val="18689967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randombar(horizontal)">
                                      <p:cBhvr>
                                        <p:cTn id="7" dur="500"/>
                                        <p:tgtEl>
                                          <p:spTgt spid="137219">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7219">
                                            <p:txEl>
                                              <p:pRg st="1" end="1"/>
                                            </p:txEl>
                                          </p:spTgt>
                                        </p:tgtEl>
                                        <p:attrNameLst>
                                          <p:attrName>style.visibility</p:attrName>
                                        </p:attrNameLst>
                                      </p:cBhvr>
                                      <p:to>
                                        <p:strVal val="visible"/>
                                      </p:to>
                                    </p:set>
                                    <p:animEffect transition="in" filter="randombar(horizontal)">
                                      <p:cBhvr>
                                        <p:cTn id="10" dur="500"/>
                                        <p:tgtEl>
                                          <p:spTgt spid="137219">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7219">
                                            <p:txEl>
                                              <p:pRg st="2" end="2"/>
                                            </p:txEl>
                                          </p:spTgt>
                                        </p:tgtEl>
                                        <p:attrNameLst>
                                          <p:attrName>style.visibility</p:attrName>
                                        </p:attrNameLst>
                                      </p:cBhvr>
                                      <p:to>
                                        <p:strVal val="visible"/>
                                      </p:to>
                                    </p:set>
                                    <p:animEffect transition="in" filter="randombar(horizontal)">
                                      <p:cBhvr>
                                        <p:cTn id="15" dur="500"/>
                                        <p:tgtEl>
                                          <p:spTgt spid="137219">
                                            <p:txEl>
                                              <p:pRg st="2" end="2"/>
                                            </p:txEl>
                                          </p:spTgt>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7219">
                                            <p:txEl>
                                              <p:pRg st="3" end="3"/>
                                            </p:txEl>
                                          </p:spTgt>
                                        </p:tgtEl>
                                        <p:attrNameLst>
                                          <p:attrName>style.visibility</p:attrName>
                                        </p:attrNameLst>
                                      </p:cBhvr>
                                      <p:to>
                                        <p:strVal val="visible"/>
                                      </p:to>
                                    </p:set>
                                    <p:animEffect transition="in" filter="randombar(horizontal)">
                                      <p:cBhvr>
                                        <p:cTn id="18" dur="500"/>
                                        <p:tgtEl>
                                          <p:spTgt spid="137219">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37219">
                                            <p:txEl>
                                              <p:pRg st="4" end="4"/>
                                            </p:txEl>
                                          </p:spTgt>
                                        </p:tgtEl>
                                        <p:attrNameLst>
                                          <p:attrName>style.visibility</p:attrName>
                                        </p:attrNameLst>
                                      </p:cBhvr>
                                      <p:to>
                                        <p:strVal val="visible"/>
                                      </p:to>
                                    </p:set>
                                    <p:animEffect transition="in" filter="randombar(horizontal)">
                                      <p:cBhvr>
                                        <p:cTn id="23" dur="500"/>
                                        <p:tgtEl>
                                          <p:spTgt spid="137219">
                                            <p:txEl>
                                              <p:pRg st="4" end="4"/>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37219">
                                            <p:txEl>
                                              <p:pRg st="5" end="5"/>
                                            </p:txEl>
                                          </p:spTgt>
                                        </p:tgtEl>
                                        <p:attrNameLst>
                                          <p:attrName>style.visibility</p:attrName>
                                        </p:attrNameLst>
                                      </p:cBhvr>
                                      <p:to>
                                        <p:strVal val="visible"/>
                                      </p:to>
                                    </p:set>
                                    <p:animEffect transition="in" filter="randombar(horizontal)">
                                      <p:cBhvr>
                                        <p:cTn id="26" dur="500"/>
                                        <p:tgtEl>
                                          <p:spTgt spid="137219">
                                            <p:txEl>
                                              <p:pRg st="5" end="5"/>
                                            </p:tx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37219">
                                            <p:txEl>
                                              <p:pRg st="6" end="6"/>
                                            </p:txEl>
                                          </p:spTgt>
                                        </p:tgtEl>
                                        <p:attrNameLst>
                                          <p:attrName>style.visibility</p:attrName>
                                        </p:attrNameLst>
                                      </p:cBhvr>
                                      <p:to>
                                        <p:strVal val="visible"/>
                                      </p:to>
                                    </p:set>
                                    <p:animEffect transition="in" filter="randombar(horizontal)">
                                      <p:cBhvr>
                                        <p:cTn id="29" dur="500"/>
                                        <p:tgtEl>
                                          <p:spTgt spid="137219">
                                            <p:txEl>
                                              <p:pRg st="6" end="6"/>
                                            </p:txEl>
                                          </p:spTgt>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37219">
                                            <p:txEl>
                                              <p:pRg st="7" end="7"/>
                                            </p:txEl>
                                          </p:spTgt>
                                        </p:tgtEl>
                                        <p:attrNameLst>
                                          <p:attrName>style.visibility</p:attrName>
                                        </p:attrNameLst>
                                      </p:cBhvr>
                                      <p:to>
                                        <p:strVal val="visible"/>
                                      </p:to>
                                    </p:set>
                                    <p:animEffect transition="in" filter="randombar(horizontal)">
                                      <p:cBhvr>
                                        <p:cTn id="32" dur="500"/>
                                        <p:tgtEl>
                                          <p:spTgt spid="1372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a:xfrm>
            <a:off x="838200" y="365126"/>
            <a:ext cx="10515600" cy="1621718"/>
          </a:xfrm>
          <a:solidFill>
            <a:srgbClr val="FFFF00"/>
          </a:solidFill>
          <a:extLst/>
        </p:spPr>
        <p:style>
          <a:lnRef idx="0">
            <a:schemeClr val="accent2"/>
          </a:lnRef>
          <a:fillRef idx="3">
            <a:schemeClr val="accent2"/>
          </a:fillRef>
          <a:effectRef idx="3">
            <a:schemeClr val="accent2"/>
          </a:effectRef>
          <a:fontRef idx="minor">
            <a:schemeClr val="lt1"/>
          </a:fontRef>
        </p:style>
        <p:txBody>
          <a:bodyPr>
            <a:normAutofit/>
          </a:bodyPr>
          <a:lstStyle/>
          <a:p>
            <a:pPr>
              <a:defRPr/>
            </a:pPr>
            <a:r>
              <a:rPr lang="en-US" altLang="en-US" dirty="0">
                <a:solidFill>
                  <a:srgbClr val="002060"/>
                </a:solidFill>
                <a:ea typeface="ＭＳ Ｐゴシック" charset="-128"/>
              </a:rPr>
              <a:t>Type III Reactions</a:t>
            </a:r>
          </a:p>
        </p:txBody>
      </p:sp>
      <p:sp>
        <p:nvSpPr>
          <p:cNvPr id="93188" name="Content Placeholder 2"/>
          <p:cNvSpPr>
            <a:spLocks noGrp="1"/>
          </p:cNvSpPr>
          <p:nvPr>
            <p:ph idx="1"/>
          </p:nvPr>
        </p:nvSpPr>
        <p:spPr>
          <a:xfrm>
            <a:off x="838200" y="2427111"/>
            <a:ext cx="10515600" cy="3749852"/>
          </a:xfrm>
        </p:spPr>
        <p:txBody>
          <a:bodyPr/>
          <a:lstStyle/>
          <a:p>
            <a:r>
              <a:rPr lang="en-US" altLang="en-US" b="1" dirty="0" err="1">
                <a:solidFill>
                  <a:srgbClr val="FF0000"/>
                </a:solidFill>
                <a:ea typeface="ＭＳ Ｐゴシック" charset="-128"/>
              </a:rPr>
              <a:t>Arthrus</a:t>
            </a:r>
            <a:r>
              <a:rPr lang="en-US" altLang="en-US" b="1" dirty="0">
                <a:solidFill>
                  <a:srgbClr val="FF0000"/>
                </a:solidFill>
                <a:ea typeface="ＭＳ Ｐゴシック" charset="-128"/>
              </a:rPr>
              <a:t> Reaction</a:t>
            </a:r>
          </a:p>
          <a:p>
            <a:pPr lvl="1"/>
            <a:r>
              <a:rPr lang="en-US" altLang="en-US" dirty="0"/>
              <a:t>Acute response to vaccine booster injections or drugs</a:t>
            </a:r>
          </a:p>
          <a:p>
            <a:pPr lvl="1"/>
            <a:r>
              <a:rPr lang="en-US" altLang="en-US" dirty="0"/>
              <a:t>Usually clears but can cause intravascular blood clotting (necrosis) </a:t>
            </a:r>
          </a:p>
          <a:p>
            <a:r>
              <a:rPr lang="en-US" altLang="en-US" b="1" dirty="0">
                <a:solidFill>
                  <a:srgbClr val="FF0000"/>
                </a:solidFill>
                <a:ea typeface="ＭＳ Ｐゴシック" charset="-128"/>
              </a:rPr>
              <a:t>Serum Sickness </a:t>
            </a:r>
          </a:p>
          <a:p>
            <a:pPr lvl="1"/>
            <a:r>
              <a:rPr lang="en-US" altLang="en-US" dirty="0"/>
              <a:t>Injections of animal hormones and drugs </a:t>
            </a:r>
          </a:p>
          <a:p>
            <a:pPr lvl="1"/>
            <a:r>
              <a:rPr lang="en-US" altLang="en-US" dirty="0"/>
              <a:t>Immune complexes --</a:t>
            </a:r>
            <a:r>
              <a:rPr lang="en-US" altLang="en-US" dirty="0">
                <a:sym typeface="Wingdings" charset="2"/>
              </a:rPr>
              <a:t> circulation -- kidney, heart, skin and joints </a:t>
            </a:r>
            <a:endParaRPr lang="en-US" altLang="en-US" dirty="0"/>
          </a:p>
        </p:txBody>
      </p:sp>
    </p:spTree>
    <p:extLst>
      <p:ext uri="{BB962C8B-B14F-4D97-AF65-F5344CB8AC3E}">
        <p14:creationId xmlns:p14="http://schemas.microsoft.com/office/powerpoint/2010/main" val="9853919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p:cNvSpPr>
            <a:spLocks noGrp="1"/>
          </p:cNvSpPr>
          <p:nvPr>
            <p:ph type="title"/>
          </p:nvPr>
        </p:nvSpPr>
        <p:spPr>
          <a:xfrm>
            <a:off x="838200" y="365125"/>
            <a:ext cx="10515600" cy="1757185"/>
          </a:xfrm>
          <a:solidFill>
            <a:srgbClr val="FFFF00"/>
          </a:solidFill>
          <a:extLst/>
        </p:spPr>
        <p:style>
          <a:lnRef idx="0">
            <a:schemeClr val="accent5"/>
          </a:lnRef>
          <a:fillRef idx="3">
            <a:schemeClr val="accent5"/>
          </a:fillRef>
          <a:effectRef idx="3">
            <a:schemeClr val="accent5"/>
          </a:effectRef>
          <a:fontRef idx="minor">
            <a:schemeClr val="lt1"/>
          </a:fontRef>
        </p:style>
        <p:txBody>
          <a:bodyPr>
            <a:normAutofit/>
          </a:bodyPr>
          <a:lstStyle/>
          <a:p>
            <a:pPr>
              <a:defRPr/>
            </a:pPr>
            <a:r>
              <a:rPr lang="en-US" altLang="en-US" dirty="0">
                <a:solidFill>
                  <a:srgbClr val="002060"/>
                </a:solidFill>
                <a:ea typeface="ＭＳ Ｐゴシック" charset="-128"/>
              </a:rPr>
              <a:t>Type IV Hypersensitivities </a:t>
            </a:r>
          </a:p>
        </p:txBody>
      </p:sp>
      <p:sp>
        <p:nvSpPr>
          <p:cNvPr id="94212" name="Content Placeholder 2"/>
          <p:cNvSpPr>
            <a:spLocks noGrp="1"/>
          </p:cNvSpPr>
          <p:nvPr>
            <p:ph idx="1"/>
          </p:nvPr>
        </p:nvSpPr>
        <p:spPr>
          <a:xfrm>
            <a:off x="838200" y="2494843"/>
            <a:ext cx="10515600" cy="3682119"/>
          </a:xfrm>
        </p:spPr>
        <p:txBody>
          <a:bodyPr/>
          <a:lstStyle/>
          <a:p>
            <a:r>
              <a:rPr lang="en-US" altLang="en-US" sz="4000" b="1" dirty="0">
                <a:solidFill>
                  <a:srgbClr val="FF0000"/>
                </a:solidFill>
                <a:ea typeface="ＭＳ Ｐゴシック" charset="-128"/>
              </a:rPr>
              <a:t>“Delayed Hypersensitivities”</a:t>
            </a:r>
          </a:p>
          <a:p>
            <a:r>
              <a:rPr lang="en-US" altLang="en-US" sz="4000" b="1" dirty="0">
                <a:ea typeface="ＭＳ Ｐゴシック" charset="-128"/>
              </a:rPr>
              <a:t>Antibodies, APCs and T-cells</a:t>
            </a:r>
          </a:p>
          <a:p>
            <a:r>
              <a:rPr lang="en-US" altLang="en-US" sz="4000" b="1" dirty="0">
                <a:solidFill>
                  <a:srgbClr val="FF0000"/>
                </a:solidFill>
                <a:ea typeface="ＭＳ Ｐゴシック" charset="-128"/>
              </a:rPr>
              <a:t>Cell-mediated hypersensitivity reaction</a:t>
            </a:r>
          </a:p>
          <a:p>
            <a:r>
              <a:rPr lang="en-US" altLang="en-US" sz="4000" b="1" dirty="0">
                <a:ea typeface="ＭＳ Ｐゴシック" charset="-128"/>
              </a:rPr>
              <a:t>12-24 hours</a:t>
            </a:r>
          </a:p>
        </p:txBody>
      </p:sp>
    </p:spTree>
    <p:extLst>
      <p:ext uri="{BB962C8B-B14F-4D97-AF65-F5344CB8AC3E}">
        <p14:creationId xmlns:p14="http://schemas.microsoft.com/office/powerpoint/2010/main" val="88012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 Hypersensitivity </a:t>
            </a:r>
          </a:p>
        </p:txBody>
      </p:sp>
      <p:pic>
        <p:nvPicPr>
          <p:cNvPr id="3" name="Picture Placeholder 1" descr="OSC_Microbio_19_01_Allergen.jpg"/>
          <p:cNvPicPr>
            <a:picLocks noChangeAspect="1"/>
          </p:cNvPicPr>
          <p:nvPr/>
        </p:nvPicPr>
        <p:blipFill>
          <a:blip r:embed="rId2">
            <a:extLst>
              <a:ext uri="{28A0092B-C50C-407E-A947-70E740481C1C}">
                <a14:useLocalDpi xmlns:a14="http://schemas.microsoft.com/office/drawing/2010/main" val="0"/>
              </a:ext>
            </a:extLst>
          </a:blip>
          <a:srcRect t="-14878" b="-14878"/>
          <a:stretch>
            <a:fillRect/>
          </a:stretch>
        </p:blipFill>
        <p:spPr>
          <a:xfrm>
            <a:off x="2285999" y="1079292"/>
            <a:ext cx="8062913" cy="3500071"/>
          </a:xfrm>
          <a:prstGeom prst="rect">
            <a:avLst/>
          </a:prstGeom>
        </p:spPr>
      </p:pic>
      <p:sp>
        <p:nvSpPr>
          <p:cNvPr id="4" name="Text Placeholder 6"/>
          <p:cNvSpPr txBox="1">
            <a:spLocks/>
          </p:cNvSpPr>
          <p:nvPr/>
        </p:nvSpPr>
        <p:spPr>
          <a:xfrm>
            <a:off x="457200" y="4843982"/>
            <a:ext cx="11430000" cy="180065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000" b="1"/>
              <a:t>Allergens in plant pollen, shown here in a colorized electron micrograph, may trigger allergic rhinitis or hay fever in sensitive individuals. </a:t>
            </a:r>
          </a:p>
          <a:p>
            <a:pPr marL="342900" indent="-342900">
              <a:buFontTx/>
              <a:buAutoNum type="alphaLcParenBoth"/>
            </a:pPr>
            <a:r>
              <a:rPr lang="en-US" sz="2000" b="1"/>
              <a:t>Skin rashes are often associated with allergic reactions.</a:t>
            </a:r>
          </a:p>
          <a:p>
            <a:pPr marL="342900" indent="-342900">
              <a:buFontTx/>
              <a:buAutoNum type="alphaLcParenBoth"/>
            </a:pPr>
            <a:r>
              <a:rPr lang="en-US" sz="2000" b="1"/>
              <a:t>Peanuts can be eaten safely by most people but can provoke severe allergic reactions in sensitive individuals.</a:t>
            </a:r>
            <a:endParaRPr lang="en-US" sz="2000" b="1" dirty="0"/>
          </a:p>
        </p:txBody>
      </p:sp>
    </p:spTree>
    <p:extLst>
      <p:ext uri="{BB962C8B-B14F-4D97-AF65-F5344CB8AC3E}">
        <p14:creationId xmlns:p14="http://schemas.microsoft.com/office/powerpoint/2010/main" val="16050739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IV </a:t>
            </a:r>
          </a:p>
        </p:txBody>
      </p:sp>
      <p:pic>
        <p:nvPicPr>
          <p:cNvPr id="3" name="Picture Placeholder 1" descr="OSC_Microbio_19_01_Type4.jpg"/>
          <p:cNvPicPr>
            <a:picLocks noChangeAspect="1"/>
          </p:cNvPicPr>
          <p:nvPr/>
        </p:nvPicPr>
        <p:blipFill>
          <a:blip r:embed="rId2">
            <a:extLst>
              <a:ext uri="{28A0092B-C50C-407E-A947-70E740481C1C}">
                <a14:useLocalDpi xmlns:a14="http://schemas.microsoft.com/office/drawing/2010/main" val="0"/>
              </a:ext>
            </a:extLst>
          </a:blip>
          <a:srcRect l="-21236" r="-21236"/>
          <a:stretch>
            <a:fillRect/>
          </a:stretch>
        </p:blipFill>
        <p:spPr>
          <a:xfrm>
            <a:off x="1717588" y="1079292"/>
            <a:ext cx="8062913" cy="3500071"/>
          </a:xfrm>
          <a:prstGeom prst="rect">
            <a:avLst/>
          </a:prstGeom>
        </p:spPr>
      </p:pic>
      <p:sp>
        <p:nvSpPr>
          <p:cNvPr id="4" name="Text Placeholder 6"/>
          <p:cNvSpPr txBox="1">
            <a:spLocks/>
          </p:cNvSpPr>
          <p:nvPr/>
        </p:nvSpPr>
        <p:spPr>
          <a:xfrm>
            <a:off x="457200" y="4843982"/>
            <a:ext cx="11454714" cy="20140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a:t>Exposure to hapten antigens in poison ivy can cause contact dermatitis, a type IV hypersensitivity.</a:t>
            </a:r>
          </a:p>
          <a:p>
            <a:pPr marL="342900" indent="-342900">
              <a:buFontTx/>
              <a:buAutoNum type="alphaLcParenBoth"/>
            </a:pPr>
            <a:r>
              <a:rPr lang="en-US" sz="1800" b="1"/>
              <a:t>The first exposure to poison ivy does not result in a reaction. However, sensitization stimulates helper T cells, leading to production of memory helper T cells that can become reactivated on future exposures. </a:t>
            </a:r>
          </a:p>
          <a:p>
            <a:pPr marL="342900" indent="-342900">
              <a:buFontTx/>
              <a:buAutoNum type="alphaLcParenBoth"/>
            </a:pPr>
            <a:r>
              <a:rPr lang="en-US" sz="1800" b="1"/>
              <a:t>Upon secondary exposure, the memory helper T cells become reactivated, producing inflammatory cytokines that stimulate macrophages and cytotoxic T cells to induce an inflammatory lesion at the exposed site. This lesion, which will persist until the allergen is removed, can inflict significant tissue damage if it continues long enough.</a:t>
            </a:r>
            <a:endParaRPr lang="en-US" sz="1800" b="1" dirty="0"/>
          </a:p>
        </p:txBody>
      </p:sp>
    </p:spTree>
    <p:extLst>
      <p:ext uri="{BB962C8B-B14F-4D97-AF65-F5344CB8AC3E}">
        <p14:creationId xmlns:p14="http://schemas.microsoft.com/office/powerpoint/2010/main" val="11041063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3"/>
          <p:cNvSpPr>
            <a:spLocks noGrp="1"/>
          </p:cNvSpPr>
          <p:nvPr>
            <p:ph type="title"/>
          </p:nvPr>
        </p:nvSpPr>
        <p:spPr>
          <a:xfrm>
            <a:off x="1995714" y="0"/>
            <a:ext cx="8229600" cy="1066800"/>
          </a:xfrm>
          <a:solidFill>
            <a:srgbClr val="FFFF00"/>
          </a:solidFill>
          <a:extLst/>
        </p:spPr>
        <p:style>
          <a:lnRef idx="0">
            <a:schemeClr val="accent5"/>
          </a:lnRef>
          <a:fillRef idx="3">
            <a:schemeClr val="accent5"/>
          </a:fillRef>
          <a:effectRef idx="3">
            <a:schemeClr val="accent5"/>
          </a:effectRef>
          <a:fontRef idx="minor">
            <a:schemeClr val="lt1"/>
          </a:fontRef>
        </p:style>
        <p:txBody>
          <a:bodyPr/>
          <a:lstStyle/>
          <a:p>
            <a:pPr>
              <a:defRPr/>
            </a:pPr>
            <a:r>
              <a:rPr lang="en-US" altLang="en-US" dirty="0">
                <a:solidFill>
                  <a:srgbClr val="002060"/>
                </a:solidFill>
                <a:ea typeface="ＭＳ Ｐゴシック" charset="-128"/>
              </a:rPr>
              <a:t>Contact Dermatitis</a:t>
            </a:r>
          </a:p>
        </p:txBody>
      </p:sp>
      <p:sp>
        <p:nvSpPr>
          <p:cNvPr id="96258" name="Content Placeholder 4"/>
          <p:cNvSpPr>
            <a:spLocks noGrp="1"/>
          </p:cNvSpPr>
          <p:nvPr>
            <p:ph sz="half" idx="1"/>
          </p:nvPr>
        </p:nvSpPr>
        <p:spPr>
          <a:xfrm>
            <a:off x="1995488" y="1295400"/>
            <a:ext cx="4038600" cy="5257800"/>
          </a:xfrm>
        </p:spPr>
        <p:style>
          <a:lnRef idx="2">
            <a:schemeClr val="dk1"/>
          </a:lnRef>
          <a:fillRef idx="1">
            <a:schemeClr val="lt1"/>
          </a:fillRef>
          <a:effectRef idx="0">
            <a:schemeClr val="dk1"/>
          </a:effectRef>
          <a:fontRef idx="minor">
            <a:schemeClr val="dk1"/>
          </a:fontRef>
        </p:style>
        <p:txBody>
          <a:bodyPr/>
          <a:lstStyle/>
          <a:p>
            <a:pPr>
              <a:defRPr/>
            </a:pPr>
            <a:r>
              <a:rPr lang="en-US" altLang="en-US" b="1" dirty="0">
                <a:solidFill>
                  <a:srgbClr val="FF0000"/>
                </a:solidFill>
                <a:ea typeface="ＭＳ Ｐゴシック" charset="-128"/>
              </a:rPr>
              <a:t>Poison Ivy oil </a:t>
            </a:r>
            <a:r>
              <a:rPr lang="en-US" altLang="en-US" b="1" dirty="0">
                <a:ea typeface="ＭＳ Ｐゴシック" charset="-128"/>
              </a:rPr>
              <a:t>– </a:t>
            </a:r>
            <a:r>
              <a:rPr lang="en-US" altLang="en-US" b="1" dirty="0" err="1">
                <a:ea typeface="ＭＳ Ｐゴシック" charset="-128"/>
              </a:rPr>
              <a:t>hapten</a:t>
            </a:r>
            <a:r>
              <a:rPr lang="en-US" altLang="en-US" b="1" dirty="0">
                <a:ea typeface="ＭＳ Ｐゴシック" charset="-128"/>
              </a:rPr>
              <a:t> binds to proteins of skin!!</a:t>
            </a:r>
          </a:p>
          <a:p>
            <a:pPr>
              <a:defRPr/>
            </a:pPr>
            <a:r>
              <a:rPr lang="en-US" altLang="en-US" b="1" dirty="0">
                <a:ea typeface="ＭＳ Ｐゴシック" charset="-128"/>
              </a:rPr>
              <a:t>Triggers a cell-mediated response – rash </a:t>
            </a:r>
          </a:p>
          <a:p>
            <a:pPr>
              <a:defRPr/>
            </a:pPr>
            <a:r>
              <a:rPr lang="en-US" altLang="en-US" b="1" dirty="0">
                <a:solidFill>
                  <a:srgbClr val="FF0000"/>
                </a:solidFill>
                <a:ea typeface="ＭＳ Ｐゴシック" charset="-128"/>
              </a:rPr>
              <a:t>Tc cells kill skin cells -</a:t>
            </a:r>
            <a:r>
              <a:rPr lang="en-US" altLang="en-US" b="1" dirty="0">
                <a:solidFill>
                  <a:srgbClr val="FF0000"/>
                </a:solidFill>
                <a:ea typeface="ＭＳ Ｐゴシック" charset="-128"/>
                <a:sym typeface="Wingdings"/>
              </a:rPr>
              <a:t> blisters develop</a:t>
            </a:r>
          </a:p>
          <a:p>
            <a:pPr>
              <a:defRPr/>
            </a:pPr>
            <a:r>
              <a:rPr lang="en-US" altLang="en-US" b="1" dirty="0">
                <a:ea typeface="ＭＳ Ｐゴシック" charset="-128"/>
                <a:sym typeface="Wingdings"/>
              </a:rPr>
              <a:t>Wash affected areas with strong soaps! </a:t>
            </a:r>
            <a:endParaRPr lang="en-US" altLang="en-US" b="1" dirty="0">
              <a:ea typeface="ＭＳ Ｐゴシック" charset="-128"/>
            </a:endParaRPr>
          </a:p>
        </p:txBody>
      </p:sp>
    </p:spTree>
    <p:extLst>
      <p:ext uri="{BB962C8B-B14F-4D97-AF65-F5344CB8AC3E}">
        <p14:creationId xmlns:p14="http://schemas.microsoft.com/office/powerpoint/2010/main" val="14309767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a:solidFill>
            <a:srgbClr val="FFFF00"/>
          </a:solidFill>
          <a:extLst/>
        </p:spPr>
        <p:style>
          <a:lnRef idx="0">
            <a:schemeClr val="accent5"/>
          </a:lnRef>
          <a:fillRef idx="3">
            <a:schemeClr val="accent5"/>
          </a:fillRef>
          <a:effectRef idx="3">
            <a:schemeClr val="accent5"/>
          </a:effectRef>
          <a:fontRef idx="minor">
            <a:schemeClr val="lt1"/>
          </a:fontRef>
        </p:style>
        <p:txBody>
          <a:bodyPr/>
          <a:lstStyle/>
          <a:p>
            <a:pPr>
              <a:defRPr/>
            </a:pPr>
            <a:r>
              <a:rPr lang="en-US" altLang="en-US" sz="3200" b="1" dirty="0">
                <a:solidFill>
                  <a:srgbClr val="002060"/>
                </a:solidFill>
                <a:ea typeface="ＭＳ Ｐゴシック" charset="-128"/>
              </a:rPr>
              <a:t>Delayed-Type Hypersensitivity</a:t>
            </a:r>
            <a:br>
              <a:rPr lang="en-US" altLang="en-US" sz="3200" b="1" dirty="0">
                <a:solidFill>
                  <a:srgbClr val="002060"/>
                </a:solidFill>
                <a:ea typeface="ＭＳ Ｐゴシック" charset="-128"/>
              </a:rPr>
            </a:br>
            <a:r>
              <a:rPr lang="en-US" altLang="en-US" sz="3200" b="1" dirty="0">
                <a:solidFill>
                  <a:srgbClr val="002060"/>
                </a:solidFill>
                <a:ea typeface="ＭＳ Ｐゴシック" charset="-128"/>
              </a:rPr>
              <a:t>Infectious Allergy</a:t>
            </a:r>
          </a:p>
        </p:txBody>
      </p:sp>
      <p:sp>
        <p:nvSpPr>
          <p:cNvPr id="97284" name="Content Placeholder 2"/>
          <p:cNvSpPr>
            <a:spLocks noGrp="1"/>
          </p:cNvSpPr>
          <p:nvPr>
            <p:ph sz="half" idx="1"/>
          </p:nvPr>
        </p:nvSpPr>
        <p:spPr/>
        <p:txBody>
          <a:bodyPr/>
          <a:lstStyle/>
          <a:p>
            <a:r>
              <a:rPr lang="en-US" altLang="en-US" dirty="0">
                <a:ea typeface="ＭＳ Ｐゴシック" charset="-128"/>
              </a:rPr>
              <a:t>Person previously sensitized by TB infection -</a:t>
            </a:r>
            <a:r>
              <a:rPr lang="en-US" altLang="en-US" dirty="0">
                <a:ea typeface="ＭＳ Ｐゴシック" charset="-128"/>
                <a:sym typeface="Wingdings" charset="2"/>
              </a:rPr>
              <a:t> injected with tuberculin (from </a:t>
            </a:r>
            <a:r>
              <a:rPr lang="en-US" altLang="en-US" b="1" i="1" dirty="0" err="1">
                <a:ea typeface="ＭＳ Ｐゴシック" charset="-128"/>
                <a:sym typeface="Wingdings" charset="2"/>
              </a:rPr>
              <a:t>M.tuberculosis</a:t>
            </a:r>
            <a:r>
              <a:rPr lang="en-US" altLang="en-US" dirty="0">
                <a:ea typeface="ＭＳ Ｐゴシック" charset="-128"/>
                <a:sym typeface="Wingdings" charset="2"/>
              </a:rPr>
              <a:t>)</a:t>
            </a:r>
            <a:endParaRPr lang="en-US" altLang="en-US" dirty="0">
              <a:ea typeface="ＭＳ Ｐゴシック" charset="-128"/>
            </a:endParaRPr>
          </a:p>
          <a:p>
            <a:r>
              <a:rPr lang="en-US" altLang="en-US" dirty="0">
                <a:ea typeface="ＭＳ Ｐゴシック" charset="-128"/>
              </a:rPr>
              <a:t>Tuberculin reaction </a:t>
            </a:r>
          </a:p>
          <a:p>
            <a:r>
              <a:rPr lang="en-US" altLang="en-US" dirty="0">
                <a:ea typeface="ＭＳ Ｐゴシック" charset="-128"/>
              </a:rPr>
              <a:t>Appears 24-48 hours later</a:t>
            </a:r>
          </a:p>
          <a:p>
            <a:r>
              <a:rPr lang="en-US" altLang="en-US" dirty="0">
                <a:ea typeface="ＭＳ Ｐゴシック" charset="-128"/>
              </a:rPr>
              <a:t>Involves specific class of T helper cells and memory cells </a:t>
            </a:r>
          </a:p>
        </p:txBody>
      </p:sp>
    </p:spTree>
    <p:extLst>
      <p:ext uri="{BB962C8B-B14F-4D97-AF65-F5344CB8AC3E}">
        <p14:creationId xmlns:p14="http://schemas.microsoft.com/office/powerpoint/2010/main" val="7567736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p:cNvSpPr>
            <a:spLocks noGrp="1"/>
          </p:cNvSpPr>
          <p:nvPr>
            <p:ph type="title"/>
          </p:nvPr>
        </p:nvSpPr>
        <p:spPr>
          <a:xfrm>
            <a:off x="838200" y="365125"/>
            <a:ext cx="10515600" cy="1633007"/>
          </a:xfrm>
          <a:solidFill>
            <a:schemeClr val="tx1"/>
          </a:solidFill>
          <a:extLst/>
        </p:spPr>
        <p:style>
          <a:lnRef idx="0">
            <a:schemeClr val="accent1"/>
          </a:lnRef>
          <a:fillRef idx="3">
            <a:schemeClr val="accent1"/>
          </a:fillRef>
          <a:effectRef idx="3">
            <a:schemeClr val="accent1"/>
          </a:effectRef>
          <a:fontRef idx="minor">
            <a:schemeClr val="lt1"/>
          </a:fontRef>
        </p:style>
        <p:txBody>
          <a:bodyPr>
            <a:normAutofit/>
          </a:bodyPr>
          <a:lstStyle/>
          <a:p>
            <a:pPr eaLnBrk="1" hangingPunct="1">
              <a:defRPr/>
            </a:pPr>
            <a:r>
              <a:rPr lang="en-US" altLang="en-US" dirty="0">
                <a:ea typeface="ＭＳ Ｐゴシック" charset="-128"/>
              </a:rPr>
              <a:t> T Cells and Their Role in Organ Transplantation</a:t>
            </a:r>
          </a:p>
        </p:txBody>
      </p:sp>
      <p:sp>
        <p:nvSpPr>
          <p:cNvPr id="144387" name="Content Placeholder 2"/>
          <p:cNvSpPr>
            <a:spLocks noGrp="1"/>
          </p:cNvSpPr>
          <p:nvPr>
            <p:ph idx="1"/>
          </p:nvPr>
        </p:nvSpPr>
        <p:spPr>
          <a:xfrm>
            <a:off x="1981200" y="2370666"/>
            <a:ext cx="8229600" cy="4030133"/>
          </a:xfrm>
        </p:spPr>
        <p:txBody>
          <a:bodyPr anchor="t"/>
          <a:lstStyle/>
          <a:p>
            <a:pPr eaLnBrk="1" hangingPunct="1"/>
            <a:r>
              <a:rPr lang="en-US" altLang="en-US" dirty="0">
                <a:ea typeface="ＭＳ Ｐゴシック" charset="-128"/>
              </a:rPr>
              <a:t>The genetic and biochemical basis for </a:t>
            </a:r>
            <a:r>
              <a:rPr lang="en-US" altLang="en-US" b="1" dirty="0">
                <a:solidFill>
                  <a:srgbClr val="FF0000"/>
                </a:solidFill>
                <a:ea typeface="ＭＳ Ｐゴシック" charset="-128"/>
              </a:rPr>
              <a:t>graft rejection</a:t>
            </a:r>
          </a:p>
          <a:p>
            <a:pPr lvl="1" eaLnBrk="1" hangingPunct="1"/>
            <a:r>
              <a:rPr lang="en-US" altLang="en-US" b="1" dirty="0"/>
              <a:t>MHC genes</a:t>
            </a:r>
            <a:r>
              <a:rPr lang="en-US" altLang="en-US" dirty="0"/>
              <a:t>- the cells of each person can exhibit variability in the pattern of cell surface molecules</a:t>
            </a:r>
          </a:p>
          <a:p>
            <a:pPr eaLnBrk="1" hangingPunct="1"/>
            <a:r>
              <a:rPr lang="en-US" altLang="en-US" b="1" dirty="0">
                <a:ea typeface="ＭＳ Ｐゴシック" charset="-128"/>
              </a:rPr>
              <a:t>When the </a:t>
            </a:r>
            <a:r>
              <a:rPr lang="en-US" altLang="en-US" b="1" i="1" dirty="0">
                <a:solidFill>
                  <a:srgbClr val="FF0000"/>
                </a:solidFill>
                <a:ea typeface="ＭＳ Ｐゴシック" charset="-128"/>
              </a:rPr>
              <a:t>donor</a:t>
            </a:r>
            <a:r>
              <a:rPr lang="en-US" altLang="en-US" b="1" dirty="0">
                <a:ea typeface="ＭＳ Ｐゴシック" charset="-128"/>
              </a:rPr>
              <a:t> tissue displays surface molecules of a </a:t>
            </a:r>
            <a:r>
              <a:rPr lang="en-US" altLang="en-US" b="1" dirty="0">
                <a:solidFill>
                  <a:srgbClr val="FF0000"/>
                </a:solidFill>
                <a:ea typeface="ＭＳ Ｐゴシック" charset="-128"/>
              </a:rPr>
              <a:t>different MHC class</a:t>
            </a:r>
            <a:r>
              <a:rPr lang="en-US" altLang="en-US" b="1" dirty="0">
                <a:ea typeface="ＭＳ Ｐゴシック" charset="-128"/>
              </a:rPr>
              <a:t>, the T cells of the recipient will recognize its foreignness and react against it</a:t>
            </a:r>
          </a:p>
        </p:txBody>
      </p:sp>
    </p:spTree>
    <p:extLst>
      <p:ext uri="{BB962C8B-B14F-4D97-AF65-F5344CB8AC3E}">
        <p14:creationId xmlns:p14="http://schemas.microsoft.com/office/powerpoint/2010/main" val="16966620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 calcmode="lin" valueType="num">
                                      <p:cBhvr additive="base">
                                        <p:cTn id="7" dur="500" fill="hold"/>
                                        <p:tgtEl>
                                          <p:spTgt spid="144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438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44387">
                                            <p:txEl>
                                              <p:pRg st="1" end="1"/>
                                            </p:txEl>
                                          </p:spTgt>
                                        </p:tgtEl>
                                        <p:attrNameLst>
                                          <p:attrName>style.visibility</p:attrName>
                                        </p:attrNameLst>
                                      </p:cBhvr>
                                      <p:to>
                                        <p:strVal val="visible"/>
                                      </p:to>
                                    </p:set>
                                    <p:anim calcmode="lin" valueType="num">
                                      <p:cBhvr additive="base">
                                        <p:cTn id="11" dur="500" fill="hold"/>
                                        <p:tgtEl>
                                          <p:spTgt spid="14438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4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144387">
                                            <p:txEl>
                                              <p:pRg st="2" end="2"/>
                                            </p:txEl>
                                          </p:spTgt>
                                        </p:tgtEl>
                                        <p:attrNameLst>
                                          <p:attrName>style.visibility</p:attrName>
                                        </p:attrNameLst>
                                      </p:cBhvr>
                                      <p:to>
                                        <p:strVal val="visible"/>
                                      </p:to>
                                    </p:set>
                                    <p:anim calcmode="lin" valueType="num">
                                      <p:cBhvr additive="base">
                                        <p:cTn id="17" dur="500" fill="hold"/>
                                        <p:tgtEl>
                                          <p:spTgt spid="14438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438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a:xfrm>
            <a:off x="838200" y="365126"/>
            <a:ext cx="10515600" cy="1712030"/>
          </a:xfrm>
          <a:solidFill>
            <a:schemeClr val="tx1"/>
          </a:solidFill>
          <a:extLst/>
        </p:spPr>
        <p:style>
          <a:lnRef idx="0">
            <a:schemeClr val="accent1"/>
          </a:lnRef>
          <a:fillRef idx="3">
            <a:schemeClr val="accent1"/>
          </a:fillRef>
          <a:effectRef idx="3">
            <a:schemeClr val="accent1"/>
          </a:effectRef>
          <a:fontRef idx="minor">
            <a:schemeClr val="lt1"/>
          </a:fontRef>
        </p:style>
        <p:txBody>
          <a:bodyPr>
            <a:normAutofit/>
          </a:bodyPr>
          <a:lstStyle/>
          <a:p>
            <a:pPr eaLnBrk="1" hangingPunct="1">
              <a:defRPr/>
            </a:pPr>
            <a:r>
              <a:rPr lang="en-US" altLang="en-US" dirty="0">
                <a:ea typeface="ＭＳ Ｐゴシック" charset="-128"/>
              </a:rPr>
              <a:t>Host Rejection of Graft</a:t>
            </a:r>
          </a:p>
        </p:txBody>
      </p:sp>
      <p:sp>
        <p:nvSpPr>
          <p:cNvPr id="99332" name="Content Placeholder 2"/>
          <p:cNvSpPr>
            <a:spLocks noGrp="1"/>
          </p:cNvSpPr>
          <p:nvPr>
            <p:ph idx="1"/>
          </p:nvPr>
        </p:nvSpPr>
        <p:spPr>
          <a:xfrm>
            <a:off x="1981200" y="2393244"/>
            <a:ext cx="8229600" cy="4236156"/>
          </a:xfrm>
        </p:spPr>
        <p:txBody>
          <a:bodyPr anchor="t"/>
          <a:lstStyle/>
          <a:p>
            <a:pPr eaLnBrk="1" hangingPunct="1"/>
            <a:r>
              <a:rPr lang="en-US" altLang="en-US" sz="3200" b="1">
                <a:solidFill>
                  <a:srgbClr val="FF0000"/>
                </a:solidFill>
                <a:ea typeface="ＭＳ Ｐゴシック" charset="-128"/>
              </a:rPr>
              <a:t>Cytotoxic T cells of host release interleukin-2</a:t>
            </a:r>
          </a:p>
          <a:p>
            <a:pPr eaLnBrk="1" hangingPunct="1"/>
            <a:r>
              <a:rPr lang="en-US" altLang="en-US" sz="3200" dirty="0">
                <a:ea typeface="ＭＳ Ｐゴシック" charset="-128"/>
              </a:rPr>
              <a:t>Amplifies </a:t>
            </a:r>
            <a:r>
              <a:rPr lang="en-US" altLang="en-US" sz="3200" b="1" dirty="0">
                <a:solidFill>
                  <a:srgbClr val="FF0000"/>
                </a:solidFill>
                <a:ea typeface="ＭＳ Ｐゴシック" charset="-128"/>
              </a:rPr>
              <a:t>helper and cytotoxic T cells </a:t>
            </a:r>
            <a:r>
              <a:rPr lang="en-US" altLang="en-US" sz="3200" dirty="0">
                <a:ea typeface="ＭＳ Ｐゴシック" charset="-128"/>
              </a:rPr>
              <a:t>specific to the </a:t>
            </a:r>
            <a:r>
              <a:rPr lang="en-US" altLang="en-US" sz="3200" b="1" dirty="0">
                <a:ea typeface="ＭＳ Ｐゴシック" charset="-128"/>
              </a:rPr>
              <a:t>foreign antigens on the donated cells/tissue </a:t>
            </a:r>
          </a:p>
          <a:p>
            <a:pPr eaLnBrk="1" hangingPunct="1"/>
            <a:r>
              <a:rPr lang="en-US" altLang="en-US" sz="3200" b="1" dirty="0">
                <a:ea typeface="ＭＳ Ｐゴシック" charset="-128"/>
              </a:rPr>
              <a:t>The cytotoxic cells bind to the grafted tissue and secrete </a:t>
            </a:r>
            <a:r>
              <a:rPr lang="en-US" altLang="en-US" sz="3200" b="1" dirty="0" err="1">
                <a:solidFill>
                  <a:srgbClr val="FF0000"/>
                </a:solidFill>
                <a:ea typeface="ＭＳ Ｐゴシック" charset="-128"/>
              </a:rPr>
              <a:t>lymphokines</a:t>
            </a:r>
            <a:r>
              <a:rPr lang="en-US" altLang="en-US" sz="3200" b="1" dirty="0" err="1">
                <a:ea typeface="ＭＳ Ｐゴシック" charset="-128"/>
              </a:rPr>
              <a:t>that</a:t>
            </a:r>
            <a:r>
              <a:rPr lang="en-US" altLang="en-US" sz="3200" b="1" dirty="0">
                <a:ea typeface="ＭＳ Ｐゴシック" charset="-128"/>
              </a:rPr>
              <a:t> begin the rejection process (2-weeks)</a:t>
            </a:r>
          </a:p>
        </p:txBody>
      </p:sp>
    </p:spTree>
    <p:extLst>
      <p:ext uri="{BB962C8B-B14F-4D97-AF65-F5344CB8AC3E}">
        <p14:creationId xmlns:p14="http://schemas.microsoft.com/office/powerpoint/2010/main" val="15112262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p:cNvSpPr>
            <a:spLocks noGrp="1"/>
          </p:cNvSpPr>
          <p:nvPr>
            <p:ph type="title"/>
          </p:nvPr>
        </p:nvSpPr>
        <p:spPr>
          <a:xfrm>
            <a:off x="838200" y="365125"/>
            <a:ext cx="10515600" cy="1497541"/>
          </a:xfrm>
          <a:solidFill>
            <a:schemeClr val="tx1"/>
          </a:solidFill>
          <a:extLst/>
        </p:spPr>
        <p:style>
          <a:lnRef idx="0">
            <a:schemeClr val="accent1"/>
          </a:lnRef>
          <a:fillRef idx="3">
            <a:schemeClr val="accent1"/>
          </a:fillRef>
          <a:effectRef idx="3">
            <a:schemeClr val="accent1"/>
          </a:effectRef>
          <a:fontRef idx="minor">
            <a:schemeClr val="lt1"/>
          </a:fontRef>
        </p:style>
        <p:txBody>
          <a:bodyPr>
            <a:normAutofit/>
          </a:bodyPr>
          <a:lstStyle/>
          <a:p>
            <a:pPr eaLnBrk="1" hangingPunct="1">
              <a:defRPr/>
            </a:pPr>
            <a:r>
              <a:rPr lang="en-US" altLang="en-US">
                <a:ea typeface="ＭＳ Ｐゴシック" charset="-128"/>
              </a:rPr>
              <a:t>Classes of Grafts</a:t>
            </a:r>
          </a:p>
        </p:txBody>
      </p:sp>
      <p:sp>
        <p:nvSpPr>
          <p:cNvPr id="100356" name="Content Placeholder 2"/>
          <p:cNvSpPr>
            <a:spLocks noGrp="1"/>
          </p:cNvSpPr>
          <p:nvPr>
            <p:ph idx="1"/>
          </p:nvPr>
        </p:nvSpPr>
        <p:spPr>
          <a:xfrm>
            <a:off x="838200" y="2472267"/>
            <a:ext cx="10515600" cy="3704696"/>
          </a:xfrm>
        </p:spPr>
        <p:txBody>
          <a:bodyPr anchor="t"/>
          <a:lstStyle/>
          <a:p>
            <a:pPr eaLnBrk="1" hangingPunct="1">
              <a:lnSpc>
                <a:spcPct val="90000"/>
              </a:lnSpc>
            </a:pPr>
            <a:r>
              <a:rPr lang="en-US" altLang="en-US" sz="3100" b="1" u="sng">
                <a:solidFill>
                  <a:srgbClr val="FF0000"/>
                </a:solidFill>
                <a:ea typeface="ＭＳ Ｐゴシック" charset="-128"/>
              </a:rPr>
              <a:t>Autograft</a:t>
            </a:r>
            <a:r>
              <a:rPr lang="en-US" altLang="en-US" sz="3100">
                <a:ea typeface="ＭＳ Ｐゴシック" charset="-128"/>
              </a:rPr>
              <a:t>:  tissue transplanted from one site on an individual</a:t>
            </a:r>
            <a:r>
              <a:rPr lang="ja-JP" altLang="en-US" sz="3100" dirty="0">
                <a:ea typeface="ＭＳ Ｐゴシック" charset="-128"/>
              </a:rPr>
              <a:t>’</a:t>
            </a:r>
            <a:r>
              <a:rPr lang="en-US" altLang="ja-JP" sz="3100" dirty="0">
                <a:ea typeface="ＭＳ Ｐゴシック" charset="-128"/>
              </a:rPr>
              <a:t>s body to another site on his or her body</a:t>
            </a:r>
          </a:p>
          <a:p>
            <a:pPr eaLnBrk="1" hangingPunct="1">
              <a:lnSpc>
                <a:spcPct val="90000"/>
              </a:lnSpc>
            </a:pPr>
            <a:r>
              <a:rPr lang="en-US" altLang="en-US" sz="3100" b="1" u="sng" dirty="0" err="1">
                <a:solidFill>
                  <a:srgbClr val="FF0000"/>
                </a:solidFill>
                <a:ea typeface="ＭＳ Ｐゴシック" charset="-128"/>
              </a:rPr>
              <a:t>Isograft</a:t>
            </a:r>
            <a:r>
              <a:rPr lang="en-US" altLang="en-US" sz="3100" dirty="0">
                <a:ea typeface="ＭＳ Ｐゴシック" charset="-128"/>
              </a:rPr>
              <a:t>:  tissue from an identical twin is used</a:t>
            </a:r>
          </a:p>
          <a:p>
            <a:pPr eaLnBrk="1" hangingPunct="1">
              <a:lnSpc>
                <a:spcPct val="90000"/>
              </a:lnSpc>
            </a:pPr>
            <a:r>
              <a:rPr lang="en-US" altLang="en-US" sz="3100" b="1" u="sng" dirty="0">
                <a:solidFill>
                  <a:srgbClr val="FF0000"/>
                </a:solidFill>
                <a:ea typeface="ＭＳ Ｐゴシック" charset="-128"/>
              </a:rPr>
              <a:t>Allografts</a:t>
            </a:r>
            <a:r>
              <a:rPr lang="en-US" altLang="en-US" sz="3100" dirty="0">
                <a:ea typeface="ＭＳ Ｐゴシック" charset="-128"/>
              </a:rPr>
              <a:t>:  exchanges between genetically different individuals belonging to the same species</a:t>
            </a:r>
          </a:p>
          <a:p>
            <a:pPr eaLnBrk="1" hangingPunct="1">
              <a:lnSpc>
                <a:spcPct val="90000"/>
              </a:lnSpc>
            </a:pPr>
            <a:r>
              <a:rPr lang="en-US" altLang="en-US" sz="3100" b="1" u="sng" dirty="0">
                <a:solidFill>
                  <a:srgbClr val="FF0000"/>
                </a:solidFill>
                <a:ea typeface="ＭＳ Ｐゴシック" charset="-128"/>
              </a:rPr>
              <a:t>Xenograft</a:t>
            </a:r>
            <a:r>
              <a:rPr lang="en-US" altLang="en-US" sz="3100" dirty="0">
                <a:ea typeface="ＭＳ Ｐゴシック" charset="-128"/>
              </a:rPr>
              <a:t>:  a tissue exchange between individuals of different species</a:t>
            </a:r>
          </a:p>
          <a:p>
            <a:pPr eaLnBrk="1" hangingPunct="1">
              <a:lnSpc>
                <a:spcPct val="90000"/>
              </a:lnSpc>
            </a:pPr>
            <a:endParaRPr lang="en-US" altLang="en-US" sz="3100" dirty="0">
              <a:ea typeface="ＭＳ Ｐゴシック" charset="-128"/>
            </a:endParaRPr>
          </a:p>
        </p:txBody>
      </p:sp>
    </p:spTree>
    <p:extLst>
      <p:ext uri="{BB962C8B-B14F-4D97-AF65-F5344CB8AC3E}">
        <p14:creationId xmlns:p14="http://schemas.microsoft.com/office/powerpoint/2010/main" val="8911797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p:cNvSpPr>
            <a:spLocks noGrp="1"/>
          </p:cNvSpPr>
          <p:nvPr>
            <p:ph type="title"/>
          </p:nvPr>
        </p:nvSpPr>
        <p:spPr>
          <a:xfrm>
            <a:off x="1981200" y="0"/>
            <a:ext cx="8229600" cy="1444978"/>
          </a:xfrm>
          <a:solidFill>
            <a:schemeClr val="tx1"/>
          </a:solidFill>
          <a:extLst/>
        </p:spPr>
        <p:style>
          <a:lnRef idx="0">
            <a:schemeClr val="accent1"/>
          </a:lnRef>
          <a:fillRef idx="3">
            <a:schemeClr val="accent1"/>
          </a:fillRef>
          <a:effectRef idx="3">
            <a:schemeClr val="accent1"/>
          </a:effectRef>
          <a:fontRef idx="minor">
            <a:schemeClr val="lt1"/>
          </a:fontRef>
        </p:style>
        <p:txBody>
          <a:bodyPr/>
          <a:lstStyle/>
          <a:p>
            <a:pPr eaLnBrk="1" hangingPunct="1">
              <a:defRPr/>
            </a:pPr>
            <a:r>
              <a:rPr lang="en-US" altLang="en-US" dirty="0">
                <a:ea typeface="ＭＳ Ｐゴシック" charset="-128"/>
              </a:rPr>
              <a:t>Graft Rejection of Host</a:t>
            </a:r>
          </a:p>
        </p:txBody>
      </p:sp>
      <p:sp>
        <p:nvSpPr>
          <p:cNvPr id="101380" name="Content Placeholder 2"/>
          <p:cNvSpPr>
            <a:spLocks noGrp="1"/>
          </p:cNvSpPr>
          <p:nvPr>
            <p:ph idx="1"/>
          </p:nvPr>
        </p:nvSpPr>
        <p:spPr>
          <a:xfrm>
            <a:off x="1981200" y="1636888"/>
            <a:ext cx="8229600" cy="5068711"/>
          </a:xfrm>
        </p:spPr>
        <p:txBody>
          <a:bodyPr anchor="t"/>
          <a:lstStyle/>
          <a:p>
            <a:pPr eaLnBrk="1" hangingPunct="1"/>
            <a:r>
              <a:rPr lang="en-US" altLang="en-US" sz="2000" b="1" dirty="0">
                <a:ea typeface="ＭＳ Ｐゴシック" charset="-128"/>
              </a:rPr>
              <a:t>Some </a:t>
            </a:r>
            <a:r>
              <a:rPr lang="en-US" altLang="en-US" sz="2000" b="1" dirty="0" err="1">
                <a:ea typeface="ＭＳ Ｐゴシック" charset="-128"/>
              </a:rPr>
              <a:t>immunodeficiencies</a:t>
            </a:r>
            <a:r>
              <a:rPr lang="en-US" altLang="en-US" sz="2000" b="1" dirty="0">
                <a:ea typeface="ＭＳ Ｐゴシック" charset="-128"/>
              </a:rPr>
              <a:t> the host may not reject a graft but</a:t>
            </a:r>
            <a:r>
              <a:rPr lang="en-US" altLang="en-US" sz="2000" dirty="0">
                <a:ea typeface="ＭＳ Ｐゴシック" charset="-128"/>
              </a:rPr>
              <a:t>: </a:t>
            </a:r>
          </a:p>
          <a:p>
            <a:pPr lvl="1" eaLnBrk="1" hangingPunct="1"/>
            <a:r>
              <a:rPr lang="en-US" altLang="en-US" sz="2000" dirty="0"/>
              <a:t>Some grafted tissues contain passenger lymphocytes </a:t>
            </a:r>
            <a:r>
              <a:rPr lang="ja-JP" altLang="en-US" sz="2000" b="1" dirty="0">
                <a:solidFill>
                  <a:srgbClr val="FF0000"/>
                </a:solidFill>
              </a:rPr>
              <a:t>“</a:t>
            </a:r>
            <a:r>
              <a:rPr lang="en-US" altLang="ja-JP" sz="2000" b="1" dirty="0">
                <a:solidFill>
                  <a:srgbClr val="FF0000"/>
                </a:solidFill>
              </a:rPr>
              <a:t>Graft rejects the Host</a:t>
            </a:r>
            <a:r>
              <a:rPr lang="ja-JP" altLang="en-US" sz="2000" b="1" dirty="0">
                <a:solidFill>
                  <a:srgbClr val="FF0000"/>
                </a:solidFill>
              </a:rPr>
              <a:t>”</a:t>
            </a:r>
            <a:r>
              <a:rPr lang="en-US" altLang="ja-JP" sz="2000" b="1" dirty="0">
                <a:solidFill>
                  <a:srgbClr val="FF0000"/>
                </a:solidFill>
              </a:rPr>
              <a:t>! </a:t>
            </a:r>
          </a:p>
          <a:p>
            <a:pPr eaLnBrk="1" hangingPunct="1"/>
            <a:r>
              <a:rPr lang="en-US" altLang="en-US" sz="2000" b="1" dirty="0">
                <a:solidFill>
                  <a:srgbClr val="FF0000"/>
                </a:solidFill>
                <a:ea typeface="ＭＳ Ｐゴシック" charset="-128"/>
              </a:rPr>
              <a:t>Graft versus host disease (GVHD)</a:t>
            </a:r>
            <a:endParaRPr lang="en-US" altLang="en-US" sz="2000" dirty="0">
              <a:solidFill>
                <a:srgbClr val="FF0000"/>
              </a:solidFill>
              <a:ea typeface="ＭＳ Ｐゴシック" charset="-128"/>
            </a:endParaRPr>
          </a:p>
          <a:p>
            <a:pPr eaLnBrk="1" hangingPunct="1"/>
            <a:r>
              <a:rPr lang="en-US" altLang="en-US" sz="2000" dirty="0">
                <a:ea typeface="ＭＳ Ｐゴシック" charset="-128"/>
              </a:rPr>
              <a:t>Any host tissue bearing MHC markers foreign to the graft can be attacked</a:t>
            </a:r>
          </a:p>
          <a:p>
            <a:pPr eaLnBrk="1" hangingPunct="1"/>
            <a:r>
              <a:rPr lang="en-US" altLang="en-US" sz="2000" b="1" dirty="0">
                <a:solidFill>
                  <a:srgbClr val="FF0000"/>
                </a:solidFill>
                <a:ea typeface="ＭＳ Ｐゴシック" charset="-128"/>
              </a:rPr>
              <a:t>30% of bone marrow transplants</a:t>
            </a:r>
          </a:p>
          <a:p>
            <a:pPr lvl="1" eaLnBrk="1" hangingPunct="1"/>
            <a:r>
              <a:rPr lang="en-US" altLang="en-US" sz="2000" b="1" dirty="0">
                <a:ea typeface="ＭＳ Ｐゴシック" charset="-128"/>
              </a:rPr>
              <a:t>Body irradiated + cytotoxic drugs to kill tumor cells in bone marrow;  WBCs killed as well; body cannot mount immune response</a:t>
            </a:r>
          </a:p>
          <a:p>
            <a:pPr lvl="1" eaLnBrk="1" hangingPunct="1"/>
            <a:r>
              <a:rPr lang="en-US" altLang="en-US" sz="2000" b="1" dirty="0">
                <a:ea typeface="ＭＳ Ｐゴシック" charset="-128"/>
              </a:rPr>
              <a:t>Donated stem cells injected --------</a:t>
            </a:r>
            <a:r>
              <a:rPr lang="en-US" altLang="en-US" sz="2000" b="1" dirty="0">
                <a:ea typeface="ＭＳ Ｐゴシック" charset="-128"/>
                <a:sym typeface="Wingdings" charset="2"/>
              </a:rPr>
              <a:t> migrate to bones and begin to produce new lymphocytes </a:t>
            </a:r>
          </a:p>
          <a:p>
            <a:pPr lvl="1" eaLnBrk="1" hangingPunct="1"/>
            <a:r>
              <a:rPr lang="en-US" altLang="en-US" sz="2000" b="1" dirty="0">
                <a:ea typeface="ＭＳ Ｐゴシック" charset="-128"/>
                <a:sym typeface="Wingdings" charset="2"/>
              </a:rPr>
              <a:t>Donated cells may see host cells as foreign and rejection occurs </a:t>
            </a:r>
            <a:endParaRPr lang="en-US" altLang="en-US" sz="2000" b="1" dirty="0">
              <a:ea typeface="ＭＳ Ｐゴシック" charset="-128"/>
            </a:endParaRPr>
          </a:p>
        </p:txBody>
      </p:sp>
    </p:spTree>
    <p:extLst>
      <p:ext uri="{BB962C8B-B14F-4D97-AF65-F5344CB8AC3E}">
        <p14:creationId xmlns:p14="http://schemas.microsoft.com/office/powerpoint/2010/main" val="15074065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838200" y="365126"/>
            <a:ext cx="10515600" cy="1260474"/>
          </a:xfrm>
          <a:extLst/>
        </p:spPr>
        <p:style>
          <a:lnRef idx="0">
            <a:schemeClr val="dk1"/>
          </a:lnRef>
          <a:fillRef idx="3">
            <a:schemeClr val="dk1"/>
          </a:fillRef>
          <a:effectRef idx="3">
            <a:schemeClr val="dk1"/>
          </a:effectRef>
          <a:fontRef idx="minor">
            <a:schemeClr val="lt1"/>
          </a:fontRef>
        </p:style>
        <p:txBody>
          <a:bodyPr>
            <a:normAutofit/>
          </a:bodyPr>
          <a:lstStyle/>
          <a:p>
            <a:pPr>
              <a:defRPr/>
            </a:pPr>
            <a:r>
              <a:rPr lang="en-US" altLang="en-US" dirty="0">
                <a:ea typeface="ＭＳ Ｐゴシック" charset="-128"/>
              </a:rPr>
              <a:t>Type III Autoimmune Disorders </a:t>
            </a:r>
          </a:p>
        </p:txBody>
      </p:sp>
      <p:sp>
        <p:nvSpPr>
          <p:cNvPr id="105476" name="Content Placeholder 2"/>
          <p:cNvSpPr>
            <a:spLocks noGrp="1"/>
          </p:cNvSpPr>
          <p:nvPr>
            <p:ph idx="1"/>
          </p:nvPr>
        </p:nvSpPr>
        <p:spPr>
          <a:xfrm>
            <a:off x="838200" y="2065867"/>
            <a:ext cx="10515600" cy="4111096"/>
          </a:xfrm>
        </p:spPr>
        <p:txBody>
          <a:bodyPr/>
          <a:lstStyle/>
          <a:p>
            <a:r>
              <a:rPr lang="en-US" altLang="en-US" sz="2000" b="1" dirty="0">
                <a:solidFill>
                  <a:srgbClr val="FF0000"/>
                </a:solidFill>
                <a:ea typeface="ＭＳ Ｐゴシック" charset="-128"/>
              </a:rPr>
              <a:t>Hypersensitivity Pneumonitis </a:t>
            </a:r>
          </a:p>
          <a:p>
            <a:pPr lvl="1"/>
            <a:r>
              <a:rPr lang="en-US" altLang="en-US" sz="2000" b="1" dirty="0">
                <a:ea typeface="ＭＳ Ｐゴシック" charset="-128"/>
              </a:rPr>
              <a:t>Inhalation of mold spores </a:t>
            </a:r>
          </a:p>
          <a:p>
            <a:pPr lvl="1"/>
            <a:r>
              <a:rPr lang="en-US" altLang="en-US" sz="2000" b="1" dirty="0">
                <a:ea typeface="ＭＳ Ｐゴシック" charset="-128"/>
              </a:rPr>
              <a:t>”farmers lung” – mold from hay</a:t>
            </a:r>
          </a:p>
          <a:p>
            <a:pPr lvl="1"/>
            <a:r>
              <a:rPr lang="en-US" altLang="en-US" sz="2000" b="1" dirty="0">
                <a:ea typeface="ＭＳ Ｐゴシック" charset="-128"/>
              </a:rPr>
              <a:t>“librarian’s lung” – old books </a:t>
            </a:r>
          </a:p>
          <a:p>
            <a:r>
              <a:rPr lang="en-US" altLang="en-US" sz="2000" b="1" dirty="0">
                <a:solidFill>
                  <a:srgbClr val="FF0000"/>
                </a:solidFill>
                <a:ea typeface="ＭＳ Ｐゴシック" charset="-128"/>
              </a:rPr>
              <a:t>Glomerulonephritis</a:t>
            </a:r>
          </a:p>
          <a:p>
            <a:pPr lvl="1"/>
            <a:r>
              <a:rPr lang="en-US" altLang="en-US" sz="2000" b="1" dirty="0">
                <a:ea typeface="ＭＳ Ｐゴシック" charset="-128"/>
              </a:rPr>
              <a:t>Damage to glomeruli in kidneys</a:t>
            </a:r>
          </a:p>
          <a:p>
            <a:r>
              <a:rPr lang="en-US" altLang="en-US" sz="2000" b="1" dirty="0">
                <a:solidFill>
                  <a:srgbClr val="FF0000"/>
                </a:solidFill>
                <a:ea typeface="ＭＳ Ｐゴシック" charset="-128"/>
              </a:rPr>
              <a:t>Systemic Lupus Erythematosus </a:t>
            </a:r>
          </a:p>
          <a:p>
            <a:pPr lvl="1"/>
            <a:r>
              <a:rPr lang="en-US" altLang="en-US" sz="2000" b="1" dirty="0">
                <a:ea typeface="ＭＳ Ｐゴシック" charset="-128"/>
              </a:rPr>
              <a:t>Autoantibodies against DNA; antibodies combine with released DNA -------</a:t>
            </a:r>
            <a:r>
              <a:rPr lang="en-US" altLang="en-US" sz="2000" b="1" dirty="0">
                <a:ea typeface="ＭＳ Ｐゴシック" charset="-128"/>
                <a:sym typeface="Wingdings" charset="2"/>
              </a:rPr>
              <a:t> deposited on kidneys; joints </a:t>
            </a:r>
          </a:p>
          <a:p>
            <a:pPr lvl="1"/>
            <a:r>
              <a:rPr lang="en-US" altLang="en-US" sz="2000" b="1" dirty="0">
                <a:ea typeface="ＭＳ Ｐゴシック" charset="-128"/>
                <a:sym typeface="Wingdings" charset="2"/>
              </a:rPr>
              <a:t>Erythematosus – red skin </a:t>
            </a:r>
            <a:endParaRPr lang="en-US" altLang="en-US" sz="2000" b="1" dirty="0">
              <a:ea typeface="ＭＳ Ｐゴシック" charset="-128"/>
            </a:endParaRPr>
          </a:p>
          <a:p>
            <a:pPr lvl="1"/>
            <a:r>
              <a:rPr lang="en-US" altLang="en-US" sz="2000" b="1" dirty="0">
                <a:ea typeface="ＭＳ Ｐゴシック" charset="-128"/>
              </a:rPr>
              <a:t>Cause? Unknown </a:t>
            </a:r>
          </a:p>
          <a:p>
            <a:pPr lvl="1"/>
            <a:endParaRPr lang="en-US" altLang="en-US" sz="2000" b="1" dirty="0">
              <a:ea typeface="ＭＳ Ｐゴシック" charset="-128"/>
            </a:endParaRPr>
          </a:p>
        </p:txBody>
      </p:sp>
    </p:spTree>
    <p:extLst>
      <p:ext uri="{BB962C8B-B14F-4D97-AF65-F5344CB8AC3E}">
        <p14:creationId xmlns:p14="http://schemas.microsoft.com/office/powerpoint/2010/main" val="3451197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Hypersensitivity Pneumonitis </a:t>
            </a:r>
          </a:p>
        </p:txBody>
      </p:sp>
      <p:pic>
        <p:nvPicPr>
          <p:cNvPr id="3" name="Picture Placeholder 1" descr="OSC_Microbio_19_01_OccDis.jpg"/>
          <p:cNvPicPr>
            <a:picLocks noChangeAspect="1"/>
          </p:cNvPicPr>
          <p:nvPr/>
        </p:nvPicPr>
        <p:blipFill>
          <a:blip r:embed="rId2">
            <a:extLst>
              <a:ext uri="{28A0092B-C50C-407E-A947-70E740481C1C}">
                <a14:useLocalDpi xmlns:a14="http://schemas.microsoft.com/office/drawing/2010/main" val="0"/>
              </a:ext>
            </a:extLst>
          </a:blip>
          <a:srcRect t="-5653" b="-5653"/>
          <a:stretch>
            <a:fillRect/>
          </a:stretch>
        </p:blipFill>
        <p:spPr>
          <a:xfrm>
            <a:off x="2064543" y="1079292"/>
            <a:ext cx="8062913" cy="3500071"/>
          </a:xfrm>
          <a:prstGeom prst="rect">
            <a:avLst/>
          </a:prstGeom>
        </p:spPr>
      </p:pic>
      <p:sp>
        <p:nvSpPr>
          <p:cNvPr id="4" name="Text Placeholder 6"/>
          <p:cNvSpPr txBox="1">
            <a:spLocks/>
          </p:cNvSpPr>
          <p:nvPr/>
        </p:nvSpPr>
        <p:spPr>
          <a:xfrm>
            <a:off x="457199" y="4843981"/>
            <a:ext cx="11355859" cy="1482677"/>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Occupational exposure to dust, mold, and other allergens can result in hypersensitivity pneumonitis.</a:t>
            </a:r>
          </a:p>
          <a:p>
            <a:pPr marL="342900" indent="-342900">
              <a:buFontTx/>
              <a:buAutoNum type="alphaLcParenBoth"/>
            </a:pPr>
            <a:r>
              <a:rPr lang="en-US" sz="2000" b="1"/>
              <a:t>The People exposed daily to large numbers of birds may be susceptible to poultry worker’s lung. </a:t>
            </a:r>
          </a:p>
          <a:p>
            <a:pPr marL="342900" indent="-342900">
              <a:buFontTx/>
              <a:buAutoNum type="alphaLcParenBoth"/>
            </a:pPr>
            <a:r>
              <a:rPr lang="en-US" sz="2000" b="1"/>
              <a:t>Workers in a cheese factory may become sensitized to different types of molds and develop cheese handler’s disease. (credit a: modification of work by The Global Orphan Project) Project)</a:t>
            </a:r>
            <a:endParaRPr lang="en-US" sz="2000" b="1" dirty="0"/>
          </a:p>
        </p:txBody>
      </p:sp>
    </p:spTree>
    <p:extLst>
      <p:ext uri="{BB962C8B-B14F-4D97-AF65-F5344CB8AC3E}">
        <p14:creationId xmlns:p14="http://schemas.microsoft.com/office/powerpoint/2010/main" val="8295170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Systemic Lupus </a:t>
            </a:r>
          </a:p>
        </p:txBody>
      </p:sp>
      <p:pic>
        <p:nvPicPr>
          <p:cNvPr id="3" name="Picture Placeholder 1" descr="OSC_Microbio_19_02_Lupus.jpg"/>
          <p:cNvPicPr>
            <a:picLocks noChangeAspect="1"/>
          </p:cNvPicPr>
          <p:nvPr/>
        </p:nvPicPr>
        <p:blipFill>
          <a:blip r:embed="rId2">
            <a:extLst>
              <a:ext uri="{28A0092B-C50C-407E-A947-70E740481C1C}">
                <a14:useLocalDpi xmlns:a14="http://schemas.microsoft.com/office/drawing/2010/main" val="0"/>
              </a:ext>
            </a:extLst>
          </a:blip>
          <a:srcRect l="-26729" r="-26729"/>
          <a:stretch>
            <a:fillRect/>
          </a:stretch>
        </p:blipFill>
        <p:spPr>
          <a:xfrm>
            <a:off x="1890583" y="1270667"/>
            <a:ext cx="8062913" cy="3500071"/>
          </a:xfrm>
          <a:prstGeom prst="rect">
            <a:avLst/>
          </a:prstGeom>
        </p:spPr>
      </p:pic>
      <p:sp>
        <p:nvSpPr>
          <p:cNvPr id="4" name="Text Placeholder 6"/>
          <p:cNvSpPr txBox="1">
            <a:spLocks/>
          </p:cNvSpPr>
          <p:nvPr/>
        </p:nvSpPr>
        <p:spPr>
          <a:xfrm>
            <a:off x="457200" y="4843982"/>
            <a:ext cx="11331146" cy="158153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000" b="1"/>
              <a:t>Systemic lupus erythematosus is characterized by autoimmunity to the individual’s own DNA and/or proteins. </a:t>
            </a:r>
          </a:p>
          <a:p>
            <a:pPr marL="342900" indent="-342900">
              <a:buFontTx/>
              <a:buAutoNum type="alphaLcParenBoth"/>
            </a:pPr>
            <a:r>
              <a:rPr lang="en-US" sz="2000" b="1"/>
              <a:t>This patient is presenting with a butterfly rash, one of the characteristic signs of lupus. (credit a: modification of work by Mikael Häggström; credit b: modification of work by Shrestha D, Dhakal AK, Shiva RK, Shakya A, Shah SC, Shakya H)</a:t>
            </a:r>
            <a:endParaRPr lang="en-US" sz="2000" b="1" dirty="0"/>
          </a:p>
        </p:txBody>
      </p:sp>
    </p:spTree>
    <p:extLst>
      <p:ext uri="{BB962C8B-B14F-4D97-AF65-F5344CB8AC3E}">
        <p14:creationId xmlns:p14="http://schemas.microsoft.com/office/powerpoint/2010/main" val="1645865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a:defRPr/>
            </a:pPr>
            <a:r>
              <a:rPr lang="en-US" altLang="en-US" dirty="0">
                <a:solidFill>
                  <a:schemeClr val="lt1"/>
                </a:solidFill>
                <a:latin typeface="+mn-lt"/>
                <a:ea typeface="ＭＳ Ｐゴシック" charset="-128"/>
                <a:cs typeface="+mn-cs"/>
              </a:rPr>
              <a:t>What are Allergies/Hypersensitivities? </a:t>
            </a:r>
          </a:p>
        </p:txBody>
      </p:sp>
      <p:sp>
        <p:nvSpPr>
          <p:cNvPr id="56322" name="Content Placeholder 2"/>
          <p:cNvSpPr>
            <a:spLocks noGrp="1"/>
          </p:cNvSpPr>
          <p:nvPr>
            <p:ph idx="1"/>
          </p:nvPr>
        </p:nvSpPr>
        <p:spPr>
          <a:xfrm>
            <a:off x="1981200" y="1066800"/>
            <a:ext cx="8229600" cy="5791200"/>
          </a:xfrm>
        </p:spPr>
        <p:txBody>
          <a:bodyPr>
            <a:normAutofit/>
          </a:bodyPr>
          <a:lstStyle/>
          <a:p>
            <a:r>
              <a:rPr lang="en-US" altLang="en-US" dirty="0">
                <a:ea typeface="ＭＳ Ｐゴシック" charset="-128"/>
              </a:rPr>
              <a:t>Repeated contact with </a:t>
            </a:r>
            <a:r>
              <a:rPr lang="ja-JP" altLang="en-US" dirty="0">
                <a:ea typeface="ＭＳ Ｐゴシック" charset="-128"/>
              </a:rPr>
              <a:t>‘</a:t>
            </a:r>
            <a:r>
              <a:rPr lang="en-US" altLang="ja-JP" b="1" u="sng" dirty="0">
                <a:solidFill>
                  <a:srgbClr val="FF0000"/>
                </a:solidFill>
                <a:ea typeface="ＭＳ Ｐゴシック" charset="-128"/>
              </a:rPr>
              <a:t>allergens</a:t>
            </a:r>
            <a:r>
              <a:rPr lang="ja-JP" altLang="en-US" dirty="0">
                <a:ea typeface="ＭＳ Ｐゴシック" charset="-128"/>
              </a:rPr>
              <a:t>’</a:t>
            </a:r>
            <a:r>
              <a:rPr lang="en-US" altLang="ja-JP" dirty="0">
                <a:ea typeface="ＭＳ Ｐゴシック" charset="-128"/>
              </a:rPr>
              <a:t> (antigens) cause allergies. </a:t>
            </a:r>
          </a:p>
          <a:p>
            <a:pPr lvl="1"/>
            <a:r>
              <a:rPr lang="en-US" altLang="en-US" sz="2800" dirty="0"/>
              <a:t>Causes a repeated immune response </a:t>
            </a:r>
          </a:p>
          <a:p>
            <a:r>
              <a:rPr lang="en-US" altLang="en-US" dirty="0">
                <a:ea typeface="ＭＳ Ｐゴシック" charset="-128"/>
              </a:rPr>
              <a:t>Only for the </a:t>
            </a:r>
            <a:r>
              <a:rPr lang="en-US" altLang="en-US" b="1" dirty="0">
                <a:solidFill>
                  <a:srgbClr val="FF0000"/>
                </a:solidFill>
                <a:ea typeface="ＭＳ Ｐゴシック" charset="-128"/>
              </a:rPr>
              <a:t>immuno-compromised</a:t>
            </a:r>
            <a:r>
              <a:rPr lang="en-US" altLang="en-US" dirty="0">
                <a:ea typeface="ＭＳ Ｐゴシック" charset="-128"/>
              </a:rPr>
              <a:t>?</a:t>
            </a:r>
          </a:p>
          <a:p>
            <a:pPr lvl="1"/>
            <a:r>
              <a:rPr lang="en-US" altLang="en-US" sz="2800" dirty="0"/>
              <a:t> No, anyone is susceptible to allergies</a:t>
            </a:r>
          </a:p>
          <a:p>
            <a:r>
              <a:rPr lang="en-US" altLang="en-US" b="1" dirty="0">
                <a:solidFill>
                  <a:srgbClr val="FF0000"/>
                </a:solidFill>
                <a:ea typeface="ＭＳ Ｐゴシック" charset="-128"/>
              </a:rPr>
              <a:t>Severity Levels</a:t>
            </a:r>
          </a:p>
          <a:p>
            <a:pPr lvl="1"/>
            <a:r>
              <a:rPr lang="en-US" altLang="en-US" sz="2800" b="1" u="sng" dirty="0">
                <a:solidFill>
                  <a:srgbClr val="FF0000"/>
                </a:solidFill>
              </a:rPr>
              <a:t>Atopy </a:t>
            </a:r>
            <a:r>
              <a:rPr lang="en-US" altLang="en-US" sz="2800" dirty="0"/>
              <a:t>– chronic, local allergy (asthma/hay fever) </a:t>
            </a:r>
          </a:p>
          <a:p>
            <a:pPr lvl="1"/>
            <a:r>
              <a:rPr lang="en-US" altLang="en-US" sz="2800" b="1" u="sng" dirty="0">
                <a:solidFill>
                  <a:srgbClr val="FF0000"/>
                </a:solidFill>
              </a:rPr>
              <a:t>Anaphylaxis </a:t>
            </a:r>
            <a:r>
              <a:rPr lang="en-US" altLang="en-US" sz="2800" dirty="0"/>
              <a:t>– systemic, may be fatal </a:t>
            </a:r>
          </a:p>
          <a:p>
            <a:pPr lvl="2"/>
            <a:r>
              <a:rPr lang="en-US" altLang="en-US" sz="2800" dirty="0"/>
              <a:t>Circulatory, Respiratory failure</a:t>
            </a:r>
          </a:p>
        </p:txBody>
      </p:sp>
    </p:spTree>
    <p:extLst>
      <p:ext uri="{BB962C8B-B14F-4D97-AF65-F5344CB8AC3E}">
        <p14:creationId xmlns:p14="http://schemas.microsoft.com/office/powerpoint/2010/main" val="13762235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p:cNvSpPr>
            <a:spLocks noGrp="1"/>
          </p:cNvSpPr>
          <p:nvPr>
            <p:ph type="title"/>
          </p:nvPr>
        </p:nvSpPr>
        <p:spPr>
          <a:xfrm>
            <a:off x="838200" y="387703"/>
            <a:ext cx="10515600" cy="1531407"/>
          </a:xfrm>
          <a:extLst/>
        </p:spPr>
        <p:style>
          <a:lnRef idx="0">
            <a:schemeClr val="dk1"/>
          </a:lnRef>
          <a:fillRef idx="3">
            <a:schemeClr val="dk1"/>
          </a:fillRef>
          <a:effectRef idx="3">
            <a:schemeClr val="dk1"/>
          </a:effectRef>
          <a:fontRef idx="minor">
            <a:schemeClr val="lt1"/>
          </a:fontRef>
        </p:style>
        <p:txBody>
          <a:bodyPr>
            <a:normAutofit/>
          </a:bodyPr>
          <a:lstStyle/>
          <a:p>
            <a:pPr>
              <a:defRPr/>
            </a:pPr>
            <a:r>
              <a:rPr lang="en-US" altLang="en-US">
                <a:ea typeface="ＭＳ Ｐゴシック" charset="-128"/>
              </a:rPr>
              <a:t>Type III</a:t>
            </a:r>
          </a:p>
        </p:txBody>
      </p:sp>
      <p:sp>
        <p:nvSpPr>
          <p:cNvPr id="107524" name="Content Placeholder 2"/>
          <p:cNvSpPr>
            <a:spLocks noGrp="1"/>
          </p:cNvSpPr>
          <p:nvPr>
            <p:ph idx="1"/>
          </p:nvPr>
        </p:nvSpPr>
        <p:spPr>
          <a:xfrm>
            <a:off x="838200" y="2156177"/>
            <a:ext cx="10515600" cy="4020785"/>
          </a:xfrm>
        </p:spPr>
        <p:txBody>
          <a:bodyPr/>
          <a:lstStyle/>
          <a:p>
            <a:r>
              <a:rPr lang="en-US" altLang="en-US" b="1">
                <a:solidFill>
                  <a:srgbClr val="FF0000"/>
                </a:solidFill>
                <a:ea typeface="ＭＳ Ｐゴシック" charset="-128"/>
              </a:rPr>
              <a:t>Rheumatoid Arthritis </a:t>
            </a:r>
          </a:p>
          <a:p>
            <a:pPr lvl="1"/>
            <a:r>
              <a:rPr lang="en-US" altLang="en-US" b="1" dirty="0"/>
              <a:t>Production of autoantibodies against collagen</a:t>
            </a:r>
          </a:p>
          <a:p>
            <a:pPr lvl="1"/>
            <a:r>
              <a:rPr lang="en-US" altLang="en-US" b="1" dirty="0"/>
              <a:t>Complex binds with mast cells </a:t>
            </a:r>
          </a:p>
          <a:p>
            <a:pPr lvl="1"/>
            <a:r>
              <a:rPr lang="en-US" altLang="en-US" b="1" dirty="0"/>
              <a:t>Inflammation occurs causing tissues to swell, thicken and proliferate into the joint</a:t>
            </a:r>
          </a:p>
          <a:p>
            <a:pPr lvl="1"/>
            <a:r>
              <a:rPr lang="en-US" altLang="en-US" b="1" dirty="0"/>
              <a:t>Tissue invades the joint; erosion and joint cartilage destroyed; joint breaks down and fuse -----</a:t>
            </a:r>
            <a:r>
              <a:rPr lang="en-US" altLang="en-US" b="1" dirty="0">
                <a:sym typeface="Wingdings" charset="2"/>
              </a:rPr>
              <a:t> distorted </a:t>
            </a:r>
            <a:endParaRPr lang="en-US" altLang="en-US" b="1" dirty="0"/>
          </a:p>
          <a:p>
            <a:pPr lvl="1"/>
            <a:endParaRPr lang="en-US" altLang="en-US" b="1" dirty="0"/>
          </a:p>
        </p:txBody>
      </p:sp>
    </p:spTree>
    <p:extLst>
      <p:ext uri="{BB962C8B-B14F-4D97-AF65-F5344CB8AC3E}">
        <p14:creationId xmlns:p14="http://schemas.microsoft.com/office/powerpoint/2010/main" val="18754754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Rheumatoid Arthritis </a:t>
            </a:r>
          </a:p>
        </p:txBody>
      </p:sp>
      <p:pic>
        <p:nvPicPr>
          <p:cNvPr id="3" name="Picture Placeholder 1" descr="OSC_Microbio_19_02_Arth.jpg"/>
          <p:cNvPicPr>
            <a:picLocks noChangeAspect="1"/>
          </p:cNvPicPr>
          <p:nvPr/>
        </p:nvPicPr>
        <p:blipFill>
          <a:blip r:embed="rId2">
            <a:extLst>
              <a:ext uri="{28A0092B-C50C-407E-A947-70E740481C1C}">
                <a14:useLocalDpi xmlns:a14="http://schemas.microsoft.com/office/drawing/2010/main" val="0"/>
              </a:ext>
            </a:extLst>
          </a:blip>
          <a:srcRect t="-33480" b="-33480"/>
          <a:stretch>
            <a:fillRect/>
          </a:stretch>
        </p:blipFill>
        <p:spPr>
          <a:xfrm>
            <a:off x="2780269" y="1211601"/>
            <a:ext cx="8062913" cy="3500071"/>
          </a:xfrm>
          <a:prstGeom prst="rect">
            <a:avLst/>
          </a:prstGeom>
        </p:spPr>
      </p:pic>
      <p:sp>
        <p:nvSpPr>
          <p:cNvPr id="4" name="Text Placeholder 6"/>
          <p:cNvSpPr txBox="1">
            <a:spLocks/>
          </p:cNvSpPr>
          <p:nvPr/>
        </p:nvSpPr>
        <p:spPr>
          <a:xfrm>
            <a:off x="457199" y="4843981"/>
            <a:ext cx="11380573" cy="170509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The radiograph (left) and photograph (right) show damage to the hands typical of rheumatoid arthritis. (credit right: modification of work by “</a:t>
            </a:r>
            <a:r>
              <a:rPr lang="en-US" b="1" dirty="0" err="1"/>
              <a:t>handarmdoc</a:t>
            </a:r>
            <a:r>
              <a:rPr lang="en-US" b="1" dirty="0"/>
              <a:t>”/Flickr)</a:t>
            </a:r>
          </a:p>
        </p:txBody>
      </p:sp>
    </p:spTree>
    <p:extLst>
      <p:ext uri="{BB962C8B-B14F-4D97-AF65-F5344CB8AC3E}">
        <p14:creationId xmlns:p14="http://schemas.microsoft.com/office/powerpoint/2010/main" val="20092893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2" descr="http://www.askdrmarisela.com/wp-content/uploads/2014/01/rheumatoidarthrit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28588"/>
            <a:ext cx="7620000" cy="653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42828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1"/>
          <p:cNvSpPr>
            <a:spLocks noGrp="1"/>
          </p:cNvSpPr>
          <p:nvPr>
            <p:ph type="title"/>
          </p:nvPr>
        </p:nvSpPr>
        <p:spPr>
          <a:xfrm>
            <a:off x="838200" y="365126"/>
            <a:ext cx="10515600" cy="1565274"/>
          </a:xfrm>
          <a:extLst/>
        </p:spPr>
        <p:style>
          <a:lnRef idx="0">
            <a:schemeClr val="dk1"/>
          </a:lnRef>
          <a:fillRef idx="3">
            <a:schemeClr val="dk1"/>
          </a:fillRef>
          <a:effectRef idx="3">
            <a:schemeClr val="dk1"/>
          </a:effectRef>
          <a:fontRef idx="minor">
            <a:schemeClr val="lt1"/>
          </a:fontRef>
        </p:style>
        <p:txBody>
          <a:bodyPr>
            <a:normAutofit/>
          </a:bodyPr>
          <a:lstStyle/>
          <a:p>
            <a:pPr>
              <a:defRPr/>
            </a:pPr>
            <a:r>
              <a:rPr lang="en-US" altLang="en-US" dirty="0">
                <a:ea typeface="ＭＳ Ｐゴシック" charset="-128"/>
              </a:rPr>
              <a:t>Type III</a:t>
            </a:r>
          </a:p>
        </p:txBody>
      </p:sp>
      <p:sp>
        <p:nvSpPr>
          <p:cNvPr id="111620" name="Content Placeholder 2"/>
          <p:cNvSpPr>
            <a:spLocks noGrp="1"/>
          </p:cNvSpPr>
          <p:nvPr>
            <p:ph idx="1"/>
          </p:nvPr>
        </p:nvSpPr>
        <p:spPr>
          <a:xfrm>
            <a:off x="838200" y="2438399"/>
            <a:ext cx="10515600" cy="3738563"/>
          </a:xfrm>
        </p:spPr>
        <p:txBody>
          <a:bodyPr/>
          <a:lstStyle/>
          <a:p>
            <a:r>
              <a:rPr lang="en-US" altLang="en-US" b="1" dirty="0">
                <a:solidFill>
                  <a:srgbClr val="FF0000"/>
                </a:solidFill>
                <a:ea typeface="ＭＳ Ｐゴシック" charset="-128"/>
              </a:rPr>
              <a:t>Graves Disease</a:t>
            </a:r>
          </a:p>
          <a:p>
            <a:pPr lvl="1"/>
            <a:r>
              <a:rPr lang="en-US" altLang="en-US" b="1" dirty="0"/>
              <a:t>Thyroid gland affected</a:t>
            </a:r>
          </a:p>
          <a:p>
            <a:pPr lvl="1"/>
            <a:r>
              <a:rPr lang="en-US" altLang="en-US" b="1" dirty="0"/>
              <a:t>Autoantibodies bind to and stimulate receptors on membranes of cells in the anterior pituitary gland -------&gt; TSH ------</a:t>
            </a:r>
            <a:r>
              <a:rPr lang="en-US" altLang="en-US" b="1" dirty="0">
                <a:sym typeface="Wingdings" charset="2"/>
              </a:rPr>
              <a:t> excessive TH ---- growth of thyroid (goiter) </a:t>
            </a:r>
          </a:p>
          <a:p>
            <a:pPr lvl="1"/>
            <a:r>
              <a:rPr lang="en-US" altLang="en-US" b="1" dirty="0">
                <a:sym typeface="Wingdings" charset="2"/>
              </a:rPr>
              <a:t>Rapid heartrate; fatigue; weight loss </a:t>
            </a:r>
            <a:endParaRPr lang="en-US" altLang="en-US" b="1" dirty="0"/>
          </a:p>
          <a:p>
            <a:r>
              <a:rPr lang="en-US" altLang="en-US" b="1" dirty="0">
                <a:solidFill>
                  <a:srgbClr val="FF0000"/>
                </a:solidFill>
                <a:ea typeface="ＭＳ Ｐゴシック" charset="-128"/>
              </a:rPr>
              <a:t>Myasthenia gravis </a:t>
            </a:r>
          </a:p>
          <a:p>
            <a:pPr lvl="1"/>
            <a:r>
              <a:rPr lang="en-US" altLang="en-US" b="1" dirty="0">
                <a:solidFill>
                  <a:srgbClr val="FF0000"/>
                </a:solidFill>
              </a:rPr>
              <a:t>Independent </a:t>
            </a:r>
          </a:p>
        </p:txBody>
      </p:sp>
    </p:spTree>
    <p:extLst>
      <p:ext uri="{BB962C8B-B14F-4D97-AF65-F5344CB8AC3E}">
        <p14:creationId xmlns:p14="http://schemas.microsoft.com/office/powerpoint/2010/main" val="7660200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999572" cy="714167"/>
          </a:xfrm>
        </p:spPr>
        <p:txBody>
          <a:bodyPr>
            <a:normAutofit fontScale="90000"/>
          </a:bodyPr>
          <a:lstStyle/>
          <a:p>
            <a:r>
              <a:rPr lang="en-US" dirty="0"/>
              <a:t>Autoimmune Disorders </a:t>
            </a:r>
            <a:r>
              <a:rPr lang="mr-IN" dirty="0"/>
              <a:t>–</a:t>
            </a:r>
            <a:r>
              <a:rPr lang="en-US" dirty="0"/>
              <a:t> Organ Specific - Thyroid </a:t>
            </a:r>
          </a:p>
        </p:txBody>
      </p:sp>
      <p:pic>
        <p:nvPicPr>
          <p:cNvPr id="3" name="Picture Placeholder 1" descr="OSC_Microbio_19_02_exophth.jpg"/>
          <p:cNvPicPr>
            <a:picLocks noChangeAspect="1"/>
          </p:cNvPicPr>
          <p:nvPr/>
        </p:nvPicPr>
        <p:blipFill>
          <a:blip r:embed="rId2">
            <a:extLst>
              <a:ext uri="{28A0092B-C50C-407E-A947-70E740481C1C}">
                <a14:useLocalDpi xmlns:a14="http://schemas.microsoft.com/office/drawing/2010/main" val="0"/>
              </a:ext>
            </a:extLst>
          </a:blip>
          <a:srcRect l="-25197" r="-25197"/>
          <a:stretch>
            <a:fillRect/>
          </a:stretch>
        </p:blipFill>
        <p:spPr>
          <a:xfrm>
            <a:off x="2261285" y="1079292"/>
            <a:ext cx="8062913" cy="3500071"/>
          </a:xfrm>
          <a:prstGeom prst="rect">
            <a:avLst/>
          </a:prstGeom>
        </p:spPr>
      </p:pic>
      <p:sp>
        <p:nvSpPr>
          <p:cNvPr id="4" name="Text Placeholder 6"/>
          <p:cNvSpPr txBox="1">
            <a:spLocks/>
          </p:cNvSpPr>
          <p:nvPr/>
        </p:nvSpPr>
        <p:spPr>
          <a:xfrm>
            <a:off x="457199" y="4843981"/>
            <a:ext cx="11380573" cy="180395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Exophthalmia, or Graves ophthalmopathy, is a sign of Graves disease. (credit: modification of work by Jonathan Trobe, University of Michigan Kellogg Eye Center)</a:t>
            </a:r>
            <a:endParaRPr lang="en-US" sz="3200" b="1" dirty="0"/>
          </a:p>
        </p:txBody>
      </p:sp>
    </p:spTree>
    <p:extLst>
      <p:ext uri="{BB962C8B-B14F-4D97-AF65-F5344CB8AC3E}">
        <p14:creationId xmlns:p14="http://schemas.microsoft.com/office/powerpoint/2010/main" val="15851795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Systemic Disorders </a:t>
            </a:r>
            <a:r>
              <a:rPr lang="mr-IN" dirty="0"/>
              <a:t>–</a:t>
            </a:r>
            <a:r>
              <a:rPr lang="en-US" dirty="0"/>
              <a:t> Myasthenia Gravis </a:t>
            </a:r>
          </a:p>
        </p:txBody>
      </p:sp>
      <p:pic>
        <p:nvPicPr>
          <p:cNvPr id="3" name="Picture Placeholder 1" descr="OSC_Microbio_19_02_Mgrav.jpg"/>
          <p:cNvPicPr>
            <a:picLocks noChangeAspect="1"/>
          </p:cNvPicPr>
          <p:nvPr/>
        </p:nvPicPr>
        <p:blipFill>
          <a:blip r:embed="rId2">
            <a:extLst>
              <a:ext uri="{28A0092B-C50C-407E-A947-70E740481C1C}">
                <a14:useLocalDpi xmlns:a14="http://schemas.microsoft.com/office/drawing/2010/main" val="0"/>
              </a:ext>
            </a:extLst>
          </a:blip>
          <a:srcRect l="-40272" r="-40272"/>
          <a:stretch>
            <a:fillRect/>
          </a:stretch>
        </p:blipFill>
        <p:spPr>
          <a:xfrm>
            <a:off x="1668161" y="1079292"/>
            <a:ext cx="8062913" cy="3500071"/>
          </a:xfrm>
          <a:prstGeom prst="rect">
            <a:avLst/>
          </a:prstGeom>
        </p:spPr>
      </p:pic>
      <p:sp>
        <p:nvSpPr>
          <p:cNvPr id="4" name="Text Placeholder 6"/>
          <p:cNvSpPr txBox="1">
            <a:spLocks/>
          </p:cNvSpPr>
          <p:nvPr/>
        </p:nvSpPr>
        <p:spPr>
          <a:xfrm>
            <a:off x="457199" y="4843982"/>
            <a:ext cx="11380573" cy="177924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Myasthenia gravis and impaired muscle contraction.</a:t>
            </a:r>
          </a:p>
          <a:p>
            <a:pPr marL="342900" indent="-342900">
              <a:buFont typeface="Arial"/>
              <a:buAutoNum type="alphaLcParenBoth"/>
            </a:pPr>
            <a:r>
              <a:rPr lang="en-US" sz="2400" b="1"/>
              <a:t>Normal release of the neurotransmitter acetylcholine stimulates muscle contraction.</a:t>
            </a:r>
          </a:p>
          <a:p>
            <a:pPr marL="342900" indent="-342900">
              <a:buFont typeface="Arial"/>
              <a:buAutoNum type="alphaLcParenBoth"/>
            </a:pPr>
            <a:r>
              <a:rPr lang="en-US" sz="2400" b="1"/>
              <a:t>In myasthenia gravis, autoantibodies block the receptors for acetylcholine (AChr) on muscle cells, resulting in paralysis.</a:t>
            </a:r>
            <a:endParaRPr lang="en-US" sz="2400" b="1" dirty="0"/>
          </a:p>
        </p:txBody>
      </p:sp>
    </p:spTree>
    <p:extLst>
      <p:ext uri="{BB962C8B-B14F-4D97-AF65-F5344CB8AC3E}">
        <p14:creationId xmlns:p14="http://schemas.microsoft.com/office/powerpoint/2010/main" val="7473806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 Specific </a:t>
            </a:r>
            <a:r>
              <a:rPr lang="mr-IN" dirty="0"/>
              <a:t>–</a:t>
            </a:r>
            <a:r>
              <a:rPr lang="en-US" dirty="0"/>
              <a:t> Addison’s </a:t>
            </a:r>
            <a:r>
              <a:rPr lang="mr-IN" dirty="0"/>
              <a:t>–</a:t>
            </a:r>
            <a:r>
              <a:rPr lang="en-US" dirty="0"/>
              <a:t> Adrenal Gland</a:t>
            </a:r>
          </a:p>
        </p:txBody>
      </p:sp>
      <p:pic>
        <p:nvPicPr>
          <p:cNvPr id="3" name="Picture Placeholder 1" descr="OSC_Microbio_19_02_hyperpig.jpg"/>
          <p:cNvPicPr>
            <a:picLocks noChangeAspect="1"/>
          </p:cNvPicPr>
          <p:nvPr/>
        </p:nvPicPr>
        <p:blipFill>
          <a:blip r:embed="rId2">
            <a:extLst>
              <a:ext uri="{28A0092B-C50C-407E-A947-70E740481C1C}">
                <a14:useLocalDpi xmlns:a14="http://schemas.microsoft.com/office/drawing/2010/main" val="0"/>
              </a:ext>
            </a:extLst>
          </a:blip>
          <a:srcRect l="-53894" r="-53894"/>
          <a:stretch>
            <a:fillRect/>
          </a:stretch>
        </p:blipFill>
        <p:spPr>
          <a:xfrm>
            <a:off x="2064543" y="1270667"/>
            <a:ext cx="8062913" cy="3500071"/>
          </a:xfrm>
          <a:prstGeom prst="rect">
            <a:avLst/>
          </a:prstGeom>
        </p:spPr>
      </p:pic>
      <p:sp>
        <p:nvSpPr>
          <p:cNvPr id="4" name="Text Placeholder 6"/>
          <p:cNvSpPr txBox="1">
            <a:spLocks/>
          </p:cNvSpPr>
          <p:nvPr/>
        </p:nvSpPr>
        <p:spPr>
          <a:xfrm>
            <a:off x="457199" y="4843982"/>
            <a:ext cx="11355859"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Hyperpigmentation is a sign of Addison disease. (credit: modification of work by Petros Perros)</a:t>
            </a:r>
            <a:endParaRPr lang="en-US" sz="3200" b="1" dirty="0"/>
          </a:p>
        </p:txBody>
      </p:sp>
    </p:spTree>
    <p:extLst>
      <p:ext uri="{BB962C8B-B14F-4D97-AF65-F5344CB8AC3E}">
        <p14:creationId xmlns:p14="http://schemas.microsoft.com/office/powerpoint/2010/main" val="2797507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p:cNvSpPr>
            <a:spLocks noGrp="1"/>
          </p:cNvSpPr>
          <p:nvPr>
            <p:ph type="title"/>
          </p:nvPr>
        </p:nvSpPr>
        <p:spPr>
          <a:xfrm>
            <a:off x="838200" y="365125"/>
            <a:ext cx="10515600" cy="1452385"/>
          </a:xfrm>
          <a:extLst/>
        </p:spPr>
        <p:style>
          <a:lnRef idx="0">
            <a:schemeClr val="dk1"/>
          </a:lnRef>
          <a:fillRef idx="3">
            <a:schemeClr val="dk1"/>
          </a:fillRef>
          <a:effectRef idx="3">
            <a:schemeClr val="dk1"/>
          </a:effectRef>
          <a:fontRef idx="minor">
            <a:schemeClr val="lt1"/>
          </a:fontRef>
        </p:style>
        <p:txBody>
          <a:bodyPr>
            <a:normAutofit/>
          </a:bodyPr>
          <a:lstStyle/>
          <a:p>
            <a:pPr>
              <a:defRPr/>
            </a:pPr>
            <a:r>
              <a:rPr lang="en-US" altLang="en-US" dirty="0">
                <a:ea typeface="ＭＳ Ｐゴシック" charset="-128"/>
              </a:rPr>
              <a:t>Autoimmune Diseases – Type IV </a:t>
            </a:r>
          </a:p>
        </p:txBody>
      </p:sp>
      <p:sp>
        <p:nvSpPr>
          <p:cNvPr id="113668" name="Content Placeholder 2"/>
          <p:cNvSpPr>
            <a:spLocks noGrp="1"/>
          </p:cNvSpPr>
          <p:nvPr>
            <p:ph idx="1"/>
          </p:nvPr>
        </p:nvSpPr>
        <p:spPr>
          <a:xfrm>
            <a:off x="838200" y="2054577"/>
            <a:ext cx="10515600" cy="4122385"/>
          </a:xfrm>
        </p:spPr>
        <p:txBody>
          <a:bodyPr/>
          <a:lstStyle/>
          <a:p>
            <a:r>
              <a:rPr lang="en-US" altLang="en-US" sz="3600" b="1">
                <a:solidFill>
                  <a:srgbClr val="FF0000"/>
                </a:solidFill>
                <a:ea typeface="ＭＳ Ｐゴシック" charset="-128"/>
              </a:rPr>
              <a:t>1. </a:t>
            </a:r>
            <a:r>
              <a:rPr lang="en-US" altLang="en-US" sz="3600" b="1" dirty="0">
                <a:solidFill>
                  <a:srgbClr val="FF0000"/>
                </a:solidFill>
                <a:ea typeface="ＭＳ Ｐゴシック" charset="-128"/>
              </a:rPr>
              <a:t>Rheumatoid arthritis</a:t>
            </a:r>
          </a:p>
          <a:p>
            <a:r>
              <a:rPr lang="en-US" altLang="en-US" sz="3600" b="1" dirty="0">
                <a:solidFill>
                  <a:srgbClr val="FF0000"/>
                </a:solidFill>
                <a:ea typeface="ＭＳ Ｐゴシック" charset="-128"/>
              </a:rPr>
              <a:t>2. Type 1 Diabetes</a:t>
            </a:r>
          </a:p>
          <a:p>
            <a:pPr lvl="1"/>
            <a:r>
              <a:rPr lang="en-US" altLang="en-US" sz="3600" b="1" dirty="0">
                <a:ea typeface="ＭＳ Ｐゴシック" charset="-128"/>
              </a:rPr>
              <a:t>T cells attack pancreas beta cells</a:t>
            </a:r>
          </a:p>
          <a:p>
            <a:pPr lvl="1"/>
            <a:r>
              <a:rPr lang="en-US" altLang="en-US" sz="3600" b="1" dirty="0">
                <a:ea typeface="ＭＳ Ｐゴシック" charset="-128"/>
              </a:rPr>
              <a:t>Also autoantibodies produced </a:t>
            </a:r>
          </a:p>
          <a:p>
            <a:r>
              <a:rPr lang="en-US" altLang="en-US" sz="3600" b="1" dirty="0">
                <a:solidFill>
                  <a:srgbClr val="FF0000"/>
                </a:solidFill>
                <a:ea typeface="ＭＳ Ｐゴシック" charset="-128"/>
              </a:rPr>
              <a:t>3. MS</a:t>
            </a:r>
          </a:p>
          <a:p>
            <a:pPr lvl="1"/>
            <a:r>
              <a:rPr lang="en-US" altLang="en-US" sz="3600" b="1" dirty="0">
                <a:ea typeface="ＭＳ Ｐゴシック" charset="-128"/>
              </a:rPr>
              <a:t>Tc cells attack myelin sheath   </a:t>
            </a:r>
          </a:p>
        </p:txBody>
      </p:sp>
    </p:spTree>
    <p:extLst>
      <p:ext uri="{BB962C8B-B14F-4D97-AF65-F5344CB8AC3E}">
        <p14:creationId xmlns:p14="http://schemas.microsoft.com/office/powerpoint/2010/main" val="9554819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36296"/>
          </a:xfrm>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eaLnBrk="1" hangingPunct="1">
              <a:defRPr/>
            </a:pPr>
            <a:r>
              <a:rPr lang="en-US" dirty="0">
                <a:solidFill>
                  <a:schemeClr val="lt1"/>
                </a:solidFill>
                <a:latin typeface="+mn-lt"/>
                <a:ea typeface="+mj-ea"/>
                <a:cs typeface="+mn-cs"/>
              </a:rPr>
              <a:t>Immunodeficiency Diseases:  Hyposensitivity of the Immune System</a:t>
            </a:r>
          </a:p>
        </p:txBody>
      </p:sp>
      <p:sp>
        <p:nvSpPr>
          <p:cNvPr id="114690" name="Content Placeholder 2"/>
          <p:cNvSpPr>
            <a:spLocks noGrp="1"/>
          </p:cNvSpPr>
          <p:nvPr>
            <p:ph idx="1"/>
          </p:nvPr>
        </p:nvSpPr>
        <p:spPr>
          <a:xfrm>
            <a:off x="1981200" y="1749778"/>
            <a:ext cx="8229600" cy="4831998"/>
          </a:xfrm>
        </p:spPr>
        <p:txBody>
          <a:bodyPr anchor="t">
            <a:normAutofit/>
          </a:bodyPr>
          <a:lstStyle/>
          <a:p>
            <a:pPr eaLnBrk="1" hangingPunct="1"/>
            <a:r>
              <a:rPr lang="en-US" altLang="en-US" sz="4000" b="1" dirty="0">
                <a:ea typeface="ＭＳ Ｐゴシック" charset="-128"/>
              </a:rPr>
              <a:t>Primary diseases</a:t>
            </a:r>
            <a:r>
              <a:rPr lang="en-US" altLang="en-US" sz="4000" dirty="0">
                <a:ea typeface="ＭＳ Ｐゴシック" charset="-128"/>
              </a:rPr>
              <a:t>:  present at birth (congenital) and usually stemming from genetic errors</a:t>
            </a:r>
          </a:p>
          <a:p>
            <a:pPr eaLnBrk="1" hangingPunct="1"/>
            <a:r>
              <a:rPr lang="en-US" altLang="en-US" sz="4000" b="1" dirty="0">
                <a:ea typeface="ＭＳ Ｐゴシック" charset="-128"/>
              </a:rPr>
              <a:t>Acquired Secondary diseases</a:t>
            </a:r>
            <a:r>
              <a:rPr lang="en-US" altLang="en-US" sz="4000" dirty="0">
                <a:ea typeface="ＭＳ Ｐゴシック" charset="-128"/>
              </a:rPr>
              <a:t>:  acquired after birth and caused by natural or artificial agents</a:t>
            </a:r>
          </a:p>
        </p:txBody>
      </p:sp>
    </p:spTree>
    <p:extLst>
      <p:ext uri="{BB962C8B-B14F-4D97-AF65-F5344CB8AC3E}">
        <p14:creationId xmlns:p14="http://schemas.microsoft.com/office/powerpoint/2010/main" val="20506781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95941"/>
          </a:xfrm>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a:bodyPr>
          <a:lstStyle/>
          <a:p>
            <a:pPr eaLnBrk="1" hangingPunct="1">
              <a:defRPr/>
            </a:pPr>
            <a:r>
              <a:rPr lang="en-US" dirty="0">
                <a:solidFill>
                  <a:schemeClr val="lt1"/>
                </a:solidFill>
                <a:latin typeface="+mn-lt"/>
                <a:ea typeface="+mj-ea"/>
                <a:cs typeface="+mn-cs"/>
              </a:rPr>
              <a:t>Primary </a:t>
            </a:r>
            <a:r>
              <a:rPr lang="en-US" dirty="0" err="1">
                <a:solidFill>
                  <a:schemeClr val="lt1"/>
                </a:solidFill>
                <a:latin typeface="+mn-lt"/>
                <a:ea typeface="+mj-ea"/>
                <a:cs typeface="+mn-cs"/>
              </a:rPr>
              <a:t>Immunodeficiencies</a:t>
            </a:r>
            <a:r>
              <a:rPr lang="en-US" dirty="0">
                <a:solidFill>
                  <a:schemeClr val="lt1"/>
                </a:solidFill>
                <a:latin typeface="+mn-lt"/>
                <a:ea typeface="+mj-ea"/>
                <a:cs typeface="+mn-cs"/>
              </a:rPr>
              <a:t> </a:t>
            </a:r>
          </a:p>
        </p:txBody>
      </p:sp>
      <p:sp>
        <p:nvSpPr>
          <p:cNvPr id="115714" name="Content Placeholder 2"/>
          <p:cNvSpPr>
            <a:spLocks noGrp="1"/>
          </p:cNvSpPr>
          <p:nvPr>
            <p:ph idx="1"/>
          </p:nvPr>
        </p:nvSpPr>
        <p:spPr>
          <a:xfrm>
            <a:off x="1981200" y="2348088"/>
            <a:ext cx="8229600" cy="4205111"/>
          </a:xfrm>
        </p:spPr>
        <p:txBody>
          <a:bodyPr anchor="t"/>
          <a:lstStyle/>
          <a:p>
            <a:pPr eaLnBrk="1" hangingPunct="1"/>
            <a:r>
              <a:rPr lang="en-US" altLang="en-US" b="1">
                <a:ea typeface="ＭＳ Ｐゴシック" charset="-128"/>
              </a:rPr>
              <a:t>Results in a </a:t>
            </a:r>
            <a:r>
              <a:rPr lang="en-US" altLang="en-US" b="1">
                <a:solidFill>
                  <a:srgbClr val="FF0000"/>
                </a:solidFill>
                <a:ea typeface="ＭＳ Ｐゴシック" charset="-128"/>
              </a:rPr>
              <a:t>broad spectrum of disease</a:t>
            </a:r>
          </a:p>
          <a:p>
            <a:pPr eaLnBrk="1" hangingPunct="1"/>
            <a:r>
              <a:rPr lang="en-US" altLang="en-US" b="1" dirty="0">
                <a:ea typeface="ＭＳ Ｐゴシック" charset="-128"/>
              </a:rPr>
              <a:t>Most involve lack of </a:t>
            </a:r>
            <a:r>
              <a:rPr lang="en-US" altLang="en-US" b="1" dirty="0">
                <a:solidFill>
                  <a:srgbClr val="FF0000"/>
                </a:solidFill>
                <a:ea typeface="ＭＳ Ｐゴシック" charset="-128"/>
              </a:rPr>
              <a:t>‘third-line defenses’</a:t>
            </a:r>
            <a:r>
              <a:rPr lang="en-US" altLang="en-US" b="1" dirty="0">
                <a:ea typeface="ＭＳ Ｐゴシック" charset="-128"/>
              </a:rPr>
              <a:t> adaptive specific immunity</a:t>
            </a:r>
          </a:p>
          <a:p>
            <a:pPr eaLnBrk="1" hangingPunct="1"/>
            <a:r>
              <a:rPr lang="en-US" altLang="en-US" b="1" dirty="0">
                <a:solidFill>
                  <a:srgbClr val="FF0000"/>
                </a:solidFill>
                <a:ea typeface="ＭＳ Ｐゴシック" charset="-128"/>
              </a:rPr>
              <a:t>Lack of B and T cell production</a:t>
            </a:r>
            <a:r>
              <a:rPr lang="en-US" altLang="en-US" b="1" dirty="0">
                <a:ea typeface="ＭＳ Ｐゴシック" charset="-128"/>
              </a:rPr>
              <a:t> </a:t>
            </a:r>
          </a:p>
          <a:p>
            <a:pPr lvl="1" eaLnBrk="1" hangingPunct="1"/>
            <a:r>
              <a:rPr lang="en-US" altLang="en-US" b="1" dirty="0">
                <a:ea typeface="ＭＳ Ｐゴシック" charset="-128"/>
              </a:rPr>
              <a:t>Severe Combined Immunodeficiency disease </a:t>
            </a:r>
          </a:p>
          <a:p>
            <a:pPr lvl="1" eaLnBrk="1" hangingPunct="1"/>
            <a:r>
              <a:rPr lang="en-US" altLang="en-US" b="1" dirty="0">
                <a:ea typeface="ＭＳ Ｐゴシック" charset="-128"/>
              </a:rPr>
              <a:t>Failure of Thymus – no functioning T-cells</a:t>
            </a:r>
          </a:p>
          <a:p>
            <a:pPr lvl="2" eaLnBrk="1" hangingPunct="1"/>
            <a:r>
              <a:rPr lang="en-US" altLang="en-US" b="1" dirty="0" err="1">
                <a:solidFill>
                  <a:srgbClr val="FF0000"/>
                </a:solidFill>
                <a:ea typeface="ＭＳ Ｐゴシック" charset="-128"/>
              </a:rPr>
              <a:t>DiGeorge</a:t>
            </a:r>
            <a:r>
              <a:rPr lang="en-US" altLang="en-US" b="1" dirty="0">
                <a:solidFill>
                  <a:srgbClr val="FF0000"/>
                </a:solidFill>
                <a:ea typeface="ＭＳ Ｐゴシック" charset="-128"/>
              </a:rPr>
              <a:t> Syndrome  </a:t>
            </a:r>
          </a:p>
        </p:txBody>
      </p:sp>
    </p:spTree>
    <p:extLst>
      <p:ext uri="{BB962C8B-B14F-4D97-AF65-F5344CB8AC3E}">
        <p14:creationId xmlns:p14="http://schemas.microsoft.com/office/powerpoint/2010/main" val="782666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eaLnBrk="1" hangingPunct="1">
              <a:defRPr/>
            </a:pPr>
            <a:r>
              <a:rPr lang="en-US" altLang="en-US" dirty="0">
                <a:solidFill>
                  <a:schemeClr val="lt1"/>
                </a:solidFill>
                <a:latin typeface="+mn-lt"/>
                <a:ea typeface="ＭＳ Ｐゴシック" charset="-128"/>
                <a:cs typeface="+mn-cs"/>
              </a:rPr>
              <a:t> </a:t>
            </a:r>
            <a:r>
              <a:rPr lang="en-US" altLang="en-US" sz="3200" dirty="0">
                <a:solidFill>
                  <a:schemeClr val="lt1"/>
                </a:solidFill>
                <a:ea typeface="ＭＳ Ｐゴシック" charset="-128"/>
                <a:cs typeface="+mn-cs"/>
              </a:rPr>
              <a:t>Mechanisms of Type I Allergy:  Sensitization and Provocation</a:t>
            </a:r>
          </a:p>
        </p:txBody>
      </p:sp>
      <p:sp>
        <p:nvSpPr>
          <p:cNvPr id="58370" name="Content Placeholder 2"/>
          <p:cNvSpPr>
            <a:spLocks noGrp="1"/>
          </p:cNvSpPr>
          <p:nvPr>
            <p:ph idx="1"/>
          </p:nvPr>
        </p:nvSpPr>
        <p:spPr>
          <a:xfrm>
            <a:off x="2057400" y="1295400"/>
            <a:ext cx="8229600" cy="5257800"/>
          </a:xfrm>
        </p:spPr>
        <p:txBody>
          <a:bodyPr anchor="t"/>
          <a:lstStyle/>
          <a:p>
            <a:pPr>
              <a:lnSpc>
                <a:spcPct val="90000"/>
              </a:lnSpc>
            </a:pPr>
            <a:r>
              <a:rPr lang="en-US" altLang="en-US" sz="3600" b="1" u="sng">
                <a:solidFill>
                  <a:srgbClr val="FF0000"/>
                </a:solidFill>
                <a:ea typeface="ＭＳ Ｐゴシック" charset="-128"/>
              </a:rPr>
              <a:t>First exposure </a:t>
            </a:r>
            <a:r>
              <a:rPr lang="en-US" altLang="en-US" sz="3600">
                <a:ea typeface="ＭＳ Ｐゴシック" charset="-128"/>
              </a:rPr>
              <a:t>– no reaction!!! </a:t>
            </a:r>
          </a:p>
          <a:p>
            <a:pPr lvl="1">
              <a:lnSpc>
                <a:spcPct val="90000"/>
              </a:lnSpc>
            </a:pPr>
            <a:r>
              <a:rPr lang="en-US" altLang="en-US" sz="3600" b="1"/>
              <a:t>Sensitizing dose </a:t>
            </a:r>
            <a:r>
              <a:rPr lang="en-US" altLang="en-US" sz="3600"/>
              <a:t>- elicits  no symptoms</a:t>
            </a:r>
          </a:p>
          <a:p>
            <a:pPr lvl="1">
              <a:lnSpc>
                <a:spcPct val="90000"/>
              </a:lnSpc>
            </a:pPr>
            <a:r>
              <a:rPr lang="en-US" altLang="en-US" sz="3600" b="1"/>
              <a:t>Memory B cells </a:t>
            </a:r>
            <a:r>
              <a:rPr lang="en-US" altLang="en-US" sz="3600"/>
              <a:t>are produced</a:t>
            </a:r>
          </a:p>
          <a:p>
            <a:pPr lvl="1">
              <a:lnSpc>
                <a:spcPct val="90000"/>
              </a:lnSpc>
            </a:pPr>
            <a:r>
              <a:rPr lang="en-US" altLang="en-US" sz="3600"/>
              <a:t>Small amount of </a:t>
            </a:r>
            <a:r>
              <a:rPr lang="en-US" altLang="en-US" sz="3600" b="1"/>
              <a:t>IgE antibodies are produced </a:t>
            </a:r>
          </a:p>
          <a:p>
            <a:pPr>
              <a:lnSpc>
                <a:spcPct val="90000"/>
              </a:lnSpc>
            </a:pPr>
            <a:r>
              <a:rPr lang="en-US" altLang="en-US" sz="3600" b="1">
                <a:ea typeface="ＭＳ Ｐゴシック" charset="-128"/>
              </a:rPr>
              <a:t>Mast cells and basophils </a:t>
            </a:r>
          </a:p>
          <a:p>
            <a:pPr>
              <a:lnSpc>
                <a:spcPct val="90000"/>
              </a:lnSpc>
            </a:pPr>
            <a:r>
              <a:rPr lang="en-US" altLang="en-US" sz="3600" b="1" i="1">
                <a:solidFill>
                  <a:srgbClr val="FF0000"/>
                </a:solidFill>
                <a:ea typeface="ＭＳ Ｐゴシック" charset="-128"/>
              </a:rPr>
              <a:t>Reexposure </a:t>
            </a:r>
            <a:r>
              <a:rPr lang="en-US" altLang="en-US" sz="3600">
                <a:ea typeface="ＭＳ Ｐゴシック" charset="-128"/>
              </a:rPr>
              <a:t>will cause symptoms </a:t>
            </a:r>
          </a:p>
        </p:txBody>
      </p:sp>
    </p:spTree>
    <p:extLst>
      <p:ext uri="{BB962C8B-B14F-4D97-AF65-F5344CB8AC3E}">
        <p14:creationId xmlns:p14="http://schemas.microsoft.com/office/powerpoint/2010/main" val="2021590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a:spLocks noGrp="1"/>
          </p:cNvSpPr>
          <p:nvPr>
            <p:ph type="title" idx="4294967295"/>
          </p:nvPr>
        </p:nvSpPr>
        <p:spPr>
          <a:xfrm>
            <a:off x="1524000" y="0"/>
            <a:ext cx="8229600" cy="1066800"/>
          </a:xfrm>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lstStyle/>
          <a:p>
            <a:pPr eaLnBrk="1" hangingPunct="1">
              <a:defRPr/>
            </a:pPr>
            <a:r>
              <a:rPr lang="en-US" altLang="en-US" dirty="0" err="1">
                <a:solidFill>
                  <a:schemeClr val="lt1"/>
                </a:solidFill>
                <a:latin typeface="+mn-lt"/>
                <a:ea typeface="ＭＳ Ｐゴシック" charset="-128"/>
                <a:cs typeface="+mn-cs"/>
              </a:rPr>
              <a:t>DiGeorge</a:t>
            </a:r>
            <a:r>
              <a:rPr lang="en-US" altLang="en-US" dirty="0">
                <a:solidFill>
                  <a:schemeClr val="lt1"/>
                </a:solidFill>
                <a:latin typeface="+mn-lt"/>
                <a:ea typeface="ＭＳ Ｐゴシック" charset="-128"/>
                <a:cs typeface="+mn-cs"/>
              </a:rPr>
              <a:t> Syndrome</a:t>
            </a:r>
          </a:p>
        </p:txBody>
      </p:sp>
      <p:sp>
        <p:nvSpPr>
          <p:cNvPr id="111618" name="Content Placeholder 3"/>
          <p:cNvSpPr>
            <a:spLocks noGrp="1"/>
          </p:cNvSpPr>
          <p:nvPr>
            <p:ph sz="half" idx="4294967295"/>
          </p:nvPr>
        </p:nvSpPr>
        <p:spPr>
          <a:xfrm>
            <a:off x="1905000" y="1066800"/>
            <a:ext cx="3886200" cy="5087938"/>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altLang="en-US" b="1" dirty="0">
                <a:ea typeface="ＭＳ Ｐゴシック" charset="-128"/>
              </a:rPr>
              <a:t>Defect in </a:t>
            </a:r>
            <a:r>
              <a:rPr lang="en-US" altLang="en-US" b="1" dirty="0">
                <a:solidFill>
                  <a:srgbClr val="FF0000"/>
                </a:solidFill>
                <a:ea typeface="ＭＳ Ｐゴシック" charset="-128"/>
              </a:rPr>
              <a:t>thymus</a:t>
            </a:r>
          </a:p>
          <a:p>
            <a:pPr eaLnBrk="1" hangingPunct="1">
              <a:defRPr/>
            </a:pPr>
            <a:r>
              <a:rPr lang="en-US" altLang="en-US" b="1" dirty="0">
                <a:ea typeface="ＭＳ Ｐゴシック" charset="-128"/>
              </a:rPr>
              <a:t>T-cells do not mature</a:t>
            </a:r>
          </a:p>
          <a:p>
            <a:pPr eaLnBrk="1" hangingPunct="1">
              <a:defRPr/>
            </a:pPr>
            <a:r>
              <a:rPr lang="en-US" altLang="en-US" b="1" dirty="0">
                <a:ea typeface="ＭＳ Ｐゴシック" charset="-128"/>
              </a:rPr>
              <a:t>Cellular defenses are diminished</a:t>
            </a:r>
          </a:p>
          <a:p>
            <a:pPr eaLnBrk="1" hangingPunct="1">
              <a:defRPr/>
            </a:pPr>
            <a:r>
              <a:rPr lang="en-US" altLang="en-US" b="1" dirty="0">
                <a:ea typeface="ＭＳ Ｐゴシック" charset="-128"/>
              </a:rPr>
              <a:t>Susceptible to viral infections – Death is common </a:t>
            </a:r>
          </a:p>
        </p:txBody>
      </p:sp>
    </p:spTree>
    <p:extLst>
      <p:ext uri="{BB962C8B-B14F-4D97-AF65-F5344CB8AC3E}">
        <p14:creationId xmlns:p14="http://schemas.microsoft.com/office/powerpoint/2010/main" val="9430319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76563"/>
          </a:xfrm>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a:bodyPr>
          <a:lstStyle/>
          <a:p>
            <a:pPr eaLnBrk="1" hangingPunct="1">
              <a:defRPr/>
            </a:pPr>
            <a:r>
              <a:rPr lang="en-US" dirty="0">
                <a:solidFill>
                  <a:schemeClr val="lt1"/>
                </a:solidFill>
                <a:latin typeface="+mn-lt"/>
                <a:ea typeface="+mj-ea"/>
                <a:cs typeface="+mn-cs"/>
              </a:rPr>
              <a:t> Severe Combined </a:t>
            </a:r>
            <a:r>
              <a:rPr lang="en-US" dirty="0" err="1">
                <a:solidFill>
                  <a:schemeClr val="lt1"/>
                </a:solidFill>
                <a:latin typeface="+mn-lt"/>
                <a:ea typeface="+mj-ea"/>
                <a:cs typeface="+mn-cs"/>
              </a:rPr>
              <a:t>Immunodeficiencies</a:t>
            </a:r>
            <a:r>
              <a:rPr lang="en-US" dirty="0">
                <a:solidFill>
                  <a:schemeClr val="lt1"/>
                </a:solidFill>
                <a:latin typeface="+mn-lt"/>
                <a:ea typeface="+mj-ea"/>
                <a:cs typeface="+mn-cs"/>
              </a:rPr>
              <a:t>:  Dysfunction in B and T Cells</a:t>
            </a:r>
          </a:p>
        </p:txBody>
      </p:sp>
      <p:sp>
        <p:nvSpPr>
          <p:cNvPr id="117762" name="Content Placeholder 2"/>
          <p:cNvSpPr>
            <a:spLocks noGrp="1"/>
          </p:cNvSpPr>
          <p:nvPr>
            <p:ph idx="1"/>
          </p:nvPr>
        </p:nvSpPr>
        <p:spPr>
          <a:xfrm>
            <a:off x="2133600" y="2201333"/>
            <a:ext cx="8229600" cy="4275667"/>
          </a:xfrm>
        </p:spPr>
        <p:txBody>
          <a:bodyPr anchor="t"/>
          <a:lstStyle/>
          <a:p>
            <a:pPr eaLnBrk="1" hangingPunct="1">
              <a:lnSpc>
                <a:spcPct val="90000"/>
              </a:lnSpc>
            </a:pPr>
            <a:r>
              <a:rPr lang="en-US" altLang="en-US" sz="3200" b="1">
                <a:solidFill>
                  <a:srgbClr val="FF0000"/>
                </a:solidFill>
                <a:ea typeface="ＭＳ Ｐゴシック" charset="-128"/>
              </a:rPr>
              <a:t>Severe combined </a:t>
            </a:r>
            <a:r>
              <a:rPr lang="en-US" altLang="en-US" sz="3200" b="1" dirty="0" err="1">
                <a:solidFill>
                  <a:srgbClr val="FF0000"/>
                </a:solidFill>
                <a:ea typeface="ＭＳ Ｐゴシック" charset="-128"/>
              </a:rPr>
              <a:t>immunodeficiencies</a:t>
            </a:r>
            <a:r>
              <a:rPr lang="en-US" altLang="en-US" sz="3200" b="1" dirty="0">
                <a:solidFill>
                  <a:srgbClr val="FF0000"/>
                </a:solidFill>
                <a:ea typeface="ＭＳ Ｐゴシック" charset="-128"/>
              </a:rPr>
              <a:t> (SCIDs</a:t>
            </a:r>
            <a:r>
              <a:rPr lang="en-US" altLang="en-US" sz="3200" b="1" dirty="0">
                <a:ea typeface="ＭＳ Ｐゴシック" charset="-128"/>
              </a:rPr>
              <a:t>):  most dire and potentially lethal</a:t>
            </a:r>
          </a:p>
          <a:p>
            <a:pPr eaLnBrk="1" hangingPunct="1">
              <a:lnSpc>
                <a:spcPct val="90000"/>
              </a:lnSpc>
            </a:pPr>
            <a:r>
              <a:rPr lang="en-US" altLang="en-US" sz="3200" b="1" dirty="0">
                <a:ea typeface="ＭＳ Ｐゴシック" charset="-128"/>
              </a:rPr>
              <a:t>Some due to </a:t>
            </a:r>
            <a:r>
              <a:rPr lang="en-US" altLang="en-US" sz="3200" b="1" dirty="0">
                <a:solidFill>
                  <a:srgbClr val="FF0000"/>
                </a:solidFill>
                <a:ea typeface="ＭＳ Ｐゴシック" charset="-128"/>
              </a:rPr>
              <a:t>complete absence of lymphocyte stem cell in marrow</a:t>
            </a:r>
          </a:p>
          <a:p>
            <a:pPr eaLnBrk="1" hangingPunct="1">
              <a:lnSpc>
                <a:spcPct val="90000"/>
              </a:lnSpc>
            </a:pPr>
            <a:r>
              <a:rPr lang="en-US" altLang="en-US" sz="3200" b="1" dirty="0">
                <a:ea typeface="ＭＳ Ｐゴシック" charset="-128"/>
              </a:rPr>
              <a:t>Other due to the dysfunction of B cells and T cells later in development</a:t>
            </a:r>
          </a:p>
          <a:p>
            <a:pPr eaLnBrk="1" hangingPunct="1">
              <a:lnSpc>
                <a:spcPct val="90000"/>
              </a:lnSpc>
            </a:pPr>
            <a:r>
              <a:rPr lang="en-US" altLang="en-US" sz="3200" b="1" dirty="0">
                <a:ea typeface="ＭＳ Ｐゴシック" charset="-128"/>
              </a:rPr>
              <a:t>Bubble Boy disease </a:t>
            </a:r>
          </a:p>
        </p:txBody>
      </p:sp>
    </p:spTree>
    <p:extLst>
      <p:ext uri="{BB962C8B-B14F-4D97-AF65-F5344CB8AC3E}">
        <p14:creationId xmlns:p14="http://schemas.microsoft.com/office/powerpoint/2010/main" val="11078452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lstStyle/>
          <a:p>
            <a:pPr eaLnBrk="1" hangingPunct="1">
              <a:defRPr/>
            </a:pPr>
            <a:r>
              <a:rPr lang="en-US" altLang="en-US" dirty="0">
                <a:solidFill>
                  <a:schemeClr val="lt1"/>
                </a:solidFill>
                <a:latin typeface="+mn-lt"/>
                <a:ea typeface="ＭＳ Ｐゴシック" charset="-128"/>
                <a:cs typeface="+mn-cs"/>
              </a:rPr>
              <a:t>Severe Combined Immunodeficiency</a:t>
            </a:r>
          </a:p>
        </p:txBody>
      </p:sp>
      <p:sp>
        <p:nvSpPr>
          <p:cNvPr id="118786" name="Content Placeholder 3"/>
          <p:cNvSpPr>
            <a:spLocks noGrp="1"/>
          </p:cNvSpPr>
          <p:nvPr>
            <p:ph sz="half" idx="1"/>
          </p:nvPr>
        </p:nvSpPr>
        <p:spPr/>
        <p:txBody>
          <a:bodyPr anchor="t"/>
          <a:lstStyle/>
          <a:p>
            <a:pPr eaLnBrk="1" hangingPunct="1"/>
            <a:r>
              <a:rPr lang="ja-JP" altLang="en-US">
                <a:ea typeface="ＭＳ Ｐゴシック" charset="-128"/>
              </a:rPr>
              <a:t>“</a:t>
            </a:r>
            <a:r>
              <a:rPr lang="en-US" altLang="ja-JP">
                <a:ea typeface="ＭＳ Ｐゴシック" charset="-128"/>
              </a:rPr>
              <a:t>Boy in the bubble</a:t>
            </a:r>
            <a:r>
              <a:rPr lang="ja-JP" altLang="en-US">
                <a:ea typeface="ＭＳ Ｐゴシック" charset="-128"/>
              </a:rPr>
              <a:t>”</a:t>
            </a:r>
            <a:endParaRPr lang="en-US" altLang="ja-JP">
              <a:ea typeface="ＭＳ Ｐゴシック" charset="-128"/>
            </a:endParaRPr>
          </a:p>
          <a:p>
            <a:pPr eaLnBrk="1" hangingPunct="1"/>
            <a:r>
              <a:rPr lang="en-US" altLang="en-US">
                <a:ea typeface="ＭＳ Ｐゴシック" charset="-128"/>
              </a:rPr>
              <a:t>No lymphocytes</a:t>
            </a:r>
          </a:p>
          <a:p>
            <a:pPr eaLnBrk="1" hangingPunct="1"/>
            <a:r>
              <a:rPr lang="en-US" altLang="en-US">
                <a:ea typeface="ＭＳ Ｐゴシック" charset="-128"/>
              </a:rPr>
              <a:t>Neither B- or T-cells</a:t>
            </a:r>
          </a:p>
        </p:txBody>
      </p:sp>
      <p:sp>
        <p:nvSpPr>
          <p:cNvPr id="118787" name="Content Placeholder 4"/>
          <p:cNvSpPr>
            <a:spLocks noGrp="1"/>
          </p:cNvSpPr>
          <p:nvPr>
            <p:ph sz="half" idx="2"/>
          </p:nvPr>
        </p:nvSpPr>
        <p:spPr/>
        <p:txBody>
          <a:bodyPr anchor="t"/>
          <a:lstStyle/>
          <a:p>
            <a:r>
              <a:rPr lang="en-US" altLang="en-US">
                <a:ea typeface="ＭＳ Ｐゴシック" charset="-128"/>
              </a:rPr>
              <a:t>Extracellular pathogens grow unchecked and lead to death</a:t>
            </a:r>
          </a:p>
          <a:p>
            <a:endParaRPr lang="en-US" altLang="en-US">
              <a:ea typeface="ＭＳ Ｐゴシック" charset="-128"/>
            </a:endParaRPr>
          </a:p>
        </p:txBody>
      </p:sp>
    </p:spTree>
    <p:extLst>
      <p:ext uri="{BB962C8B-B14F-4D97-AF65-F5344CB8AC3E}">
        <p14:creationId xmlns:p14="http://schemas.microsoft.com/office/powerpoint/2010/main" val="8718468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9_04_SCID.jpg"/>
          <p:cNvPicPr>
            <a:picLocks noChangeAspect="1"/>
          </p:cNvPicPr>
          <p:nvPr/>
        </p:nvPicPr>
        <p:blipFill>
          <a:blip r:embed="rId2">
            <a:extLst>
              <a:ext uri="{28A0092B-C50C-407E-A947-70E740481C1C}">
                <a14:useLocalDpi xmlns:a14="http://schemas.microsoft.com/office/drawing/2010/main" val="0"/>
              </a:ext>
            </a:extLst>
          </a:blip>
          <a:srcRect l="-37703" r="-37703"/>
          <a:stretch>
            <a:fillRect/>
          </a:stretch>
        </p:blipFill>
        <p:spPr>
          <a:xfrm>
            <a:off x="0" y="331553"/>
            <a:ext cx="10379676" cy="4505766"/>
          </a:xfrm>
          <a:prstGeom prst="rect">
            <a:avLst/>
          </a:prstGeom>
        </p:spPr>
      </p:pic>
      <p:sp>
        <p:nvSpPr>
          <p:cNvPr id="3" name="Text Placeholder 6"/>
          <p:cNvSpPr txBox="1">
            <a:spLocks/>
          </p:cNvSpPr>
          <p:nvPr/>
        </p:nvSpPr>
        <p:spPr>
          <a:xfrm>
            <a:off x="457200" y="4843982"/>
            <a:ext cx="11405286" cy="153210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David Vetter, popularly known as “The Bubble Boy,” was born with SCID and lived most of his life isolated inside a plastic bubble. Here he is shown outside the bubble in a suit specially built for him by NASA. (credit: NASA Johnson Space Center)</a:t>
            </a:r>
            <a:endParaRPr lang="en-US" b="1" dirty="0"/>
          </a:p>
        </p:txBody>
      </p:sp>
    </p:spTree>
    <p:extLst>
      <p:ext uri="{BB962C8B-B14F-4D97-AF65-F5344CB8AC3E}">
        <p14:creationId xmlns:p14="http://schemas.microsoft.com/office/powerpoint/2010/main" val="726353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lstStyle/>
          <a:p>
            <a:pPr eaLnBrk="1" hangingPunct="1">
              <a:defRPr/>
            </a:pPr>
            <a:r>
              <a:rPr lang="en-US" altLang="en-US" sz="3200" dirty="0">
                <a:solidFill>
                  <a:schemeClr val="lt1"/>
                </a:solidFill>
                <a:ea typeface="ＭＳ Ｐゴシック" charset="-128"/>
                <a:cs typeface="+mn-cs"/>
              </a:rPr>
              <a:t>Secondary Immunodeficiency Diseases</a:t>
            </a:r>
          </a:p>
        </p:txBody>
      </p:sp>
      <p:sp>
        <p:nvSpPr>
          <p:cNvPr id="119810" name="Content Placeholder 2"/>
          <p:cNvSpPr>
            <a:spLocks noGrp="1"/>
          </p:cNvSpPr>
          <p:nvPr>
            <p:ph idx="1"/>
          </p:nvPr>
        </p:nvSpPr>
        <p:spPr>
          <a:xfrm>
            <a:off x="1981200" y="1143000"/>
            <a:ext cx="8229600" cy="5257800"/>
          </a:xfrm>
        </p:spPr>
        <p:txBody>
          <a:bodyPr anchor="t"/>
          <a:lstStyle/>
          <a:p>
            <a:pPr eaLnBrk="1" hangingPunct="1"/>
            <a:r>
              <a:rPr lang="en-US" altLang="en-US" b="1">
                <a:ea typeface="ＭＳ Ｐゴシック" charset="-128"/>
              </a:rPr>
              <a:t>Caused by </a:t>
            </a:r>
          </a:p>
          <a:p>
            <a:pPr lvl="1" eaLnBrk="1" hangingPunct="1"/>
            <a:r>
              <a:rPr lang="en-US" altLang="en-US" b="1"/>
              <a:t>Infection</a:t>
            </a:r>
          </a:p>
          <a:p>
            <a:pPr lvl="1" eaLnBrk="1" hangingPunct="1"/>
            <a:r>
              <a:rPr lang="en-US" altLang="en-US" b="1"/>
              <a:t>Organ disease</a:t>
            </a:r>
          </a:p>
          <a:p>
            <a:pPr lvl="1" eaLnBrk="1" hangingPunct="1"/>
            <a:r>
              <a:rPr lang="en-US" altLang="en-US" b="1"/>
              <a:t>Chemotherapy</a:t>
            </a:r>
          </a:p>
          <a:p>
            <a:pPr lvl="1" eaLnBrk="1" hangingPunct="1"/>
            <a:r>
              <a:rPr lang="en-US" altLang="en-US" b="1"/>
              <a:t>Radiation</a:t>
            </a:r>
          </a:p>
          <a:p>
            <a:pPr eaLnBrk="1" hangingPunct="1"/>
            <a:r>
              <a:rPr lang="en-US" altLang="en-US" b="1">
                <a:solidFill>
                  <a:srgbClr val="FF0000"/>
                </a:solidFill>
                <a:ea typeface="ＭＳ Ｐゴシック" charset="-128"/>
              </a:rPr>
              <a:t>Human immunodeficiency virus (HIV) leading to the development of AIDS (acquired immune deficiency syndrome)</a:t>
            </a:r>
          </a:p>
        </p:txBody>
      </p:sp>
    </p:spTree>
    <p:extLst>
      <p:ext uri="{BB962C8B-B14F-4D97-AF65-F5344CB8AC3E}">
        <p14:creationId xmlns:p14="http://schemas.microsoft.com/office/powerpoint/2010/main" val="848899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eaLnBrk="1" hangingPunct="1">
              <a:defRPr/>
            </a:pPr>
            <a:r>
              <a:rPr lang="en-US" altLang="en-US" dirty="0">
                <a:solidFill>
                  <a:schemeClr val="lt1"/>
                </a:solidFill>
                <a:latin typeface="+mn-lt"/>
                <a:ea typeface="ＭＳ Ｐゴシック" charset="-128"/>
                <a:cs typeface="+mn-cs"/>
              </a:rPr>
              <a:t> </a:t>
            </a:r>
            <a:r>
              <a:rPr lang="en-US" altLang="en-US" sz="3200" dirty="0">
                <a:solidFill>
                  <a:schemeClr val="lt1"/>
                </a:solidFill>
                <a:ea typeface="ＭＳ Ｐゴシック" charset="-128"/>
                <a:cs typeface="+mn-cs"/>
              </a:rPr>
              <a:t>The Physiology of </a:t>
            </a:r>
            <a:r>
              <a:rPr lang="en-US" altLang="en-US" sz="3200" dirty="0" err="1">
                <a:solidFill>
                  <a:schemeClr val="lt1"/>
                </a:solidFill>
                <a:ea typeface="ＭＳ Ｐゴシック" charset="-128"/>
                <a:cs typeface="+mn-cs"/>
              </a:rPr>
              <a:t>IgE</a:t>
            </a:r>
            <a:r>
              <a:rPr lang="en-US" altLang="en-US" sz="3200" dirty="0">
                <a:solidFill>
                  <a:schemeClr val="lt1"/>
                </a:solidFill>
                <a:ea typeface="ＭＳ Ｐゴシック" charset="-128"/>
                <a:cs typeface="+mn-cs"/>
              </a:rPr>
              <a:t>-Mediated Allergies</a:t>
            </a:r>
          </a:p>
        </p:txBody>
      </p:sp>
      <p:sp>
        <p:nvSpPr>
          <p:cNvPr id="106499" name="Content Placeholder 2"/>
          <p:cNvSpPr>
            <a:spLocks noGrp="1"/>
          </p:cNvSpPr>
          <p:nvPr>
            <p:ph idx="1"/>
          </p:nvPr>
        </p:nvSpPr>
        <p:spPr>
          <a:xfrm>
            <a:off x="1905000" y="1295400"/>
            <a:ext cx="8686800" cy="5257800"/>
          </a:xfrm>
        </p:spPr>
        <p:txBody>
          <a:bodyPr anchor="t"/>
          <a:lstStyle/>
          <a:p>
            <a:pPr eaLnBrk="1" hangingPunct="1">
              <a:lnSpc>
                <a:spcPct val="80000"/>
              </a:lnSpc>
            </a:pPr>
            <a:r>
              <a:rPr lang="en-US" altLang="en-US" sz="2900" b="1" u="sng">
                <a:solidFill>
                  <a:srgbClr val="FF0000"/>
                </a:solidFill>
                <a:ea typeface="ＭＳ Ｐゴシック" charset="-128"/>
              </a:rPr>
              <a:t>Allergen </a:t>
            </a:r>
            <a:r>
              <a:rPr lang="en-US" altLang="en-US" sz="2900">
                <a:ea typeface="ＭＳ Ｐゴシック" charset="-128"/>
              </a:rPr>
              <a:t>penetrates portal of entry</a:t>
            </a:r>
          </a:p>
          <a:p>
            <a:pPr lvl="1" eaLnBrk="1" hangingPunct="1">
              <a:lnSpc>
                <a:spcPct val="80000"/>
              </a:lnSpc>
            </a:pPr>
            <a:r>
              <a:rPr lang="en-US" altLang="en-US" sz="2900" b="1"/>
              <a:t>Lymphatics </a:t>
            </a:r>
            <a:r>
              <a:rPr lang="en-US" altLang="en-US" sz="2900"/>
              <a:t>carry allergen to the lymph nodes</a:t>
            </a:r>
          </a:p>
          <a:p>
            <a:pPr eaLnBrk="1" hangingPunct="1">
              <a:lnSpc>
                <a:spcPct val="80000"/>
              </a:lnSpc>
            </a:pPr>
            <a:r>
              <a:rPr lang="en-US" altLang="en-US" sz="2900" b="1">
                <a:solidFill>
                  <a:srgbClr val="FF0000"/>
                </a:solidFill>
                <a:ea typeface="ＭＳ Ｐゴシック" charset="-128"/>
              </a:rPr>
              <a:t>Clones of B cells recognize the allergen</a:t>
            </a:r>
            <a:r>
              <a:rPr lang="en-US" altLang="en-US" sz="2900">
                <a:ea typeface="ＭＳ Ｐゴシック" charset="-128"/>
              </a:rPr>
              <a:t>,</a:t>
            </a:r>
          </a:p>
          <a:p>
            <a:pPr lvl="1" eaLnBrk="1" hangingPunct="1">
              <a:lnSpc>
                <a:spcPct val="80000"/>
              </a:lnSpc>
            </a:pPr>
            <a:r>
              <a:rPr lang="en-US" altLang="en-US" sz="2900">
                <a:ea typeface="ＭＳ Ｐゴシック" charset="-128"/>
              </a:rPr>
              <a:t>activated, and proliferate into </a:t>
            </a:r>
            <a:r>
              <a:rPr lang="en-US" altLang="en-US" sz="2900" b="1">
                <a:ea typeface="ＭＳ Ｐゴシック" charset="-128"/>
              </a:rPr>
              <a:t>plasma cells</a:t>
            </a:r>
          </a:p>
          <a:p>
            <a:pPr eaLnBrk="1" hangingPunct="1">
              <a:lnSpc>
                <a:spcPct val="80000"/>
              </a:lnSpc>
            </a:pPr>
            <a:r>
              <a:rPr lang="en-US" altLang="en-US" sz="2900" b="1">
                <a:solidFill>
                  <a:srgbClr val="FF0000"/>
                </a:solidFill>
                <a:ea typeface="ＭＳ Ｐゴシック" charset="-128"/>
              </a:rPr>
              <a:t>Plasma cells produce IgE</a:t>
            </a:r>
            <a:r>
              <a:rPr lang="en-US" altLang="en-US" sz="2900">
                <a:ea typeface="ＭＳ Ｐゴシック" charset="-128"/>
              </a:rPr>
              <a:t>, the </a:t>
            </a:r>
            <a:r>
              <a:rPr lang="en-US" altLang="en-US" sz="2900" b="1">
                <a:ea typeface="ＭＳ Ｐゴシック" charset="-128"/>
              </a:rPr>
              <a:t>antibody </a:t>
            </a:r>
            <a:r>
              <a:rPr lang="en-US" altLang="en-US" sz="2900">
                <a:ea typeface="ＭＳ Ｐゴシック" charset="-128"/>
              </a:rPr>
              <a:t>of allergy</a:t>
            </a:r>
          </a:p>
          <a:p>
            <a:pPr lvl="1" eaLnBrk="1" hangingPunct="1">
              <a:lnSpc>
                <a:spcPct val="80000"/>
              </a:lnSpc>
            </a:pPr>
            <a:r>
              <a:rPr lang="en-US" altLang="en-US" sz="2900" b="1"/>
              <a:t>IgE has an Fc region with great affinity for mast cells and basophils</a:t>
            </a:r>
          </a:p>
          <a:p>
            <a:pPr lvl="1" eaLnBrk="1" hangingPunct="1">
              <a:lnSpc>
                <a:spcPct val="80000"/>
              </a:lnSpc>
            </a:pPr>
            <a:r>
              <a:rPr lang="en-US" altLang="en-US" sz="2900"/>
              <a:t>The binding of IgE to these cells causes the reactions that occur upon </a:t>
            </a:r>
            <a:r>
              <a:rPr lang="en-US" altLang="en-US" sz="2900" b="1"/>
              <a:t>repeat exposure to the allergen</a:t>
            </a:r>
          </a:p>
        </p:txBody>
      </p:sp>
    </p:spTree>
    <p:extLst>
      <p:ext uri="{BB962C8B-B14F-4D97-AF65-F5344CB8AC3E}">
        <p14:creationId xmlns:p14="http://schemas.microsoft.com/office/powerpoint/2010/main" val="1914500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 calcmode="lin" valueType="num">
                                      <p:cBhvr additive="base">
                                        <p:cTn id="7" dur="5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649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6499">
                                            <p:txEl>
                                              <p:pRg st="1" end="1"/>
                                            </p:txEl>
                                          </p:spTgt>
                                        </p:tgtEl>
                                        <p:attrNameLst>
                                          <p:attrName>style.visibility</p:attrName>
                                        </p:attrNameLst>
                                      </p:cBhvr>
                                      <p:to>
                                        <p:strVal val="visible"/>
                                      </p:to>
                                    </p:set>
                                    <p:anim calcmode="lin" valueType="num">
                                      <p:cBhvr additive="base">
                                        <p:cTn id="11" dur="500" fill="hold"/>
                                        <p:tgtEl>
                                          <p:spTgt spid="10649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64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106499">
                                            <p:txEl>
                                              <p:pRg st="2" end="2"/>
                                            </p:txEl>
                                          </p:spTgt>
                                        </p:tgtEl>
                                        <p:attrNameLst>
                                          <p:attrName>style.visibility</p:attrName>
                                        </p:attrNameLst>
                                      </p:cBhvr>
                                      <p:to>
                                        <p:strVal val="visible"/>
                                      </p:to>
                                    </p:set>
                                    <p:anim calcmode="lin" valueType="num">
                                      <p:cBhvr additive="base">
                                        <p:cTn id="17" dur="500" fill="hold"/>
                                        <p:tgtEl>
                                          <p:spTgt spid="10649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6499">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106499">
                                            <p:txEl>
                                              <p:pRg st="3" end="3"/>
                                            </p:txEl>
                                          </p:spTgt>
                                        </p:tgtEl>
                                        <p:attrNameLst>
                                          <p:attrName>style.visibility</p:attrName>
                                        </p:attrNameLst>
                                      </p:cBhvr>
                                      <p:to>
                                        <p:strVal val="visible"/>
                                      </p:to>
                                    </p:set>
                                    <p:anim calcmode="lin" valueType="num">
                                      <p:cBhvr additive="base">
                                        <p:cTn id="21" dur="500" fill="hold"/>
                                        <p:tgtEl>
                                          <p:spTgt spid="10649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64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106499">
                                            <p:txEl>
                                              <p:pRg st="4" end="4"/>
                                            </p:txEl>
                                          </p:spTgt>
                                        </p:tgtEl>
                                        <p:attrNameLst>
                                          <p:attrName>style.visibility</p:attrName>
                                        </p:attrNameLst>
                                      </p:cBhvr>
                                      <p:to>
                                        <p:strVal val="visible"/>
                                      </p:to>
                                    </p:set>
                                    <p:anim calcmode="lin" valueType="num">
                                      <p:cBhvr additive="base">
                                        <p:cTn id="27" dur="500" fill="hold"/>
                                        <p:tgtEl>
                                          <p:spTgt spid="10649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649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106499">
                                            <p:txEl>
                                              <p:pRg st="5" end="5"/>
                                            </p:txEl>
                                          </p:spTgt>
                                        </p:tgtEl>
                                        <p:attrNameLst>
                                          <p:attrName>style.visibility</p:attrName>
                                        </p:attrNameLst>
                                      </p:cBhvr>
                                      <p:to>
                                        <p:strVal val="visible"/>
                                      </p:to>
                                    </p:set>
                                    <p:anim calcmode="lin" valueType="num">
                                      <p:cBhvr additive="base">
                                        <p:cTn id="31" dur="500" fill="hold"/>
                                        <p:tgtEl>
                                          <p:spTgt spid="10649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6499">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106499">
                                            <p:txEl>
                                              <p:pRg st="6" end="6"/>
                                            </p:txEl>
                                          </p:spTgt>
                                        </p:tgtEl>
                                        <p:attrNameLst>
                                          <p:attrName>style.visibility</p:attrName>
                                        </p:attrNameLst>
                                      </p:cBhvr>
                                      <p:to>
                                        <p:strVal val="visible"/>
                                      </p:to>
                                    </p:set>
                                    <p:anim calcmode="lin" valueType="num">
                                      <p:cBhvr additive="base">
                                        <p:cTn id="35" dur="500" fill="hold"/>
                                        <p:tgtEl>
                                          <p:spTgt spid="106499">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649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eaLnBrk="1" hangingPunct="1">
              <a:defRPr/>
            </a:pPr>
            <a:r>
              <a:rPr lang="en-US" altLang="en-US" dirty="0">
                <a:solidFill>
                  <a:schemeClr val="lt1"/>
                </a:solidFill>
                <a:latin typeface="+mn-lt"/>
                <a:ea typeface="ＭＳ Ｐゴシック" charset="-128"/>
                <a:cs typeface="+mn-cs"/>
              </a:rPr>
              <a:t>The Role of Mast Cells and Basophils</a:t>
            </a:r>
          </a:p>
        </p:txBody>
      </p:sp>
      <p:sp>
        <p:nvSpPr>
          <p:cNvPr id="107523" name="Content Placeholder 2"/>
          <p:cNvSpPr>
            <a:spLocks noGrp="1"/>
          </p:cNvSpPr>
          <p:nvPr>
            <p:ph idx="1"/>
          </p:nvPr>
        </p:nvSpPr>
        <p:spPr>
          <a:xfrm>
            <a:off x="1981200" y="1295400"/>
            <a:ext cx="8229600" cy="5257800"/>
          </a:xfrm>
        </p:spPr>
        <p:txBody>
          <a:bodyPr anchor="t">
            <a:normAutofit/>
          </a:bodyPr>
          <a:lstStyle/>
          <a:p>
            <a:pPr eaLnBrk="1" hangingPunct="1"/>
            <a:r>
              <a:rPr lang="en-US" altLang="en-US" sz="3200" b="1" dirty="0">
                <a:solidFill>
                  <a:srgbClr val="FF0000"/>
                </a:solidFill>
                <a:ea typeface="ＭＳ Ｐゴシック" charset="-128"/>
              </a:rPr>
              <a:t>Located in </a:t>
            </a:r>
            <a:r>
              <a:rPr lang="en-US" altLang="en-US" sz="3200" b="1" dirty="0">
                <a:ea typeface="ＭＳ Ｐゴシック" charset="-128"/>
              </a:rPr>
              <a:t>Connective Tissue</a:t>
            </a:r>
          </a:p>
          <a:p>
            <a:pPr lvl="1" eaLnBrk="1" hangingPunct="1"/>
            <a:r>
              <a:rPr lang="en-US" altLang="en-US" sz="2800" b="1" dirty="0"/>
              <a:t>Mast Cells - Highest in Lungs, GI, Skin, and Genitourinary tracts </a:t>
            </a:r>
          </a:p>
          <a:p>
            <a:pPr lvl="1" eaLnBrk="1" hangingPunct="1"/>
            <a:r>
              <a:rPr lang="en-US" altLang="en-US" sz="2800" b="1" dirty="0"/>
              <a:t>Basophils circulate in blood --</a:t>
            </a:r>
            <a:r>
              <a:rPr lang="en-US" altLang="en-US" sz="2800" b="1" dirty="0">
                <a:sym typeface="Wingdings" charset="2"/>
              </a:rPr>
              <a:t> tissues</a:t>
            </a:r>
            <a:endParaRPr lang="en-US" altLang="en-US" sz="2800" b="1" dirty="0"/>
          </a:p>
          <a:p>
            <a:pPr eaLnBrk="1" hangingPunct="1"/>
            <a:r>
              <a:rPr lang="en-US" altLang="en-US" sz="3200" b="1" dirty="0">
                <a:solidFill>
                  <a:srgbClr val="FF0000"/>
                </a:solidFill>
                <a:ea typeface="ＭＳ Ｐゴシック" charset="-128"/>
              </a:rPr>
              <a:t>Capacity to bind </a:t>
            </a:r>
            <a:r>
              <a:rPr lang="en-US" altLang="en-US" sz="3200" b="1" dirty="0" err="1">
                <a:solidFill>
                  <a:srgbClr val="FF0000"/>
                </a:solidFill>
                <a:ea typeface="ＭＳ Ｐゴシック" charset="-128"/>
              </a:rPr>
              <a:t>IgE</a:t>
            </a:r>
            <a:r>
              <a:rPr lang="en-US" altLang="en-US" sz="3200" b="1" dirty="0">
                <a:solidFill>
                  <a:srgbClr val="FF0000"/>
                </a:solidFill>
                <a:ea typeface="ＭＳ Ｐゴシック" charset="-128"/>
              </a:rPr>
              <a:t> during sensitization</a:t>
            </a:r>
          </a:p>
          <a:p>
            <a:pPr eaLnBrk="1" hangingPunct="1"/>
            <a:r>
              <a:rPr lang="en-US" altLang="en-US" sz="3200" dirty="0">
                <a:ea typeface="ＭＳ Ｐゴシック" charset="-128"/>
              </a:rPr>
              <a:t>Cytoplasmic </a:t>
            </a:r>
            <a:r>
              <a:rPr lang="en-US" altLang="en-US" sz="3200" b="1" i="1" dirty="0">
                <a:solidFill>
                  <a:srgbClr val="FF0000"/>
                </a:solidFill>
                <a:ea typeface="ＭＳ Ｐゴシック" charset="-128"/>
              </a:rPr>
              <a:t>granules</a:t>
            </a:r>
            <a:r>
              <a:rPr lang="en-US" altLang="en-US" sz="3200" dirty="0">
                <a:solidFill>
                  <a:srgbClr val="FF0000"/>
                </a:solidFill>
                <a:ea typeface="ＭＳ Ｐゴシック" charset="-128"/>
              </a:rPr>
              <a:t> </a:t>
            </a:r>
            <a:r>
              <a:rPr lang="en-US" altLang="en-US" sz="3200" dirty="0">
                <a:ea typeface="ＭＳ Ｐゴシック" charset="-128"/>
              </a:rPr>
              <a:t>which contain and release physiologically active </a:t>
            </a:r>
            <a:r>
              <a:rPr lang="en-US" altLang="en-US" sz="3200" b="1" dirty="0">
                <a:ea typeface="ＭＳ Ｐゴシック" charset="-128"/>
              </a:rPr>
              <a:t>inflammatory</a:t>
            </a:r>
            <a:r>
              <a:rPr lang="en-US" altLang="en-US" sz="3200" dirty="0">
                <a:ea typeface="ＭＳ Ｐゴシック" charset="-128"/>
              </a:rPr>
              <a:t> </a:t>
            </a:r>
            <a:r>
              <a:rPr lang="en-US" altLang="en-US" sz="3200" b="1" dirty="0">
                <a:ea typeface="ＭＳ Ｐゴシック" charset="-128"/>
              </a:rPr>
              <a:t>cytokines</a:t>
            </a:r>
          </a:p>
        </p:txBody>
      </p:sp>
    </p:spTree>
    <p:extLst>
      <p:ext uri="{BB962C8B-B14F-4D97-AF65-F5344CB8AC3E}">
        <p14:creationId xmlns:p14="http://schemas.microsoft.com/office/powerpoint/2010/main" val="12669583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 calcmode="lin" valueType="num">
                                      <p:cBhvr additive="base">
                                        <p:cTn id="7" dur="500" fill="hold"/>
                                        <p:tgtEl>
                                          <p:spTgt spid="1075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752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7523">
                                            <p:txEl>
                                              <p:pRg st="1" end="1"/>
                                            </p:txEl>
                                          </p:spTgt>
                                        </p:tgtEl>
                                        <p:attrNameLst>
                                          <p:attrName>style.visibility</p:attrName>
                                        </p:attrNameLst>
                                      </p:cBhvr>
                                      <p:to>
                                        <p:strVal val="visible"/>
                                      </p:to>
                                    </p:set>
                                    <p:anim calcmode="lin" valueType="num">
                                      <p:cBhvr additive="base">
                                        <p:cTn id="11" dur="500" fill="hold"/>
                                        <p:tgtEl>
                                          <p:spTgt spid="10752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752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07523">
                                            <p:txEl>
                                              <p:pRg st="2" end="2"/>
                                            </p:txEl>
                                          </p:spTgt>
                                        </p:tgtEl>
                                        <p:attrNameLst>
                                          <p:attrName>style.visibility</p:attrName>
                                        </p:attrNameLst>
                                      </p:cBhvr>
                                      <p:to>
                                        <p:strVal val="visible"/>
                                      </p:to>
                                    </p:set>
                                    <p:anim calcmode="lin" valueType="num">
                                      <p:cBhvr additive="base">
                                        <p:cTn id="15" dur="500" fill="hold"/>
                                        <p:tgtEl>
                                          <p:spTgt spid="10752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75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107523">
                                            <p:txEl>
                                              <p:pRg st="3" end="3"/>
                                            </p:txEl>
                                          </p:spTgt>
                                        </p:tgtEl>
                                        <p:attrNameLst>
                                          <p:attrName>style.visibility</p:attrName>
                                        </p:attrNameLst>
                                      </p:cBhvr>
                                      <p:to>
                                        <p:strVal val="visible"/>
                                      </p:to>
                                    </p:set>
                                    <p:anim calcmode="lin" valueType="num">
                                      <p:cBhvr additive="base">
                                        <p:cTn id="21" dur="500" fill="hold"/>
                                        <p:tgtEl>
                                          <p:spTgt spid="10752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75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107523">
                                            <p:txEl>
                                              <p:pRg st="4" end="4"/>
                                            </p:txEl>
                                          </p:spTgt>
                                        </p:tgtEl>
                                        <p:attrNameLst>
                                          <p:attrName>style.visibility</p:attrName>
                                        </p:attrNameLst>
                                      </p:cBhvr>
                                      <p:to>
                                        <p:strVal val="visible"/>
                                      </p:to>
                                    </p:set>
                                    <p:anim calcmode="lin" valueType="num">
                                      <p:cBhvr additive="base">
                                        <p:cTn id="27" dur="500" fill="hold"/>
                                        <p:tgtEl>
                                          <p:spTgt spid="10752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75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solidFill>
            <a:srgbClr val="000000"/>
          </a:solidFill>
          <a:ln w="38100" cap="flat">
            <a:solidFill>
              <a:schemeClr val="bg1"/>
            </a:solidFill>
            <a:miter lim="800000"/>
            <a:headEnd/>
            <a:tailEnd/>
          </a:ln>
          <a:effectLst>
            <a:outerShdw blurRad="40000" dist="20000" dir="5400000" rotWithShape="0">
              <a:srgbClr val="000000">
                <a:alpha val="37999"/>
              </a:srgbClr>
            </a:outerShdw>
          </a:effectLst>
        </p:spPr>
        <p:txBody>
          <a:bodyPr>
            <a:normAutofit fontScale="90000"/>
          </a:bodyPr>
          <a:lstStyle/>
          <a:p>
            <a:pPr>
              <a:defRPr/>
            </a:pPr>
            <a:r>
              <a:rPr lang="en-US" altLang="en-US" dirty="0">
                <a:solidFill>
                  <a:schemeClr val="lt1"/>
                </a:solidFill>
                <a:latin typeface="+mn-lt"/>
                <a:ea typeface="ＭＳ Ｐゴシック" charset="-128"/>
                <a:cs typeface="+mn-cs"/>
              </a:rPr>
              <a:t>2</a:t>
            </a:r>
            <a:r>
              <a:rPr lang="en-US" altLang="en-US" baseline="30000" dirty="0">
                <a:solidFill>
                  <a:schemeClr val="lt1"/>
                </a:solidFill>
                <a:latin typeface="+mn-lt"/>
                <a:ea typeface="ＭＳ Ｐゴシック" charset="-128"/>
                <a:cs typeface="+mn-cs"/>
              </a:rPr>
              <a:t>nd</a:t>
            </a:r>
            <a:r>
              <a:rPr lang="en-US" altLang="en-US" dirty="0">
                <a:solidFill>
                  <a:schemeClr val="lt1"/>
                </a:solidFill>
                <a:latin typeface="+mn-lt"/>
                <a:ea typeface="ＭＳ Ｐゴシック" charset="-128"/>
                <a:cs typeface="+mn-cs"/>
              </a:rPr>
              <a:t> and Other Exposures </a:t>
            </a:r>
          </a:p>
        </p:txBody>
      </p:sp>
      <p:sp>
        <p:nvSpPr>
          <p:cNvPr id="109571" name="Content Placeholder 2"/>
          <p:cNvSpPr>
            <a:spLocks noGrp="1"/>
          </p:cNvSpPr>
          <p:nvPr>
            <p:ph idx="1"/>
          </p:nvPr>
        </p:nvSpPr>
        <p:spPr/>
        <p:txBody>
          <a:bodyPr>
            <a:normAutofit/>
          </a:bodyPr>
          <a:lstStyle/>
          <a:p>
            <a:r>
              <a:rPr lang="en-US" altLang="en-US" b="1" dirty="0">
                <a:ea typeface="ＭＳ Ｐゴシック" charset="-128"/>
              </a:rPr>
              <a:t>Immediate Reaction</a:t>
            </a:r>
            <a:r>
              <a:rPr lang="en-US" altLang="en-US" dirty="0">
                <a:ea typeface="ＭＳ Ｐゴシック" charset="-128"/>
              </a:rPr>
              <a:t>!!!</a:t>
            </a:r>
          </a:p>
          <a:p>
            <a:r>
              <a:rPr lang="en-US" altLang="en-US" dirty="0">
                <a:ea typeface="ＭＳ Ｐゴシック" charset="-128"/>
              </a:rPr>
              <a:t>Allergen molecules bind and stimulate </a:t>
            </a:r>
            <a:r>
              <a:rPr lang="en-US" altLang="en-US" b="1" u="sng" dirty="0">
                <a:solidFill>
                  <a:srgbClr val="FF0000"/>
                </a:solidFill>
                <a:ea typeface="ＭＳ Ｐゴシック" charset="-128"/>
              </a:rPr>
              <a:t>degranulation</a:t>
            </a:r>
          </a:p>
          <a:p>
            <a:r>
              <a:rPr lang="en-US" altLang="en-US" b="1" u="sng" dirty="0">
                <a:solidFill>
                  <a:srgbClr val="FF0000"/>
                </a:solidFill>
                <a:ea typeface="ＭＳ Ｐゴシック" charset="-128"/>
              </a:rPr>
              <a:t>Chemical mediators </a:t>
            </a:r>
            <a:r>
              <a:rPr lang="en-US" altLang="en-US" dirty="0">
                <a:ea typeface="ＭＳ Ｐゴシック" charset="-128"/>
              </a:rPr>
              <a:t>(cytokines)  are released into the bloodstream and tissues</a:t>
            </a:r>
          </a:p>
          <a:p>
            <a:pPr lvl="1"/>
            <a:r>
              <a:rPr lang="en-US" altLang="en-US" sz="2800" b="1" dirty="0"/>
              <a:t>histamine, serotonin, leukotriene, </a:t>
            </a:r>
            <a:r>
              <a:rPr lang="en-US" altLang="en-US" sz="2800" b="1" dirty="0" err="1"/>
              <a:t>prostatglandins</a:t>
            </a:r>
            <a:r>
              <a:rPr lang="en-US" altLang="en-US" sz="2800" b="1" dirty="0"/>
              <a:t>, etc. </a:t>
            </a:r>
          </a:p>
          <a:p>
            <a:pPr lvl="1"/>
            <a:r>
              <a:rPr lang="en-US" altLang="en-US" sz="2800" b="1" dirty="0"/>
              <a:t>Important</a:t>
            </a:r>
            <a:r>
              <a:rPr lang="en-US" altLang="en-US" sz="2800" dirty="0"/>
              <a:t>: </a:t>
            </a:r>
          </a:p>
          <a:p>
            <a:pPr lvl="2"/>
            <a:r>
              <a:rPr lang="en-US" altLang="en-US" sz="2800" dirty="0"/>
              <a:t>Allergic reactions are not caused by the allergens (per se), but by the chemical mediators!!! </a:t>
            </a:r>
          </a:p>
        </p:txBody>
      </p:sp>
    </p:spTree>
    <p:extLst>
      <p:ext uri="{BB962C8B-B14F-4D97-AF65-F5344CB8AC3E}">
        <p14:creationId xmlns:p14="http://schemas.microsoft.com/office/powerpoint/2010/main" val="14692839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 calcmode="lin" valueType="num">
                                      <p:cBhvr additive="base">
                                        <p:cTn id="7" dur="500" fill="hold"/>
                                        <p:tgtEl>
                                          <p:spTgt spid="1095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5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109571">
                                            <p:txEl>
                                              <p:pRg st="1" end="1"/>
                                            </p:txEl>
                                          </p:spTgt>
                                        </p:tgtEl>
                                        <p:attrNameLst>
                                          <p:attrName>style.visibility</p:attrName>
                                        </p:attrNameLst>
                                      </p:cBhvr>
                                      <p:to>
                                        <p:strVal val="visible"/>
                                      </p:to>
                                    </p:set>
                                    <p:anim calcmode="lin" valueType="num">
                                      <p:cBhvr additive="base">
                                        <p:cTn id="13" dur="500" fill="hold"/>
                                        <p:tgtEl>
                                          <p:spTgt spid="1095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95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109571">
                                            <p:txEl>
                                              <p:pRg st="2" end="2"/>
                                            </p:txEl>
                                          </p:spTgt>
                                        </p:tgtEl>
                                        <p:attrNameLst>
                                          <p:attrName>style.visibility</p:attrName>
                                        </p:attrNameLst>
                                      </p:cBhvr>
                                      <p:to>
                                        <p:strVal val="visible"/>
                                      </p:to>
                                    </p:set>
                                    <p:anim calcmode="lin" valueType="num">
                                      <p:cBhvr additive="base">
                                        <p:cTn id="19" dur="500" fill="hold"/>
                                        <p:tgtEl>
                                          <p:spTgt spid="1095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9571">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109571">
                                            <p:txEl>
                                              <p:pRg st="3" end="3"/>
                                            </p:txEl>
                                          </p:spTgt>
                                        </p:tgtEl>
                                        <p:attrNameLst>
                                          <p:attrName>style.visibility</p:attrName>
                                        </p:attrNameLst>
                                      </p:cBhvr>
                                      <p:to>
                                        <p:strVal val="visible"/>
                                      </p:to>
                                    </p:set>
                                    <p:anim calcmode="lin" valueType="num">
                                      <p:cBhvr additive="base">
                                        <p:cTn id="23" dur="500" fill="hold"/>
                                        <p:tgtEl>
                                          <p:spTgt spid="10957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9571">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109571">
                                            <p:txEl>
                                              <p:pRg st="4" end="4"/>
                                            </p:txEl>
                                          </p:spTgt>
                                        </p:tgtEl>
                                        <p:attrNameLst>
                                          <p:attrName>style.visibility</p:attrName>
                                        </p:attrNameLst>
                                      </p:cBhvr>
                                      <p:to>
                                        <p:strVal val="visible"/>
                                      </p:to>
                                    </p:set>
                                    <p:anim calcmode="lin" valueType="num">
                                      <p:cBhvr additive="base">
                                        <p:cTn id="27" dur="500" fill="hold"/>
                                        <p:tgtEl>
                                          <p:spTgt spid="10957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9571">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109571">
                                            <p:txEl>
                                              <p:pRg st="5" end="5"/>
                                            </p:txEl>
                                          </p:spTgt>
                                        </p:tgtEl>
                                        <p:attrNameLst>
                                          <p:attrName>style.visibility</p:attrName>
                                        </p:attrNameLst>
                                      </p:cBhvr>
                                      <p:to>
                                        <p:strVal val="visible"/>
                                      </p:to>
                                    </p:set>
                                    <p:anim calcmode="lin" valueType="num">
                                      <p:cBhvr additive="base">
                                        <p:cTn id="31" dur="500" fill="hold"/>
                                        <p:tgtEl>
                                          <p:spTgt spid="10957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95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771</TotalTime>
  <Words>3100</Words>
  <Application>Microsoft Macintosh PowerPoint</Application>
  <PresentationFormat>Widescreen</PresentationFormat>
  <Paragraphs>336</Paragraphs>
  <Slides>64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64</vt:i4>
      </vt:variant>
    </vt:vector>
  </HeadingPairs>
  <TitlesOfParts>
    <vt:vector size="72" baseType="lpstr">
      <vt:lpstr>ＭＳ Ｐゴシック</vt:lpstr>
      <vt:lpstr>Yu Gothic</vt:lpstr>
      <vt:lpstr>Arial</vt:lpstr>
      <vt:lpstr>Calibri</vt:lpstr>
      <vt:lpstr>Calibri Light</vt:lpstr>
      <vt:lpstr>Mangal</vt:lpstr>
      <vt:lpstr>Wingdings</vt:lpstr>
      <vt:lpstr>Office Theme</vt:lpstr>
      <vt:lpstr>Diseases of the Immune System-Hypersensitivities and Autoimmune Diseases </vt:lpstr>
      <vt:lpstr>Introduction</vt:lpstr>
      <vt:lpstr>PowerPoint Presentation</vt:lpstr>
      <vt:lpstr>Type I Hypersensitivity </vt:lpstr>
      <vt:lpstr>What are Allergies/Hypersensitivities? </vt:lpstr>
      <vt:lpstr> Mechanisms of Type I Allergy:  Sensitization and Provocation</vt:lpstr>
      <vt:lpstr> The Physiology of IgE-Mediated Allergies</vt:lpstr>
      <vt:lpstr>The Role of Mast Cells and Basophils</vt:lpstr>
      <vt:lpstr>2nd and Other Exposures </vt:lpstr>
      <vt:lpstr>Type I Hypersensitivity </vt:lpstr>
      <vt:lpstr>Allergic Reactions </vt:lpstr>
      <vt:lpstr>Diseases Associated with IgE and Mast-Cell-Mediated Allergy</vt:lpstr>
      <vt:lpstr>Hay fever</vt:lpstr>
      <vt:lpstr>Asthma</vt:lpstr>
      <vt:lpstr>Atopic dermatitis</vt:lpstr>
      <vt:lpstr> Food Allergy</vt:lpstr>
      <vt:lpstr>Drug Allergy</vt:lpstr>
      <vt:lpstr>Anaphylaxis:  An Overpowering Systemic Reaction</vt:lpstr>
      <vt:lpstr>Diagnosis of Allergy</vt:lpstr>
      <vt:lpstr>Diagnosis of Allergy</vt:lpstr>
      <vt:lpstr>Diagnosis of Hypersensitivities </vt:lpstr>
      <vt:lpstr>Drugs to Block Allergy</vt:lpstr>
      <vt:lpstr>Allergy “Vaccines”</vt:lpstr>
      <vt:lpstr>Who is Affected and Why?</vt:lpstr>
      <vt:lpstr>Hygiene Hypothesis </vt:lpstr>
      <vt:lpstr>Type II </vt:lpstr>
      <vt:lpstr>Type II Hypersensitivities:  Reactions that Lyse Foreign Cells</vt:lpstr>
      <vt:lpstr>Type II </vt:lpstr>
      <vt:lpstr> Antibodies Against A and B Antigens</vt:lpstr>
      <vt:lpstr>Transfusion Reactions</vt:lpstr>
      <vt:lpstr>The Rh Factor and Its Clinical Importance</vt:lpstr>
      <vt:lpstr>Type II </vt:lpstr>
      <vt:lpstr>Hemolytic Disease of the Newborn</vt:lpstr>
      <vt:lpstr>PowerPoint Presentation</vt:lpstr>
      <vt:lpstr>Type III Hypersensitivies:  Immune Complex Reactions</vt:lpstr>
      <vt:lpstr>Type III</vt:lpstr>
      <vt:lpstr> Types of Immune Complex Disease</vt:lpstr>
      <vt:lpstr>Type III Reactions</vt:lpstr>
      <vt:lpstr>Type IV Hypersensitivities </vt:lpstr>
      <vt:lpstr>Type IV </vt:lpstr>
      <vt:lpstr>Contact Dermatitis</vt:lpstr>
      <vt:lpstr>Delayed-Type Hypersensitivity Infectious Allergy</vt:lpstr>
      <vt:lpstr> T Cells and Their Role in Organ Transplantation</vt:lpstr>
      <vt:lpstr>Host Rejection of Graft</vt:lpstr>
      <vt:lpstr>Classes of Grafts</vt:lpstr>
      <vt:lpstr>Graft Rejection of Host</vt:lpstr>
      <vt:lpstr>Type III Autoimmune Disorders </vt:lpstr>
      <vt:lpstr>Hypersensitivity Pneumonitis </vt:lpstr>
      <vt:lpstr>Systemic Lupus </vt:lpstr>
      <vt:lpstr>Type III</vt:lpstr>
      <vt:lpstr>Rheumatoid Arthritis </vt:lpstr>
      <vt:lpstr>PowerPoint Presentation</vt:lpstr>
      <vt:lpstr>Type III</vt:lpstr>
      <vt:lpstr>Autoimmune Disorders – Organ Specific - Thyroid </vt:lpstr>
      <vt:lpstr>Systemic Disorders – Myasthenia Gravis </vt:lpstr>
      <vt:lpstr>Organ Specific – Addison’s – Adrenal Gland</vt:lpstr>
      <vt:lpstr>Autoimmune Diseases – Type IV </vt:lpstr>
      <vt:lpstr>Immunodeficiency Diseases:  Hyposensitivity of the Immune System</vt:lpstr>
      <vt:lpstr>Primary Immunodeficiencies </vt:lpstr>
      <vt:lpstr>DiGeorge Syndrome</vt:lpstr>
      <vt:lpstr> Severe Combined Immunodeficiencies:  Dysfunction in B and T Cells</vt:lpstr>
      <vt:lpstr>Severe Combined Immunodeficiency</vt:lpstr>
      <vt:lpstr>PowerPoint Presentation</vt:lpstr>
      <vt:lpstr>Secondary Immunodeficiency Diseases</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89</cp:revision>
  <dcterms:created xsi:type="dcterms:W3CDTF">2017-06-12T19:29:15Z</dcterms:created>
  <dcterms:modified xsi:type="dcterms:W3CDTF">2018-03-01T18:56:37Z</dcterms:modified>
</cp:coreProperties>
</file>