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50"/>
  </p:notesMasterIdLst>
  <p:sldIdLst>
    <p:sldId id="256" r:id="rId2"/>
    <p:sldId id="257" r:id="rId3"/>
    <p:sldId id="258" r:id="rId4"/>
    <p:sldId id="259" r:id="rId5"/>
    <p:sldId id="288" r:id="rId6"/>
    <p:sldId id="260" r:id="rId7"/>
    <p:sldId id="261" r:id="rId8"/>
    <p:sldId id="262" r:id="rId9"/>
    <p:sldId id="289" r:id="rId10"/>
    <p:sldId id="290" r:id="rId11"/>
    <p:sldId id="291" r:id="rId12"/>
    <p:sldId id="266" r:id="rId13"/>
    <p:sldId id="293" r:id="rId14"/>
    <p:sldId id="263" r:id="rId15"/>
    <p:sldId id="264" r:id="rId16"/>
    <p:sldId id="265" r:id="rId17"/>
    <p:sldId id="295" r:id="rId18"/>
    <p:sldId id="267" r:id="rId19"/>
    <p:sldId id="268" r:id="rId20"/>
    <p:sldId id="296" r:id="rId21"/>
    <p:sldId id="269" r:id="rId22"/>
    <p:sldId id="297" r:id="rId23"/>
    <p:sldId id="271" r:id="rId24"/>
    <p:sldId id="298" r:id="rId25"/>
    <p:sldId id="272" r:id="rId26"/>
    <p:sldId id="299" r:id="rId27"/>
    <p:sldId id="273" r:id="rId28"/>
    <p:sldId id="274" r:id="rId29"/>
    <p:sldId id="300" r:id="rId30"/>
    <p:sldId id="302" r:id="rId31"/>
    <p:sldId id="301" r:id="rId32"/>
    <p:sldId id="303" r:id="rId33"/>
    <p:sldId id="275" r:id="rId34"/>
    <p:sldId id="276" r:id="rId35"/>
    <p:sldId id="306" r:id="rId36"/>
    <p:sldId id="307" r:id="rId37"/>
    <p:sldId id="278" r:id="rId38"/>
    <p:sldId id="279" r:id="rId39"/>
    <p:sldId id="304" r:id="rId40"/>
    <p:sldId id="305" r:id="rId41"/>
    <p:sldId id="280" r:id="rId42"/>
    <p:sldId id="281" r:id="rId43"/>
    <p:sldId id="282" r:id="rId44"/>
    <p:sldId id="283" r:id="rId45"/>
    <p:sldId id="284" r:id="rId46"/>
    <p:sldId id="285" r:id="rId47"/>
    <p:sldId id="286" r:id="rId48"/>
    <p:sldId id="287"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7"/>
    <p:restoredTop sz="94632"/>
  </p:normalViewPr>
  <p:slideViewPr>
    <p:cSldViewPr snapToGrid="0" snapToObjects="1">
      <p:cViewPr varScale="1">
        <p:scale>
          <a:sx n="114" d="100"/>
          <a:sy n="114" d="100"/>
        </p:scale>
        <p:origin x="304" y="168"/>
      </p:cViewPr>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11003A-3DC5-EA41-BE52-5054C1B3DAD8}" type="datetimeFigureOut">
              <a:rPr lang="en-US" smtClean="0"/>
              <a:t>3/1/18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69E4D1-782F-EC44-8B5D-33DC3587112B}" type="slidenum">
              <a:rPr lang="en-US" smtClean="0"/>
              <a:t>‹#›</a:t>
            </a:fld>
            <a:endParaRPr lang="en-US"/>
          </a:p>
        </p:txBody>
      </p:sp>
    </p:spTree>
    <p:extLst>
      <p:ext uri="{BB962C8B-B14F-4D97-AF65-F5344CB8AC3E}">
        <p14:creationId xmlns:p14="http://schemas.microsoft.com/office/powerpoint/2010/main" val="7190172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US"/>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8F169EA4-F97C-7A4E-8B2D-57572F3C8D32}" type="slidenum">
              <a:rPr lang="en-US" smtClean="0"/>
              <a:t>‹#›</a:t>
            </a:fld>
            <a:endParaRPr lang="en-US"/>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i="0">
                <a:latin typeface="Calibri" charset="0"/>
                <a:ea typeface="Calibri" charset="0"/>
                <a:cs typeface="Calibri" charset="0"/>
              </a:defRPr>
            </a:lvl1pPr>
          </a:lstStyle>
          <a:p>
            <a:r>
              <a:rPr lang="en-US" dirty="0"/>
              <a:t>Click to edit Master title style</a:t>
            </a:r>
          </a:p>
        </p:txBody>
      </p:sp>
      <p:sp>
        <p:nvSpPr>
          <p:cNvPr id="3" name="Content Placeholder 2"/>
          <p:cNvSpPr>
            <a:spLocks noGrp="1"/>
          </p:cNvSpPr>
          <p:nvPr>
            <p:ph idx="1"/>
          </p:nvPr>
        </p:nvSpPr>
        <p:spPr/>
        <p:txBody>
          <a:bodyPr/>
          <a:lstStyle>
            <a:lvl1pPr>
              <a:defRPr b="0" i="0">
                <a:latin typeface="Calibri" charset="0"/>
                <a:ea typeface="Calibri" charset="0"/>
                <a:cs typeface="Calibri" charset="0"/>
              </a:defRPr>
            </a:lvl1pPr>
            <a:lvl2pPr>
              <a:defRPr b="0" i="0">
                <a:latin typeface="Calibri" charset="0"/>
                <a:ea typeface="Calibri" charset="0"/>
                <a:cs typeface="Calibri" charset="0"/>
              </a:defRPr>
            </a:lvl2pPr>
            <a:lvl3pPr>
              <a:defRPr b="0" i="0">
                <a:latin typeface="Calibri" charset="0"/>
                <a:ea typeface="Calibri" charset="0"/>
                <a:cs typeface="Calibri" charset="0"/>
              </a:defRPr>
            </a:lvl3pPr>
            <a:lvl4pPr>
              <a:defRPr b="0" i="0">
                <a:latin typeface="Calibri" charset="0"/>
                <a:ea typeface="Calibri" charset="0"/>
                <a:cs typeface="Calibri" charset="0"/>
              </a:defRPr>
            </a:lvl4pPr>
            <a:lvl5pPr>
              <a:defRPr b="0" i="0">
                <a:latin typeface="Calibri" charset="0"/>
                <a:ea typeface="Calibri" charset="0"/>
                <a:cs typeface="Calibri"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US"/>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8F169EA4-F97C-7A4E-8B2D-57572F3C8D32}" type="slidenum">
              <a:rPr lang="en-US" smtClean="0"/>
              <a:t>‹#›</a:t>
            </a:fld>
            <a:endParaRPr lang="en-US"/>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6A33BAD-F96F-7143-B745-21EBFAA84F47}" type="datetimeFigureOut">
              <a:rPr lang="en-US" smtClean="0"/>
              <a:t>3/1/18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169EA4-F97C-7A4E-8B2D-57572F3C8D32}"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6A33BAD-F96F-7143-B745-21EBFAA84F47}" type="datetimeFigureOut">
              <a:rPr lang="en-US" smtClean="0"/>
              <a:t>3/1/18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F169EA4-F97C-7A4E-8B2D-57572F3C8D32}"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6A33BAD-F96F-7143-B745-21EBFAA84F47}" type="datetimeFigureOut">
              <a:rPr lang="en-US" smtClean="0"/>
              <a:t>3/1/18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F169EA4-F97C-7A4E-8B2D-57572F3C8D32}"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A33BAD-F96F-7143-B745-21EBFAA84F47}" type="datetimeFigureOut">
              <a:rPr lang="en-US" smtClean="0"/>
              <a:t>3/1/18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F169EA4-F97C-7A4E-8B2D-57572F3C8D3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46A33BAD-F96F-7143-B745-21EBFAA84F47}" type="datetimeFigureOut">
              <a:rPr lang="en-US" smtClean="0"/>
              <a:t>3/1/18</a:t>
            </a:fld>
            <a:endParaRPr lang="en-US"/>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8F169EA4-F97C-7A4E-8B2D-57572F3C8D32}" type="slidenum">
              <a:rPr lang="en-US" smtClean="0"/>
              <a:t>‹#›</a:t>
            </a:fld>
            <a:endParaRPr lang="en-US"/>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46A33BAD-F96F-7143-B745-21EBFAA84F47}" type="datetimeFigureOut">
              <a:rPr lang="en-US" smtClean="0"/>
              <a:t>3/1/18</a:t>
            </a:fld>
            <a:endParaRPr lang="en-US"/>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8F169EA4-F97C-7A4E-8B2D-57572F3C8D32}" type="slidenum">
              <a:rPr lang="en-US" smtClean="0"/>
              <a:t>‹#›</a:t>
            </a:fld>
            <a:endParaRPr lang="en-US"/>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46A33BAD-F96F-7143-B745-21EBFAA84F47}" type="datetimeFigureOut">
              <a:rPr lang="en-US" smtClean="0"/>
              <a:t>3/1/18</a:t>
            </a:fld>
            <a:endParaRPr lang="en-US"/>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US"/>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8F169EA4-F97C-7A4E-8B2D-57572F3C8D32}" type="slidenum">
              <a:rPr lang="en-US" smtClean="0"/>
              <a:t>‹#›</a:t>
            </a:fld>
            <a:endParaRPr lang="en-US"/>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9222233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662609"/>
            <a:ext cx="8361229" cy="3224071"/>
          </a:xfrm>
        </p:spPr>
        <p:txBody>
          <a:bodyPr>
            <a:normAutofit/>
          </a:bodyPr>
          <a:lstStyle/>
          <a:p>
            <a:r>
              <a:rPr lang="en-US" sz="6000" b="1" dirty="0"/>
              <a:t> </a:t>
            </a:r>
            <a:r>
              <a:rPr lang="en-US" sz="4800" b="1" dirty="0"/>
              <a:t>How We See the Invisible World </a:t>
            </a:r>
            <a:r>
              <a:rPr lang="mr-IN" sz="4800" b="1" dirty="0"/>
              <a:t>–</a:t>
            </a:r>
            <a:r>
              <a:rPr lang="en-US" sz="4800" b="1" dirty="0"/>
              <a:t> Microbiology Techniques </a:t>
            </a:r>
            <a:r>
              <a:rPr lang="en-US" sz="6000" b="1" dirty="0"/>
              <a:t>	</a:t>
            </a:r>
          </a:p>
        </p:txBody>
      </p:sp>
      <p:sp>
        <p:nvSpPr>
          <p:cNvPr id="3" name="Subtitle 2"/>
          <p:cNvSpPr>
            <a:spLocks noGrp="1"/>
          </p:cNvSpPr>
          <p:nvPr>
            <p:ph type="subTitle" idx="1"/>
          </p:nvPr>
        </p:nvSpPr>
        <p:spPr/>
        <p:txBody>
          <a:bodyPr>
            <a:normAutofit/>
          </a:bodyPr>
          <a:lstStyle/>
          <a:p>
            <a:r>
              <a:rPr lang="en-US" b="1" dirty="0"/>
              <a:t>Chapter 2</a:t>
            </a:r>
          </a:p>
          <a:p>
            <a:r>
              <a:rPr lang="en-US" b="1"/>
              <a:t>Biology </a:t>
            </a:r>
            <a:r>
              <a:rPr lang="en-US" b="1" dirty="0"/>
              <a:t>2161</a:t>
            </a:r>
          </a:p>
        </p:txBody>
      </p:sp>
    </p:spTree>
    <p:extLst>
      <p:ext uri="{BB962C8B-B14F-4D97-AF65-F5344CB8AC3E}">
        <p14:creationId xmlns:p14="http://schemas.microsoft.com/office/powerpoint/2010/main" val="16408519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1"/>
          <p:cNvSpPr>
            <a:spLocks noGrp="1"/>
          </p:cNvSpPr>
          <p:nvPr>
            <p:ph type="title"/>
          </p:nvPr>
        </p:nvSpPr>
        <p:spPr/>
        <p:txBody>
          <a:bodyPr/>
          <a:lstStyle/>
          <a:p>
            <a:pPr eaLnBrk="1" hangingPunct="1"/>
            <a:r>
              <a:rPr lang="en-US" altLang="en-US">
                <a:latin typeface="Times" charset="0"/>
                <a:cs typeface="Times" charset="0"/>
              </a:rPr>
              <a:t>Principles of Light Microscopy</a:t>
            </a:r>
          </a:p>
        </p:txBody>
      </p:sp>
      <p:sp>
        <p:nvSpPr>
          <p:cNvPr id="50178" name="Content Placeholder 2"/>
          <p:cNvSpPr>
            <a:spLocks noGrp="1"/>
          </p:cNvSpPr>
          <p:nvPr>
            <p:ph sz="half" idx="1"/>
          </p:nvPr>
        </p:nvSpPr>
        <p:spPr>
          <a:xfrm>
            <a:off x="685799" y="1600201"/>
            <a:ext cx="11268635" cy="4525963"/>
          </a:xfrm>
        </p:spPr>
        <p:txBody>
          <a:bodyPr/>
          <a:lstStyle/>
          <a:p>
            <a:pPr eaLnBrk="1" hangingPunct="1">
              <a:lnSpc>
                <a:spcPct val="90000"/>
              </a:lnSpc>
            </a:pPr>
            <a:r>
              <a:rPr lang="en-US" altLang="en-US" sz="3200" b="1" i="1" u="sng" dirty="0">
                <a:solidFill>
                  <a:srgbClr val="FF0000"/>
                </a:solidFill>
              </a:rPr>
              <a:t>Magnification</a:t>
            </a:r>
            <a:r>
              <a:rPr lang="en-US" altLang="en-US" sz="3200" b="1" dirty="0"/>
              <a:t>-</a:t>
            </a:r>
            <a:r>
              <a:rPr lang="en-US" altLang="en-US" sz="3200" dirty="0"/>
              <a:t> occurs in two phases</a:t>
            </a:r>
          </a:p>
          <a:p>
            <a:pPr lvl="1" eaLnBrk="1" hangingPunct="1">
              <a:lnSpc>
                <a:spcPct val="90000"/>
              </a:lnSpc>
            </a:pPr>
            <a:r>
              <a:rPr lang="en-US" altLang="en-US" sz="3200" i="1" dirty="0">
                <a:solidFill>
                  <a:srgbClr val="800000"/>
                </a:solidFill>
              </a:rPr>
              <a:t>Objective lens </a:t>
            </a:r>
          </a:p>
          <a:p>
            <a:pPr lvl="1" eaLnBrk="1" hangingPunct="1">
              <a:lnSpc>
                <a:spcPct val="90000"/>
              </a:lnSpc>
            </a:pPr>
            <a:r>
              <a:rPr lang="en-US" altLang="en-US" sz="3200" i="1" dirty="0">
                <a:solidFill>
                  <a:srgbClr val="800000"/>
                </a:solidFill>
              </a:rPr>
              <a:t>Ocular lens</a:t>
            </a:r>
            <a:r>
              <a:rPr lang="en-US" altLang="en-US" sz="3200" dirty="0"/>
              <a:t> </a:t>
            </a:r>
          </a:p>
          <a:p>
            <a:pPr lvl="1" eaLnBrk="1" hangingPunct="1">
              <a:lnSpc>
                <a:spcPct val="90000"/>
              </a:lnSpc>
            </a:pPr>
            <a:endParaRPr lang="en-US" altLang="en-US" sz="3200" u="sng" dirty="0">
              <a:solidFill>
                <a:srgbClr val="FF0000"/>
              </a:solidFill>
            </a:endParaRPr>
          </a:p>
          <a:p>
            <a:pPr eaLnBrk="1" hangingPunct="1">
              <a:lnSpc>
                <a:spcPct val="90000"/>
              </a:lnSpc>
            </a:pPr>
            <a:r>
              <a:rPr lang="en-US" altLang="en-US" sz="3200" b="1" u="sng" dirty="0">
                <a:solidFill>
                  <a:srgbClr val="FF0000"/>
                </a:solidFill>
              </a:rPr>
              <a:t>Total power of magnification</a:t>
            </a:r>
            <a:r>
              <a:rPr lang="en-US" altLang="en-US" sz="3200" b="1" dirty="0"/>
              <a:t>- </a:t>
            </a:r>
            <a:r>
              <a:rPr lang="en-US" altLang="en-US" sz="3200" dirty="0"/>
              <a:t>the product of the power of the objective and the power of the ocular</a:t>
            </a:r>
          </a:p>
          <a:p>
            <a:pPr eaLnBrk="1" hangingPunct="1">
              <a:lnSpc>
                <a:spcPct val="90000"/>
              </a:lnSpc>
            </a:pPr>
            <a:endParaRPr lang="en-US" altLang="en-US" dirty="0"/>
          </a:p>
        </p:txBody>
      </p:sp>
    </p:spTree>
    <p:extLst>
      <p:ext uri="{BB962C8B-B14F-4D97-AF65-F5344CB8AC3E}">
        <p14:creationId xmlns:p14="http://schemas.microsoft.com/office/powerpoint/2010/main" val="8569109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1"/>
          <p:cNvSpPr>
            <a:spLocks noGrp="1"/>
          </p:cNvSpPr>
          <p:nvPr>
            <p:ph type="title"/>
          </p:nvPr>
        </p:nvSpPr>
        <p:spPr/>
        <p:txBody>
          <a:bodyPr>
            <a:normAutofit/>
          </a:bodyPr>
          <a:lstStyle/>
          <a:p>
            <a:pPr eaLnBrk="1" hangingPunct="1"/>
            <a:r>
              <a:rPr lang="en-US" altLang="en-US">
                <a:latin typeface="Times" charset="0"/>
                <a:cs typeface="Times" charset="0"/>
              </a:rPr>
              <a:t>Resolution</a:t>
            </a:r>
          </a:p>
        </p:txBody>
      </p:sp>
      <p:sp>
        <p:nvSpPr>
          <p:cNvPr id="51202" name="Content Placeholder 4"/>
          <p:cNvSpPr>
            <a:spLocks noGrp="1"/>
          </p:cNvSpPr>
          <p:nvPr>
            <p:ph idx="1"/>
          </p:nvPr>
        </p:nvSpPr>
        <p:spPr>
          <a:xfrm>
            <a:off x="1139687" y="1331259"/>
            <a:ext cx="10570460" cy="5029200"/>
          </a:xfrm>
        </p:spPr>
        <p:txBody>
          <a:bodyPr>
            <a:normAutofit/>
          </a:bodyPr>
          <a:lstStyle/>
          <a:p>
            <a:pPr eaLnBrk="1" hangingPunct="1"/>
            <a:r>
              <a:rPr lang="en-US" altLang="en-US" sz="3200" b="1" i="1" u="sng" dirty="0">
                <a:solidFill>
                  <a:srgbClr val="FF0000"/>
                </a:solidFill>
                <a:latin typeface="Times" charset="0"/>
              </a:rPr>
              <a:t>Resolution</a:t>
            </a:r>
            <a:r>
              <a:rPr lang="en-US" altLang="en-US" sz="3200" b="1" dirty="0">
                <a:solidFill>
                  <a:srgbClr val="FF0000"/>
                </a:solidFill>
                <a:latin typeface="Times" charset="0"/>
              </a:rPr>
              <a:t>-</a:t>
            </a:r>
            <a:r>
              <a:rPr lang="en-US" altLang="en-US" sz="3200" dirty="0">
                <a:solidFill>
                  <a:srgbClr val="FF0000"/>
                </a:solidFill>
                <a:latin typeface="Times" charset="0"/>
              </a:rPr>
              <a:t> </a:t>
            </a:r>
            <a:r>
              <a:rPr lang="en-US" altLang="en-US" sz="3200" dirty="0">
                <a:latin typeface="Times" charset="0"/>
              </a:rPr>
              <a:t>the ability to distinguish two points from one another</a:t>
            </a:r>
          </a:p>
          <a:p>
            <a:pPr eaLnBrk="1" hangingPunct="1"/>
            <a:r>
              <a:rPr lang="en-US" altLang="en-US" sz="3200" dirty="0">
                <a:latin typeface="Times" charset="0"/>
              </a:rPr>
              <a:t>Also known as </a:t>
            </a:r>
            <a:r>
              <a:rPr lang="en-US" altLang="en-US" sz="3200" b="1" i="1" u="sng" dirty="0">
                <a:solidFill>
                  <a:srgbClr val="FF0000"/>
                </a:solidFill>
                <a:latin typeface="Times" charset="0"/>
              </a:rPr>
              <a:t>resolving power</a:t>
            </a:r>
          </a:p>
          <a:p>
            <a:pPr lvl="1" eaLnBrk="1" hangingPunct="1"/>
            <a:r>
              <a:rPr lang="en-US" altLang="en-US" sz="2800" i="1" dirty="0">
                <a:solidFill>
                  <a:srgbClr val="800000"/>
                </a:solidFill>
                <a:latin typeface="Times" charset="0"/>
              </a:rPr>
              <a:t>Resolving power </a:t>
            </a:r>
            <a:r>
              <a:rPr lang="en-US" altLang="en-US" sz="2800" dirty="0">
                <a:latin typeface="Times" charset="0"/>
              </a:rPr>
              <a:t>(RP) =   0.2 microns </a:t>
            </a:r>
          </a:p>
          <a:p>
            <a:pPr lvl="2" eaLnBrk="1" hangingPunct="1"/>
            <a:r>
              <a:rPr lang="en-US" altLang="en-US" sz="2800" dirty="0">
                <a:latin typeface="Times" charset="0"/>
              </a:rPr>
              <a:t>1 micron = 0.001 mm   </a:t>
            </a:r>
          </a:p>
          <a:p>
            <a:pPr eaLnBrk="1" hangingPunct="1"/>
            <a:r>
              <a:rPr lang="en-US" altLang="en-US" sz="3600" dirty="0">
                <a:latin typeface="Times" charset="0"/>
              </a:rPr>
              <a:t>Oil immersion lenses </a:t>
            </a:r>
            <a:r>
              <a:rPr lang="en-US" altLang="en-US" sz="3600" b="1" i="1" dirty="0">
                <a:solidFill>
                  <a:srgbClr val="FF0000"/>
                </a:solidFill>
                <a:latin typeface="Times" charset="0"/>
              </a:rPr>
              <a:t>increase</a:t>
            </a:r>
            <a:r>
              <a:rPr lang="en-US" altLang="en-US" sz="3600" i="1" dirty="0">
                <a:solidFill>
                  <a:srgbClr val="800000"/>
                </a:solidFill>
                <a:latin typeface="Times" charset="0"/>
              </a:rPr>
              <a:t> </a:t>
            </a:r>
            <a:r>
              <a:rPr lang="en-US" altLang="en-US" sz="3600" dirty="0">
                <a:latin typeface="Times" charset="0"/>
              </a:rPr>
              <a:t>the numerical aperture of the lens </a:t>
            </a:r>
          </a:p>
          <a:p>
            <a:pPr lvl="1" eaLnBrk="1" hangingPunct="1"/>
            <a:r>
              <a:rPr lang="en-US" altLang="x-none" sz="3200" dirty="0">
                <a:latin typeface="Times" charset="0"/>
              </a:rPr>
              <a:t>NA = ability of a lens to gather light and resolve fine detail in an object being observed.</a:t>
            </a:r>
            <a:endParaRPr lang="en-US" altLang="en-US" sz="2800" dirty="0">
              <a:latin typeface="Times" charset="0"/>
            </a:endParaRPr>
          </a:p>
          <a:p>
            <a:pPr lvl="1" eaLnBrk="1" hangingPunct="1"/>
            <a:endParaRPr lang="en-US" altLang="en-US" sz="2800" dirty="0">
              <a:latin typeface="Times" charset="0"/>
            </a:endParaRPr>
          </a:p>
          <a:p>
            <a:pPr eaLnBrk="1" hangingPunct="1"/>
            <a:endParaRPr lang="en-US" altLang="en-US" sz="3200" dirty="0">
              <a:latin typeface="Times" charset="0"/>
            </a:endParaRPr>
          </a:p>
        </p:txBody>
      </p:sp>
    </p:spTree>
    <p:extLst>
      <p:ext uri="{BB962C8B-B14F-4D97-AF65-F5344CB8AC3E}">
        <p14:creationId xmlns:p14="http://schemas.microsoft.com/office/powerpoint/2010/main" val="10764620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Oil Immersion </a:t>
            </a:r>
          </a:p>
        </p:txBody>
      </p:sp>
      <p:pic>
        <p:nvPicPr>
          <p:cNvPr id="3" name="Picture Placeholder 1" descr="OSC_Microbio_02_03_OilLens.jpg"/>
          <p:cNvPicPr>
            <a:picLocks noChangeAspect="1"/>
          </p:cNvPicPr>
          <p:nvPr/>
        </p:nvPicPr>
        <p:blipFill>
          <a:blip r:embed="rId2">
            <a:extLst>
              <a:ext uri="{28A0092B-C50C-407E-A947-70E740481C1C}">
                <a14:useLocalDpi xmlns:a14="http://schemas.microsoft.com/office/drawing/2010/main" val="0"/>
              </a:ext>
            </a:extLst>
          </a:blip>
          <a:srcRect l="-5865" r="-5865"/>
          <a:stretch>
            <a:fillRect/>
          </a:stretch>
        </p:blipFill>
        <p:spPr>
          <a:xfrm>
            <a:off x="457199" y="1122386"/>
            <a:ext cx="10546081" cy="4578002"/>
          </a:xfrm>
          <a:prstGeom prst="rect">
            <a:avLst/>
          </a:prstGeom>
        </p:spPr>
      </p:pic>
    </p:spTree>
    <p:extLst>
      <p:ext uri="{BB962C8B-B14F-4D97-AF65-F5344CB8AC3E}">
        <p14:creationId xmlns:p14="http://schemas.microsoft.com/office/powerpoint/2010/main" val="4161238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1"/>
          <p:cNvSpPr>
            <a:spLocks noGrp="1"/>
          </p:cNvSpPr>
          <p:nvPr>
            <p:ph type="title"/>
          </p:nvPr>
        </p:nvSpPr>
        <p:spPr/>
        <p:txBody>
          <a:bodyPr>
            <a:normAutofit/>
          </a:bodyPr>
          <a:lstStyle/>
          <a:p>
            <a:pPr eaLnBrk="1" hangingPunct="1"/>
            <a:r>
              <a:rPr lang="en-US" altLang="en-US">
                <a:latin typeface="Times" charset="0"/>
                <a:cs typeface="Times" charset="0"/>
              </a:rPr>
              <a:t>Magnification and Resolution</a:t>
            </a:r>
          </a:p>
        </p:txBody>
      </p:sp>
      <p:sp>
        <p:nvSpPr>
          <p:cNvPr id="53250" name="Content Placeholder 2"/>
          <p:cNvSpPr>
            <a:spLocks noGrp="1"/>
          </p:cNvSpPr>
          <p:nvPr>
            <p:ph idx="1"/>
          </p:nvPr>
        </p:nvSpPr>
        <p:spPr>
          <a:xfrm>
            <a:off x="838200" y="1961713"/>
            <a:ext cx="10515600" cy="2061647"/>
          </a:xfrm>
        </p:spPr>
        <p:txBody>
          <a:bodyPr>
            <a:normAutofit lnSpcReduction="10000"/>
          </a:bodyPr>
          <a:lstStyle/>
          <a:p>
            <a:pPr eaLnBrk="1" hangingPunct="1"/>
            <a:r>
              <a:rPr lang="en-US" altLang="en-US" sz="7200" b="1" i="1" dirty="0">
                <a:solidFill>
                  <a:srgbClr val="FF0000"/>
                </a:solidFill>
                <a:latin typeface="Times" charset="0"/>
              </a:rPr>
              <a:t>Increased magnification decreases the resolution</a:t>
            </a:r>
          </a:p>
          <a:p>
            <a:pPr eaLnBrk="1" hangingPunct="1">
              <a:buFont typeface="Wingdings" charset="2"/>
              <a:buNone/>
            </a:pPr>
            <a:endParaRPr lang="en-US" altLang="en-US" sz="7200" dirty="0">
              <a:latin typeface="Times" charset="0"/>
            </a:endParaRPr>
          </a:p>
          <a:p>
            <a:pPr eaLnBrk="1" hangingPunct="1"/>
            <a:endParaRPr lang="en-US" altLang="en-US" sz="5400" dirty="0">
              <a:latin typeface="Times" charset="0"/>
            </a:endParaRPr>
          </a:p>
        </p:txBody>
      </p:sp>
    </p:spTree>
    <p:extLst>
      <p:ext uri="{BB962C8B-B14F-4D97-AF65-F5344CB8AC3E}">
        <p14:creationId xmlns:p14="http://schemas.microsoft.com/office/powerpoint/2010/main" val="6181138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1018520" cy="991235"/>
          </a:xfrm>
        </p:spPr>
        <p:txBody>
          <a:bodyPr>
            <a:normAutofit fontScale="90000"/>
          </a:bodyPr>
          <a:lstStyle/>
          <a:p>
            <a:r>
              <a:rPr lang="en-US" dirty="0"/>
              <a:t>Historical Perspective: Development of </a:t>
            </a:r>
            <a:r>
              <a:rPr lang="en-US"/>
              <a:t>the Microscope </a:t>
            </a:r>
            <a:endParaRPr lang="en-US" dirty="0"/>
          </a:p>
        </p:txBody>
      </p:sp>
      <p:pic>
        <p:nvPicPr>
          <p:cNvPr id="3" name="Picture Placeholder 1" descr="OSC_Microbio_02_02_VanLeeuwen.jpg"/>
          <p:cNvPicPr>
            <a:picLocks noChangeAspect="1"/>
          </p:cNvPicPr>
          <p:nvPr/>
        </p:nvPicPr>
        <p:blipFill>
          <a:blip r:embed="rId2">
            <a:extLst>
              <a:ext uri="{28A0092B-C50C-407E-A947-70E740481C1C}">
                <a14:useLocalDpi xmlns:a14="http://schemas.microsoft.com/office/drawing/2010/main" val="0"/>
              </a:ext>
            </a:extLst>
          </a:blip>
          <a:srcRect t="-13681" b="-13681"/>
          <a:stretch>
            <a:fillRect/>
          </a:stretch>
        </p:blipFill>
        <p:spPr>
          <a:xfrm>
            <a:off x="1950719" y="1173481"/>
            <a:ext cx="8062913" cy="3413760"/>
          </a:xfrm>
          <a:prstGeom prst="rect">
            <a:avLst/>
          </a:prstGeom>
        </p:spPr>
      </p:pic>
      <p:sp>
        <p:nvSpPr>
          <p:cNvPr id="4" name="Text Placeholder 6"/>
          <p:cNvSpPr txBox="1">
            <a:spLocks/>
          </p:cNvSpPr>
          <p:nvPr/>
        </p:nvSpPr>
        <p:spPr>
          <a:xfrm>
            <a:off x="1661160" y="4478221"/>
            <a:ext cx="8062912" cy="2242619"/>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buFont typeface="Arial"/>
              <a:buAutoNum type="alphaLcParenBoth"/>
            </a:pPr>
            <a:r>
              <a:rPr lang="en-US" sz="1600" b="1"/>
              <a:t>Antonie van Leeuwenhoek (1632–1723) is credited as being the first person to observe microbes, including bacteria, which he called “animalcules” and “wee little beasties.”</a:t>
            </a:r>
          </a:p>
          <a:p>
            <a:pPr>
              <a:buFont typeface="Arial"/>
              <a:buAutoNum type="alphaLcParenBoth"/>
            </a:pPr>
            <a:r>
              <a:rPr lang="en-US" sz="1600" b="1"/>
              <a:t>Even though van Leeuwenhoek’s microscopes were simple microscopes (as seen in this replica), they were more powerful and provided better resolution than the compound microscopes of his day.</a:t>
            </a:r>
          </a:p>
          <a:p>
            <a:pPr>
              <a:buFont typeface="Arial"/>
              <a:buAutoNum type="alphaLcParenBoth"/>
            </a:pPr>
            <a:r>
              <a:rPr lang="en-US" sz="1600" b="1"/>
              <a:t>Though more famous for developing the telescope, Galileo Galilei (1564–1642) was also one of the pioneers of microscopy. (credit b: modification of work by “Wellcome Images”/Wikimedia Commons)</a:t>
            </a:r>
            <a:endParaRPr lang="en-US" sz="1600" b="1" dirty="0"/>
          </a:p>
        </p:txBody>
      </p:sp>
    </p:spTree>
    <p:extLst>
      <p:ext uri="{BB962C8B-B14F-4D97-AF65-F5344CB8AC3E}">
        <p14:creationId xmlns:p14="http://schemas.microsoft.com/office/powerpoint/2010/main" val="12943224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Robert Hooke </a:t>
            </a:r>
          </a:p>
        </p:txBody>
      </p:sp>
      <p:pic>
        <p:nvPicPr>
          <p:cNvPr id="3" name="Picture Placeholder 1" descr="OSC_Microbio_02_02_Hooke.jpg"/>
          <p:cNvPicPr>
            <a:picLocks noChangeAspect="1"/>
          </p:cNvPicPr>
          <p:nvPr/>
        </p:nvPicPr>
        <p:blipFill>
          <a:blip r:embed="rId2">
            <a:extLst>
              <a:ext uri="{28A0092B-C50C-407E-A947-70E740481C1C}">
                <a14:useLocalDpi xmlns:a14="http://schemas.microsoft.com/office/drawing/2010/main" val="0"/>
              </a:ext>
            </a:extLst>
          </a:blip>
          <a:srcRect l="-20645" r="-20645"/>
          <a:stretch>
            <a:fillRect/>
          </a:stretch>
        </p:blipFill>
        <p:spPr>
          <a:xfrm>
            <a:off x="670559" y="1625306"/>
            <a:ext cx="10561321" cy="4584618"/>
          </a:xfrm>
          <a:prstGeom prst="rect">
            <a:avLst/>
          </a:prstGeom>
        </p:spPr>
      </p:pic>
    </p:spTree>
    <p:extLst>
      <p:ext uri="{BB962C8B-B14F-4D97-AF65-F5344CB8AC3E}">
        <p14:creationId xmlns:p14="http://schemas.microsoft.com/office/powerpoint/2010/main" val="11752316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Brightfield</a:t>
            </a:r>
            <a:r>
              <a:rPr lang="en-US" dirty="0"/>
              <a:t>-Compound Microscopes </a:t>
            </a:r>
          </a:p>
        </p:txBody>
      </p:sp>
      <p:pic>
        <p:nvPicPr>
          <p:cNvPr id="3" name="Picture Placeholder 1" descr="OSC_Microbio_02_03_Brightfiel.jpg"/>
          <p:cNvPicPr>
            <a:picLocks noChangeAspect="1"/>
          </p:cNvPicPr>
          <p:nvPr/>
        </p:nvPicPr>
        <p:blipFill>
          <a:blip r:embed="rId2">
            <a:extLst>
              <a:ext uri="{28A0092B-C50C-407E-A947-70E740481C1C}">
                <a14:useLocalDpi xmlns:a14="http://schemas.microsoft.com/office/drawing/2010/main" val="0"/>
              </a:ext>
            </a:extLst>
          </a:blip>
          <a:srcRect l="-48080" r="-48080"/>
          <a:stretch>
            <a:fillRect/>
          </a:stretch>
        </p:blipFill>
        <p:spPr>
          <a:xfrm>
            <a:off x="457199" y="1172501"/>
            <a:ext cx="11079481" cy="4809548"/>
          </a:xfrm>
          <a:prstGeom prst="rect">
            <a:avLst/>
          </a:prstGeom>
        </p:spPr>
      </p:pic>
    </p:spTree>
    <p:extLst>
      <p:ext uri="{BB962C8B-B14F-4D97-AF65-F5344CB8AC3E}">
        <p14:creationId xmlns:p14="http://schemas.microsoft.com/office/powerpoint/2010/main" val="13781168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1"/>
          <p:cNvSpPr>
            <a:spLocks noGrp="1"/>
          </p:cNvSpPr>
          <p:nvPr>
            <p:ph type="title"/>
          </p:nvPr>
        </p:nvSpPr>
        <p:spPr/>
        <p:txBody>
          <a:bodyPr>
            <a:normAutofit/>
          </a:bodyPr>
          <a:lstStyle/>
          <a:p>
            <a:pPr eaLnBrk="1" hangingPunct="1"/>
            <a:r>
              <a:rPr lang="en-US" altLang="en-US">
                <a:latin typeface="Times" charset="0"/>
                <a:cs typeface="Times" charset="0"/>
              </a:rPr>
              <a:t>Bright-Field Microscopy</a:t>
            </a:r>
          </a:p>
        </p:txBody>
      </p:sp>
      <p:sp>
        <p:nvSpPr>
          <p:cNvPr id="55298" name="Content Placeholder 2"/>
          <p:cNvSpPr>
            <a:spLocks noGrp="1"/>
          </p:cNvSpPr>
          <p:nvPr>
            <p:ph idx="1"/>
          </p:nvPr>
        </p:nvSpPr>
        <p:spPr>
          <a:xfrm>
            <a:off x="1073426" y="1414462"/>
            <a:ext cx="10280374" cy="3443288"/>
          </a:xfrm>
        </p:spPr>
        <p:txBody>
          <a:bodyPr>
            <a:normAutofit fontScale="92500"/>
          </a:bodyPr>
          <a:lstStyle/>
          <a:p>
            <a:pPr eaLnBrk="1" hangingPunct="1"/>
            <a:r>
              <a:rPr lang="en-US" altLang="en-US" sz="3100" b="1" i="1" dirty="0">
                <a:solidFill>
                  <a:srgbClr val="FF0000"/>
                </a:solidFill>
                <a:latin typeface="Times" charset="0"/>
              </a:rPr>
              <a:t>Most widely used</a:t>
            </a:r>
          </a:p>
          <a:p>
            <a:pPr eaLnBrk="1" hangingPunct="1"/>
            <a:r>
              <a:rPr lang="en-US" altLang="en-US" sz="3100" b="1" i="1" dirty="0">
                <a:solidFill>
                  <a:srgbClr val="FF0000"/>
                </a:solidFill>
                <a:latin typeface="Times" charset="0"/>
              </a:rPr>
              <a:t> Background or field of view is illuminated</a:t>
            </a:r>
          </a:p>
          <a:p>
            <a:pPr eaLnBrk="1" hangingPunct="1"/>
            <a:r>
              <a:rPr lang="en-US" altLang="en-US" sz="3100" dirty="0">
                <a:latin typeface="Times" charset="0"/>
              </a:rPr>
              <a:t>Forms its image when light is transmitted through the specimen</a:t>
            </a:r>
          </a:p>
          <a:p>
            <a:pPr eaLnBrk="1" hangingPunct="1"/>
            <a:r>
              <a:rPr lang="en-US" altLang="en-US" sz="3100" b="1" i="1" dirty="0">
                <a:solidFill>
                  <a:srgbClr val="FF0000"/>
                </a:solidFill>
                <a:latin typeface="Times" charset="0"/>
              </a:rPr>
              <a:t>The specimen produces an image that is darker than the surrounding illuminated field</a:t>
            </a:r>
          </a:p>
          <a:p>
            <a:pPr eaLnBrk="1" hangingPunct="1"/>
            <a:r>
              <a:rPr lang="en-US" altLang="en-US" sz="3100" dirty="0">
                <a:latin typeface="Times" charset="0"/>
              </a:rPr>
              <a:t>Can be used with live, unstained and preserved, stain specimens</a:t>
            </a:r>
          </a:p>
          <a:p>
            <a:pPr eaLnBrk="1" hangingPunct="1"/>
            <a:endParaRPr lang="en-US" altLang="en-US" sz="3100" dirty="0">
              <a:latin typeface="Times" charset="0"/>
            </a:endParaRPr>
          </a:p>
        </p:txBody>
      </p:sp>
    </p:spTree>
    <p:extLst>
      <p:ext uri="{BB962C8B-B14F-4D97-AF65-F5344CB8AC3E}">
        <p14:creationId xmlns:p14="http://schemas.microsoft.com/office/powerpoint/2010/main" val="17461818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descr="OSC_Microbio_02_03_Darkfield.jpg"/>
          <p:cNvPicPr>
            <a:picLocks noChangeAspect="1"/>
          </p:cNvPicPr>
          <p:nvPr/>
        </p:nvPicPr>
        <p:blipFill>
          <a:blip r:embed="rId2">
            <a:extLst>
              <a:ext uri="{28A0092B-C50C-407E-A947-70E740481C1C}">
                <a14:useLocalDpi xmlns:a14="http://schemas.microsoft.com/office/drawing/2010/main" val="0"/>
              </a:ext>
            </a:extLst>
          </a:blip>
          <a:srcRect l="-59423" r="-59423"/>
          <a:stretch>
            <a:fillRect/>
          </a:stretch>
        </p:blipFill>
        <p:spPr>
          <a:xfrm>
            <a:off x="457199" y="1122386"/>
            <a:ext cx="11369041" cy="4935245"/>
          </a:xfrm>
          <a:prstGeom prst="rect">
            <a:avLst/>
          </a:prstGeom>
        </p:spPr>
      </p:pic>
    </p:spTree>
    <p:extLst>
      <p:ext uri="{BB962C8B-B14F-4D97-AF65-F5344CB8AC3E}">
        <p14:creationId xmlns:p14="http://schemas.microsoft.com/office/powerpoint/2010/main" val="2145378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Dark-field Microscopes</a:t>
            </a:r>
          </a:p>
        </p:txBody>
      </p:sp>
      <p:pic>
        <p:nvPicPr>
          <p:cNvPr id="3" name="Picture Placeholder 1" descr="OSC_Microbio_02_03_Syphilis.jpg"/>
          <p:cNvPicPr>
            <a:picLocks noChangeAspect="1"/>
          </p:cNvPicPr>
          <p:nvPr/>
        </p:nvPicPr>
        <p:blipFill>
          <a:blip r:embed="rId2">
            <a:extLst>
              <a:ext uri="{28A0092B-C50C-407E-A947-70E740481C1C}">
                <a14:useLocalDpi xmlns:a14="http://schemas.microsoft.com/office/drawing/2010/main" val="0"/>
              </a:ext>
            </a:extLst>
          </a:blip>
          <a:srcRect l="-36387" r="-36387"/>
          <a:stretch>
            <a:fillRect/>
          </a:stretch>
        </p:blipFill>
        <p:spPr>
          <a:xfrm>
            <a:off x="457199" y="1381466"/>
            <a:ext cx="10896601" cy="4730161"/>
          </a:xfrm>
          <a:prstGeom prst="rect">
            <a:avLst/>
          </a:prstGeom>
        </p:spPr>
      </p:pic>
    </p:spTree>
    <p:extLst>
      <p:ext uri="{BB962C8B-B14F-4D97-AF65-F5344CB8AC3E}">
        <p14:creationId xmlns:p14="http://schemas.microsoft.com/office/powerpoint/2010/main" val="1123663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Invisible World </a:t>
            </a:r>
          </a:p>
        </p:txBody>
      </p:sp>
      <p:pic>
        <p:nvPicPr>
          <p:cNvPr id="3" name="Picture Placeholder 1" descr="OSC_Microbio_02_00_Splash.jpg"/>
          <p:cNvPicPr>
            <a:picLocks noChangeAspect="1"/>
          </p:cNvPicPr>
          <p:nvPr/>
        </p:nvPicPr>
        <p:blipFill>
          <a:blip r:embed="rId2">
            <a:extLst>
              <a:ext uri="{28A0092B-C50C-407E-A947-70E740481C1C}">
                <a14:useLocalDpi xmlns:a14="http://schemas.microsoft.com/office/drawing/2010/main" val="0"/>
              </a:ext>
            </a:extLst>
          </a:blip>
          <a:srcRect t="-14274" b="-14274"/>
          <a:stretch>
            <a:fillRect/>
          </a:stretch>
        </p:blipFill>
        <p:spPr>
          <a:xfrm>
            <a:off x="1086678" y="1122386"/>
            <a:ext cx="10465242" cy="4816164"/>
          </a:xfrm>
          <a:prstGeom prst="rect">
            <a:avLst/>
          </a:prstGeom>
        </p:spPr>
      </p:pic>
    </p:spTree>
    <p:extLst>
      <p:ext uri="{BB962C8B-B14F-4D97-AF65-F5344CB8AC3E}">
        <p14:creationId xmlns:p14="http://schemas.microsoft.com/office/powerpoint/2010/main" val="14605547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itle 1"/>
          <p:cNvSpPr>
            <a:spLocks noGrp="1"/>
          </p:cNvSpPr>
          <p:nvPr>
            <p:ph type="title"/>
          </p:nvPr>
        </p:nvSpPr>
        <p:spPr>
          <a:xfrm>
            <a:off x="1981200" y="274638"/>
            <a:ext cx="8229600" cy="715962"/>
          </a:xfrm>
        </p:spPr>
        <p:txBody>
          <a:bodyPr/>
          <a:lstStyle/>
          <a:p>
            <a:pPr eaLnBrk="1" hangingPunct="1"/>
            <a:r>
              <a:rPr lang="en-US" altLang="en-US">
                <a:latin typeface="Times" charset="0"/>
                <a:cs typeface="Times" charset="0"/>
              </a:rPr>
              <a:t>Dark-Field Microscopy</a:t>
            </a:r>
          </a:p>
        </p:txBody>
      </p:sp>
      <p:sp>
        <p:nvSpPr>
          <p:cNvPr id="49155" name="Content Placeholder 2"/>
          <p:cNvSpPr>
            <a:spLocks noGrp="1"/>
          </p:cNvSpPr>
          <p:nvPr>
            <p:ph idx="1"/>
          </p:nvPr>
        </p:nvSpPr>
        <p:spPr>
          <a:xfrm>
            <a:off x="1682262" y="1371601"/>
            <a:ext cx="8229600" cy="3938953"/>
          </a:xfrm>
        </p:spPr>
        <p:txBody>
          <a:bodyPr>
            <a:normAutofit/>
          </a:bodyPr>
          <a:lstStyle/>
          <a:p>
            <a:pPr eaLnBrk="1" hangingPunct="1">
              <a:lnSpc>
                <a:spcPct val="90000"/>
              </a:lnSpc>
            </a:pPr>
            <a:r>
              <a:rPr lang="en-US" altLang="en-US" sz="3200" b="1" i="1" dirty="0">
                <a:solidFill>
                  <a:srgbClr val="FF0000"/>
                </a:solidFill>
                <a:latin typeface="Times" charset="0"/>
              </a:rPr>
              <a:t>A bright-field microscope can be adapted to a dark-field microscope by adding a </a:t>
            </a:r>
            <a:r>
              <a:rPr lang="en-US" altLang="en-US" sz="3200" b="1" i="1" u="sng" dirty="0">
                <a:solidFill>
                  <a:srgbClr val="FF0000"/>
                </a:solidFill>
                <a:latin typeface="Times" charset="0"/>
              </a:rPr>
              <a:t>stop </a:t>
            </a:r>
            <a:r>
              <a:rPr lang="en-US" altLang="en-US" sz="3200" b="1" i="1" dirty="0">
                <a:solidFill>
                  <a:srgbClr val="FF0000"/>
                </a:solidFill>
                <a:latin typeface="Times" charset="0"/>
              </a:rPr>
              <a:t>to the condenser</a:t>
            </a:r>
          </a:p>
          <a:p>
            <a:pPr eaLnBrk="1" hangingPunct="1">
              <a:lnSpc>
                <a:spcPct val="90000"/>
              </a:lnSpc>
            </a:pPr>
            <a:r>
              <a:rPr lang="en-US" altLang="en-US" sz="3200" dirty="0">
                <a:latin typeface="Times" charset="0"/>
              </a:rPr>
              <a:t>The </a:t>
            </a:r>
            <a:r>
              <a:rPr lang="en-US" altLang="en-US" sz="3200" u="sng" dirty="0">
                <a:latin typeface="Times" charset="0"/>
              </a:rPr>
              <a:t>stop </a:t>
            </a:r>
            <a:r>
              <a:rPr lang="en-US" altLang="en-US" sz="3200" dirty="0">
                <a:latin typeface="Times" charset="0"/>
              </a:rPr>
              <a:t>blocks all light from entering the objective lens except for peripheral light</a:t>
            </a:r>
          </a:p>
          <a:p>
            <a:pPr eaLnBrk="1" hangingPunct="1">
              <a:lnSpc>
                <a:spcPct val="90000"/>
              </a:lnSpc>
            </a:pPr>
            <a:r>
              <a:rPr lang="en-US" altLang="en-US" sz="3200" b="1" i="1" dirty="0">
                <a:solidFill>
                  <a:srgbClr val="FF0000"/>
                </a:solidFill>
                <a:latin typeface="Times" charset="0"/>
              </a:rPr>
              <a:t>The specimen produces an image that is </a:t>
            </a:r>
            <a:r>
              <a:rPr lang="en-US" altLang="en-US" sz="3200" i="1" dirty="0">
                <a:latin typeface="Times" charset="0"/>
              </a:rPr>
              <a:t>brightly illuminated against a dark field</a:t>
            </a:r>
          </a:p>
          <a:p>
            <a:pPr eaLnBrk="1" hangingPunct="1">
              <a:lnSpc>
                <a:spcPct val="90000"/>
              </a:lnSpc>
            </a:pPr>
            <a:endParaRPr lang="en-US" altLang="en-US" sz="3200" dirty="0">
              <a:latin typeface="Times" charset="0"/>
            </a:endParaRPr>
          </a:p>
        </p:txBody>
      </p:sp>
    </p:spTree>
    <p:extLst>
      <p:ext uri="{BB962C8B-B14F-4D97-AF65-F5344CB8AC3E}">
        <p14:creationId xmlns:p14="http://schemas.microsoft.com/office/powerpoint/2010/main" val="15268686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49155">
                                            <p:txEl>
                                              <p:pRg st="0" end="0"/>
                                            </p:txEl>
                                          </p:spTgt>
                                        </p:tgtEl>
                                        <p:attrNameLst>
                                          <p:attrName>style.visibility</p:attrName>
                                        </p:attrNameLst>
                                      </p:cBhvr>
                                      <p:to>
                                        <p:strVal val="visible"/>
                                      </p:to>
                                    </p:set>
                                    <p:anim calcmode="lin" valueType="num">
                                      <p:cBhvr additive="base">
                                        <p:cTn id="7" dur="500" fill="hold"/>
                                        <p:tgtEl>
                                          <p:spTgt spid="4915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91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accel="50000" decel="50000" fill="hold" grpId="0" nodeType="clickEffect">
                                  <p:stCondLst>
                                    <p:cond delay="0"/>
                                  </p:stCondLst>
                                  <p:childTnLst>
                                    <p:set>
                                      <p:cBhvr>
                                        <p:cTn id="12" dur="1" fill="hold">
                                          <p:stCondLst>
                                            <p:cond delay="0"/>
                                          </p:stCondLst>
                                        </p:cTn>
                                        <p:tgtEl>
                                          <p:spTgt spid="49155">
                                            <p:txEl>
                                              <p:pRg st="1" end="1"/>
                                            </p:txEl>
                                          </p:spTgt>
                                        </p:tgtEl>
                                        <p:attrNameLst>
                                          <p:attrName>style.visibility</p:attrName>
                                        </p:attrNameLst>
                                      </p:cBhvr>
                                      <p:to>
                                        <p:strVal val="visible"/>
                                      </p:to>
                                    </p:set>
                                    <p:anim calcmode="lin" valueType="num">
                                      <p:cBhvr additive="base">
                                        <p:cTn id="13" dur="500" fill="hold"/>
                                        <p:tgtEl>
                                          <p:spTgt spid="4915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91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accel="50000" decel="50000" fill="hold" grpId="0" nodeType="clickEffect">
                                  <p:stCondLst>
                                    <p:cond delay="0"/>
                                  </p:stCondLst>
                                  <p:childTnLst>
                                    <p:set>
                                      <p:cBhvr>
                                        <p:cTn id="18" dur="1" fill="hold">
                                          <p:stCondLst>
                                            <p:cond delay="0"/>
                                          </p:stCondLst>
                                        </p:cTn>
                                        <p:tgtEl>
                                          <p:spTgt spid="49155">
                                            <p:txEl>
                                              <p:pRg st="2" end="2"/>
                                            </p:txEl>
                                          </p:spTgt>
                                        </p:tgtEl>
                                        <p:attrNameLst>
                                          <p:attrName>style.visibility</p:attrName>
                                        </p:attrNameLst>
                                      </p:cBhvr>
                                      <p:to>
                                        <p:strVal val="visible"/>
                                      </p:to>
                                    </p:set>
                                    <p:anim calcmode="lin" valueType="num">
                                      <p:cBhvr additive="base">
                                        <p:cTn id="19" dur="500" fill="hold"/>
                                        <p:tgtEl>
                                          <p:spTgt spid="4915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915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Phase Contrast </a:t>
            </a:r>
          </a:p>
        </p:txBody>
      </p:sp>
      <p:pic>
        <p:nvPicPr>
          <p:cNvPr id="3" name="Picture Placeholder 1" descr="OSC_Microbio_02_03_Pcimage.jpg"/>
          <p:cNvPicPr>
            <a:picLocks noChangeAspect="1"/>
          </p:cNvPicPr>
          <p:nvPr/>
        </p:nvPicPr>
        <p:blipFill>
          <a:blip r:embed="rId2">
            <a:extLst>
              <a:ext uri="{28A0092B-C50C-407E-A947-70E740481C1C}">
                <a14:useLocalDpi xmlns:a14="http://schemas.microsoft.com/office/drawing/2010/main" val="0"/>
              </a:ext>
            </a:extLst>
          </a:blip>
          <a:srcRect t="-2231" b="-2231"/>
          <a:stretch>
            <a:fillRect/>
          </a:stretch>
        </p:blipFill>
        <p:spPr>
          <a:xfrm>
            <a:off x="1874519" y="1577009"/>
            <a:ext cx="8062913" cy="3136888"/>
          </a:xfrm>
          <a:prstGeom prst="rect">
            <a:avLst/>
          </a:prstGeom>
        </p:spPr>
      </p:pic>
      <p:sp>
        <p:nvSpPr>
          <p:cNvPr id="4" name="Text Placeholder 6"/>
          <p:cNvSpPr txBox="1">
            <a:spLocks/>
          </p:cNvSpPr>
          <p:nvPr/>
        </p:nvSpPr>
        <p:spPr>
          <a:xfrm>
            <a:off x="1447800" y="4713896"/>
            <a:ext cx="8062912" cy="1625943"/>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600" b="1"/>
              <a:t>This figure compares a brightfield image (left) with a phase-contrast image (right) of the same unstained simple squamous epithelial cells. The cells are in the center and bottom right of each photograph (the irregular item above the cells is acellular debris). Notice that the unstained cells in the brightfield image are almost invisible against the background, whereas the cells in the phase-contrast image appear to glow against the background, revealing far more detail.</a:t>
            </a:r>
            <a:endParaRPr lang="en-US" sz="1600" b="1" dirty="0"/>
          </a:p>
        </p:txBody>
      </p:sp>
    </p:spTree>
    <p:extLst>
      <p:ext uri="{BB962C8B-B14F-4D97-AF65-F5344CB8AC3E}">
        <p14:creationId xmlns:p14="http://schemas.microsoft.com/office/powerpoint/2010/main" val="4426071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Title 1"/>
          <p:cNvSpPr>
            <a:spLocks noGrp="1"/>
          </p:cNvSpPr>
          <p:nvPr>
            <p:ph type="title"/>
          </p:nvPr>
        </p:nvSpPr>
        <p:spPr/>
        <p:txBody>
          <a:bodyPr>
            <a:normAutofit/>
          </a:bodyPr>
          <a:lstStyle/>
          <a:p>
            <a:pPr eaLnBrk="1" hangingPunct="1"/>
            <a:r>
              <a:rPr lang="en-US" altLang="en-US">
                <a:latin typeface="Times" charset="0"/>
                <a:cs typeface="Times" charset="0"/>
              </a:rPr>
              <a:t>Phase-Contrast Microscopy</a:t>
            </a:r>
          </a:p>
        </p:txBody>
      </p:sp>
      <p:sp>
        <p:nvSpPr>
          <p:cNvPr id="50179" name="Content Placeholder 2"/>
          <p:cNvSpPr>
            <a:spLocks noGrp="1"/>
          </p:cNvSpPr>
          <p:nvPr>
            <p:ph idx="1"/>
          </p:nvPr>
        </p:nvSpPr>
        <p:spPr>
          <a:xfrm>
            <a:off x="1683025" y="1534993"/>
            <a:ext cx="9471269" cy="3452643"/>
          </a:xfrm>
        </p:spPr>
        <p:txBody>
          <a:bodyPr>
            <a:normAutofit lnSpcReduction="10000"/>
          </a:bodyPr>
          <a:lstStyle/>
          <a:p>
            <a:pPr eaLnBrk="1" hangingPunct="1"/>
            <a:r>
              <a:rPr lang="en-US" altLang="en-US" sz="3300" b="1" i="1" dirty="0">
                <a:solidFill>
                  <a:srgbClr val="FF0000"/>
                </a:solidFill>
                <a:latin typeface="Times" charset="0"/>
              </a:rPr>
              <a:t>Transforms subtle changes in light waves passing through a specimen into differences in light intensity</a:t>
            </a:r>
          </a:p>
          <a:p>
            <a:pPr eaLnBrk="1" hangingPunct="1"/>
            <a:r>
              <a:rPr lang="en-US" altLang="en-US" sz="3300" dirty="0">
                <a:latin typeface="Times" charset="0"/>
              </a:rPr>
              <a:t>Allows differentiation of internal components of live, unstained cells</a:t>
            </a:r>
          </a:p>
          <a:p>
            <a:pPr eaLnBrk="1" hangingPunct="1"/>
            <a:r>
              <a:rPr lang="en-US" altLang="en-US" sz="3300" b="1" i="1" dirty="0">
                <a:solidFill>
                  <a:srgbClr val="FF0000"/>
                </a:solidFill>
                <a:latin typeface="Times" charset="0"/>
              </a:rPr>
              <a:t>Useful for viewing intracellular structures such as bacterial spores, granules, and organelles</a:t>
            </a:r>
          </a:p>
        </p:txBody>
      </p:sp>
    </p:spTree>
    <p:extLst>
      <p:ext uri="{BB962C8B-B14F-4D97-AF65-F5344CB8AC3E}">
        <p14:creationId xmlns:p14="http://schemas.microsoft.com/office/powerpoint/2010/main" val="112094926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50179">
                                            <p:txEl>
                                              <p:pRg st="0" end="0"/>
                                            </p:txEl>
                                          </p:spTgt>
                                        </p:tgtEl>
                                        <p:attrNameLst>
                                          <p:attrName>style.visibility</p:attrName>
                                        </p:attrNameLst>
                                      </p:cBhvr>
                                      <p:to>
                                        <p:strVal val="visible"/>
                                      </p:to>
                                    </p:set>
                                    <p:anim calcmode="lin" valueType="num">
                                      <p:cBhvr additive="base">
                                        <p:cTn id="7" dur="500" fill="hold"/>
                                        <p:tgtEl>
                                          <p:spTgt spid="5017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017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accel="50000" decel="50000" fill="hold" grpId="0" nodeType="clickEffect">
                                  <p:stCondLst>
                                    <p:cond delay="0"/>
                                  </p:stCondLst>
                                  <p:childTnLst>
                                    <p:set>
                                      <p:cBhvr>
                                        <p:cTn id="12" dur="1" fill="hold">
                                          <p:stCondLst>
                                            <p:cond delay="0"/>
                                          </p:stCondLst>
                                        </p:cTn>
                                        <p:tgtEl>
                                          <p:spTgt spid="50179">
                                            <p:txEl>
                                              <p:pRg st="1" end="1"/>
                                            </p:txEl>
                                          </p:spTgt>
                                        </p:tgtEl>
                                        <p:attrNameLst>
                                          <p:attrName>style.visibility</p:attrName>
                                        </p:attrNameLst>
                                      </p:cBhvr>
                                      <p:to>
                                        <p:strVal val="visible"/>
                                      </p:to>
                                    </p:set>
                                    <p:anim calcmode="lin" valueType="num">
                                      <p:cBhvr additive="base">
                                        <p:cTn id="13" dur="500" fill="hold"/>
                                        <p:tgtEl>
                                          <p:spTgt spid="5017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017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accel="50000" decel="50000" fill="hold" grpId="0" nodeType="clickEffect">
                                  <p:stCondLst>
                                    <p:cond delay="0"/>
                                  </p:stCondLst>
                                  <p:childTnLst>
                                    <p:set>
                                      <p:cBhvr>
                                        <p:cTn id="18" dur="1" fill="hold">
                                          <p:stCondLst>
                                            <p:cond delay="0"/>
                                          </p:stCondLst>
                                        </p:cTn>
                                        <p:tgtEl>
                                          <p:spTgt spid="50179">
                                            <p:txEl>
                                              <p:pRg st="2" end="2"/>
                                            </p:txEl>
                                          </p:spTgt>
                                        </p:tgtEl>
                                        <p:attrNameLst>
                                          <p:attrName>style.visibility</p:attrName>
                                        </p:attrNameLst>
                                      </p:cBhvr>
                                      <p:to>
                                        <p:strVal val="visible"/>
                                      </p:to>
                                    </p:set>
                                    <p:anim calcmode="lin" valueType="num">
                                      <p:cBhvr additive="base">
                                        <p:cTn id="19" dur="500" fill="hold"/>
                                        <p:tgtEl>
                                          <p:spTgt spid="5017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017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Fluorescence Microscopes </a:t>
            </a:r>
          </a:p>
        </p:txBody>
      </p:sp>
      <p:pic>
        <p:nvPicPr>
          <p:cNvPr id="3" name="Picture Placeholder 1" descr="OSC_Microbio_02_03_DirectFl.jpg"/>
          <p:cNvPicPr>
            <a:picLocks noChangeAspect="1"/>
          </p:cNvPicPr>
          <p:nvPr/>
        </p:nvPicPr>
        <p:blipFill>
          <a:blip r:embed="rId2">
            <a:extLst>
              <a:ext uri="{28A0092B-C50C-407E-A947-70E740481C1C}">
                <a14:useLocalDpi xmlns:a14="http://schemas.microsoft.com/office/drawing/2010/main" val="0"/>
              </a:ext>
            </a:extLst>
          </a:blip>
          <a:srcRect l="-40738" r="-40738"/>
          <a:stretch>
            <a:fillRect/>
          </a:stretch>
        </p:blipFill>
        <p:spPr>
          <a:xfrm>
            <a:off x="457199" y="1350986"/>
            <a:ext cx="10896601" cy="4730161"/>
          </a:xfrm>
          <a:prstGeom prst="rect">
            <a:avLst/>
          </a:prstGeom>
        </p:spPr>
      </p:pic>
    </p:spTree>
    <p:extLst>
      <p:ext uri="{BB962C8B-B14F-4D97-AF65-F5344CB8AC3E}">
        <p14:creationId xmlns:p14="http://schemas.microsoft.com/office/powerpoint/2010/main" val="31931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itle 1"/>
          <p:cNvSpPr>
            <a:spLocks noGrp="1"/>
          </p:cNvSpPr>
          <p:nvPr>
            <p:ph type="title"/>
          </p:nvPr>
        </p:nvSpPr>
        <p:spPr/>
        <p:txBody>
          <a:bodyPr>
            <a:normAutofit/>
          </a:bodyPr>
          <a:lstStyle/>
          <a:p>
            <a:pPr eaLnBrk="1" hangingPunct="1"/>
            <a:r>
              <a:rPr lang="en-US" altLang="en-US">
                <a:latin typeface="Times" charset="0"/>
                <a:cs typeface="Times" charset="0"/>
              </a:rPr>
              <a:t>Fluorescence Microscopy</a:t>
            </a:r>
          </a:p>
        </p:txBody>
      </p:sp>
      <p:sp>
        <p:nvSpPr>
          <p:cNvPr id="54275" name="Content Placeholder 2"/>
          <p:cNvSpPr>
            <a:spLocks noGrp="1"/>
          </p:cNvSpPr>
          <p:nvPr>
            <p:ph idx="1"/>
          </p:nvPr>
        </p:nvSpPr>
        <p:spPr>
          <a:xfrm>
            <a:off x="1245704" y="1696278"/>
            <a:ext cx="9864256" cy="3973002"/>
          </a:xfrm>
        </p:spPr>
        <p:txBody>
          <a:bodyPr>
            <a:normAutofit fontScale="92500" lnSpcReduction="10000"/>
          </a:bodyPr>
          <a:lstStyle/>
          <a:p>
            <a:pPr eaLnBrk="1" hangingPunct="1"/>
            <a:r>
              <a:rPr lang="en-US" altLang="en-US" sz="3300" b="1" i="1" dirty="0">
                <a:solidFill>
                  <a:srgbClr val="FF0000"/>
                </a:solidFill>
                <a:latin typeface="Times" charset="0"/>
              </a:rPr>
              <a:t>Includes a UV radiation source and a filter that protects the viewer</a:t>
            </a:r>
            <a:r>
              <a:rPr lang="ja-JP" altLang="en-US" sz="3300" b="1" i="1" dirty="0">
                <a:solidFill>
                  <a:srgbClr val="FF0000"/>
                </a:solidFill>
                <a:latin typeface="Times" charset="0"/>
              </a:rPr>
              <a:t>’</a:t>
            </a:r>
            <a:r>
              <a:rPr lang="en-US" altLang="ja-JP" sz="3300" b="1" i="1" dirty="0">
                <a:solidFill>
                  <a:srgbClr val="FF0000"/>
                </a:solidFill>
                <a:latin typeface="Times" charset="0"/>
              </a:rPr>
              <a:t>s eyes</a:t>
            </a:r>
          </a:p>
          <a:p>
            <a:pPr eaLnBrk="1" hangingPunct="1"/>
            <a:r>
              <a:rPr lang="en-US" altLang="en-US" sz="3300" dirty="0">
                <a:latin typeface="Times" charset="0"/>
              </a:rPr>
              <a:t>Used with dyes that show fluorescence under UV rays</a:t>
            </a:r>
          </a:p>
          <a:p>
            <a:pPr eaLnBrk="1" hangingPunct="1"/>
            <a:r>
              <a:rPr lang="en-US" altLang="en-US" sz="3300" b="1" i="1" dirty="0">
                <a:solidFill>
                  <a:srgbClr val="FF0000"/>
                </a:solidFill>
                <a:latin typeface="Times" charset="0"/>
              </a:rPr>
              <a:t>Forms a colored image against a black field</a:t>
            </a:r>
          </a:p>
          <a:p>
            <a:pPr eaLnBrk="1" hangingPunct="1"/>
            <a:r>
              <a:rPr lang="en-US" altLang="en-US" sz="3300" dirty="0">
                <a:latin typeface="Times" charset="0"/>
              </a:rPr>
              <a:t>Used in diagnosing infections caused by specific bacteria, protozoans, and viruses using fluorescent antibodies</a:t>
            </a:r>
          </a:p>
          <a:p>
            <a:pPr eaLnBrk="1" hangingPunct="1"/>
            <a:r>
              <a:rPr lang="en-US" altLang="en-US" sz="3300" b="1" i="1" dirty="0">
                <a:solidFill>
                  <a:srgbClr val="FF0000"/>
                </a:solidFill>
                <a:latin typeface="Times" charset="0"/>
              </a:rPr>
              <a:t>Immunofluorescence: antibody-antigen bonding; used to identify disease-causing organisms </a:t>
            </a:r>
          </a:p>
          <a:p>
            <a:pPr eaLnBrk="1" hangingPunct="1"/>
            <a:endParaRPr lang="en-US" altLang="en-US" sz="3300" dirty="0">
              <a:latin typeface="Times" charset="0"/>
            </a:endParaRPr>
          </a:p>
        </p:txBody>
      </p:sp>
    </p:spTree>
    <p:extLst>
      <p:ext uri="{BB962C8B-B14F-4D97-AF65-F5344CB8AC3E}">
        <p14:creationId xmlns:p14="http://schemas.microsoft.com/office/powerpoint/2010/main" val="206766133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54275">
                                            <p:txEl>
                                              <p:pRg st="0" end="0"/>
                                            </p:txEl>
                                          </p:spTgt>
                                        </p:tgtEl>
                                        <p:attrNameLst>
                                          <p:attrName>style.visibility</p:attrName>
                                        </p:attrNameLst>
                                      </p:cBhvr>
                                      <p:to>
                                        <p:strVal val="visible"/>
                                      </p:to>
                                    </p:set>
                                    <p:anim calcmode="lin" valueType="num">
                                      <p:cBhvr additive="base">
                                        <p:cTn id="7" dur="500" fill="hold"/>
                                        <p:tgtEl>
                                          <p:spTgt spid="5427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427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accel="50000" decel="50000" fill="hold" grpId="0" nodeType="clickEffect">
                                  <p:stCondLst>
                                    <p:cond delay="0"/>
                                  </p:stCondLst>
                                  <p:childTnLst>
                                    <p:set>
                                      <p:cBhvr>
                                        <p:cTn id="12" dur="1" fill="hold">
                                          <p:stCondLst>
                                            <p:cond delay="0"/>
                                          </p:stCondLst>
                                        </p:cTn>
                                        <p:tgtEl>
                                          <p:spTgt spid="54275">
                                            <p:txEl>
                                              <p:pRg st="1" end="1"/>
                                            </p:txEl>
                                          </p:spTgt>
                                        </p:tgtEl>
                                        <p:attrNameLst>
                                          <p:attrName>style.visibility</p:attrName>
                                        </p:attrNameLst>
                                      </p:cBhvr>
                                      <p:to>
                                        <p:strVal val="visible"/>
                                      </p:to>
                                    </p:set>
                                    <p:anim calcmode="lin" valueType="num">
                                      <p:cBhvr additive="base">
                                        <p:cTn id="13" dur="500" fill="hold"/>
                                        <p:tgtEl>
                                          <p:spTgt spid="5427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427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accel="50000" decel="50000" fill="hold" grpId="0" nodeType="clickEffect">
                                  <p:stCondLst>
                                    <p:cond delay="0"/>
                                  </p:stCondLst>
                                  <p:childTnLst>
                                    <p:set>
                                      <p:cBhvr>
                                        <p:cTn id="18" dur="1" fill="hold">
                                          <p:stCondLst>
                                            <p:cond delay="0"/>
                                          </p:stCondLst>
                                        </p:cTn>
                                        <p:tgtEl>
                                          <p:spTgt spid="54275">
                                            <p:txEl>
                                              <p:pRg st="2" end="2"/>
                                            </p:txEl>
                                          </p:spTgt>
                                        </p:tgtEl>
                                        <p:attrNameLst>
                                          <p:attrName>style.visibility</p:attrName>
                                        </p:attrNameLst>
                                      </p:cBhvr>
                                      <p:to>
                                        <p:strVal val="visible"/>
                                      </p:to>
                                    </p:set>
                                    <p:anim calcmode="lin" valueType="num">
                                      <p:cBhvr additive="base">
                                        <p:cTn id="19" dur="500" fill="hold"/>
                                        <p:tgtEl>
                                          <p:spTgt spid="5427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427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accel="50000" decel="50000" fill="hold" grpId="0" nodeType="clickEffect">
                                  <p:stCondLst>
                                    <p:cond delay="0"/>
                                  </p:stCondLst>
                                  <p:childTnLst>
                                    <p:set>
                                      <p:cBhvr>
                                        <p:cTn id="24" dur="1" fill="hold">
                                          <p:stCondLst>
                                            <p:cond delay="0"/>
                                          </p:stCondLst>
                                        </p:cTn>
                                        <p:tgtEl>
                                          <p:spTgt spid="54275">
                                            <p:txEl>
                                              <p:pRg st="3" end="3"/>
                                            </p:txEl>
                                          </p:spTgt>
                                        </p:tgtEl>
                                        <p:attrNameLst>
                                          <p:attrName>style.visibility</p:attrName>
                                        </p:attrNameLst>
                                      </p:cBhvr>
                                      <p:to>
                                        <p:strVal val="visible"/>
                                      </p:to>
                                    </p:set>
                                    <p:anim calcmode="lin" valueType="num">
                                      <p:cBhvr additive="base">
                                        <p:cTn id="25" dur="500" fill="hold"/>
                                        <p:tgtEl>
                                          <p:spTgt spid="5427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427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accel="50000" decel="50000" fill="hold" grpId="0" nodeType="clickEffect">
                                  <p:stCondLst>
                                    <p:cond delay="0"/>
                                  </p:stCondLst>
                                  <p:childTnLst>
                                    <p:set>
                                      <p:cBhvr>
                                        <p:cTn id="30" dur="1" fill="hold">
                                          <p:stCondLst>
                                            <p:cond delay="0"/>
                                          </p:stCondLst>
                                        </p:cTn>
                                        <p:tgtEl>
                                          <p:spTgt spid="54275">
                                            <p:txEl>
                                              <p:pRg st="4" end="4"/>
                                            </p:txEl>
                                          </p:spTgt>
                                        </p:tgtEl>
                                        <p:attrNameLst>
                                          <p:attrName>style.visibility</p:attrName>
                                        </p:attrNameLst>
                                      </p:cBhvr>
                                      <p:to>
                                        <p:strVal val="visible"/>
                                      </p:to>
                                    </p:set>
                                    <p:anim calcmode="lin" valueType="num">
                                      <p:cBhvr additive="base">
                                        <p:cTn id="31" dur="500" fill="hold"/>
                                        <p:tgtEl>
                                          <p:spTgt spid="5427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427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Electron Microscopes </a:t>
            </a:r>
          </a:p>
        </p:txBody>
      </p:sp>
      <p:pic>
        <p:nvPicPr>
          <p:cNvPr id="3" name="Picture Placeholder 1" descr="OSC_Microbio_02_03_SEMTEM.jpg"/>
          <p:cNvPicPr>
            <a:picLocks noChangeAspect="1"/>
          </p:cNvPicPr>
          <p:nvPr/>
        </p:nvPicPr>
        <p:blipFill>
          <a:blip r:embed="rId2">
            <a:extLst>
              <a:ext uri="{28A0092B-C50C-407E-A947-70E740481C1C}">
                <a14:useLocalDpi xmlns:a14="http://schemas.microsoft.com/office/drawing/2010/main" val="0"/>
              </a:ext>
            </a:extLst>
          </a:blip>
          <a:srcRect l="-36439" r="-36439"/>
          <a:stretch>
            <a:fillRect/>
          </a:stretch>
        </p:blipFill>
        <p:spPr>
          <a:xfrm>
            <a:off x="457199" y="1524000"/>
            <a:ext cx="11281892" cy="4495800"/>
          </a:xfrm>
          <a:prstGeom prst="rect">
            <a:avLst/>
          </a:prstGeom>
        </p:spPr>
      </p:pic>
    </p:spTree>
    <p:extLst>
      <p:ext uri="{BB962C8B-B14F-4D97-AF65-F5344CB8AC3E}">
        <p14:creationId xmlns:p14="http://schemas.microsoft.com/office/powerpoint/2010/main" val="8870159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1"/>
          <p:cNvSpPr>
            <a:spLocks noGrp="1"/>
          </p:cNvSpPr>
          <p:nvPr>
            <p:ph type="title"/>
          </p:nvPr>
        </p:nvSpPr>
        <p:spPr/>
        <p:txBody>
          <a:bodyPr>
            <a:normAutofit/>
          </a:bodyPr>
          <a:lstStyle/>
          <a:p>
            <a:pPr eaLnBrk="1" hangingPunct="1"/>
            <a:r>
              <a:rPr lang="en-US" altLang="en-US">
                <a:latin typeface="Times" charset="0"/>
                <a:cs typeface="Times" charset="0"/>
              </a:rPr>
              <a:t>Electron Microscopy</a:t>
            </a:r>
          </a:p>
        </p:txBody>
      </p:sp>
      <p:sp>
        <p:nvSpPr>
          <p:cNvPr id="58371" name="Content Placeholder 2"/>
          <p:cNvSpPr>
            <a:spLocks noGrp="1"/>
          </p:cNvSpPr>
          <p:nvPr>
            <p:ph idx="1"/>
          </p:nvPr>
        </p:nvSpPr>
        <p:spPr>
          <a:xfrm>
            <a:off x="1272208" y="1432559"/>
            <a:ext cx="10081591" cy="4744403"/>
          </a:xfrm>
        </p:spPr>
        <p:txBody>
          <a:bodyPr/>
          <a:lstStyle/>
          <a:p>
            <a:pPr eaLnBrk="1" hangingPunct="1">
              <a:lnSpc>
                <a:spcPct val="80000"/>
              </a:lnSpc>
            </a:pPr>
            <a:r>
              <a:rPr lang="en-US" altLang="en-US" sz="2700" b="1" i="1" dirty="0">
                <a:solidFill>
                  <a:srgbClr val="FF0000"/>
                </a:solidFill>
                <a:latin typeface="Times" charset="0"/>
              </a:rPr>
              <a:t>Originally developed for studying </a:t>
            </a:r>
            <a:r>
              <a:rPr lang="en-US" altLang="en-US" sz="2700" b="1" i="1" dirty="0" err="1">
                <a:solidFill>
                  <a:srgbClr val="FF0000"/>
                </a:solidFill>
                <a:latin typeface="Times" charset="0"/>
              </a:rPr>
              <a:t>nonbiological</a:t>
            </a:r>
            <a:r>
              <a:rPr lang="en-US" altLang="en-US" sz="2700" b="1" i="1" dirty="0">
                <a:solidFill>
                  <a:srgbClr val="FF0000"/>
                </a:solidFill>
                <a:latin typeface="Times" charset="0"/>
              </a:rPr>
              <a:t> materials</a:t>
            </a:r>
          </a:p>
          <a:p>
            <a:pPr eaLnBrk="1" hangingPunct="1">
              <a:lnSpc>
                <a:spcPct val="80000"/>
              </a:lnSpc>
            </a:pPr>
            <a:r>
              <a:rPr lang="en-US" altLang="en-US" sz="2700" dirty="0">
                <a:latin typeface="Times" charset="0"/>
              </a:rPr>
              <a:t>Biologists began using it in the early 1930s</a:t>
            </a:r>
          </a:p>
          <a:p>
            <a:pPr eaLnBrk="1" hangingPunct="1">
              <a:lnSpc>
                <a:spcPct val="80000"/>
              </a:lnSpc>
            </a:pPr>
            <a:r>
              <a:rPr lang="en-US" altLang="en-US" sz="2700" b="1" i="1" dirty="0">
                <a:solidFill>
                  <a:srgbClr val="FF0000"/>
                </a:solidFill>
                <a:latin typeface="Times" charset="0"/>
              </a:rPr>
              <a:t>Forms an image with a beam of electrons </a:t>
            </a:r>
          </a:p>
          <a:p>
            <a:pPr lvl="1" eaLnBrk="1" hangingPunct="1">
              <a:lnSpc>
                <a:spcPct val="80000"/>
              </a:lnSpc>
            </a:pPr>
            <a:r>
              <a:rPr lang="en-US" altLang="en-US" dirty="0">
                <a:latin typeface="Times" charset="0"/>
              </a:rPr>
              <a:t>Electrons travel in wavelike patterns 1,000 times shorter than visible light waves</a:t>
            </a:r>
          </a:p>
          <a:p>
            <a:pPr lvl="1" eaLnBrk="1" hangingPunct="1">
              <a:lnSpc>
                <a:spcPct val="80000"/>
              </a:lnSpc>
            </a:pPr>
            <a:r>
              <a:rPr lang="en-US" altLang="en-US" dirty="0">
                <a:latin typeface="Times" charset="0"/>
              </a:rPr>
              <a:t>This increases the resolving power tremendously</a:t>
            </a:r>
          </a:p>
          <a:p>
            <a:pPr eaLnBrk="1" hangingPunct="1">
              <a:lnSpc>
                <a:spcPct val="80000"/>
              </a:lnSpc>
            </a:pPr>
            <a:r>
              <a:rPr lang="en-US" altLang="en-US" sz="2700" b="1" i="1" dirty="0">
                <a:solidFill>
                  <a:srgbClr val="FF0000"/>
                </a:solidFill>
                <a:latin typeface="Times" charset="0"/>
              </a:rPr>
              <a:t>Magnification can be extremely high (between 5,000X and 1,000,000X for biological specimens)</a:t>
            </a:r>
          </a:p>
          <a:p>
            <a:pPr eaLnBrk="1" hangingPunct="1">
              <a:lnSpc>
                <a:spcPct val="80000"/>
              </a:lnSpc>
            </a:pPr>
            <a:r>
              <a:rPr lang="en-US" altLang="en-US" sz="2700" dirty="0">
                <a:latin typeface="Times" charset="0"/>
              </a:rPr>
              <a:t>Allows scientists to view the finest structure of cells</a:t>
            </a:r>
          </a:p>
          <a:p>
            <a:pPr eaLnBrk="1" hangingPunct="1">
              <a:lnSpc>
                <a:spcPct val="80000"/>
              </a:lnSpc>
            </a:pPr>
            <a:endParaRPr lang="en-US" altLang="en-US" sz="2700" dirty="0">
              <a:latin typeface="Times" charset="0"/>
            </a:endParaRPr>
          </a:p>
        </p:txBody>
      </p:sp>
    </p:spTree>
    <p:extLst>
      <p:ext uri="{BB962C8B-B14F-4D97-AF65-F5344CB8AC3E}">
        <p14:creationId xmlns:p14="http://schemas.microsoft.com/office/powerpoint/2010/main" val="6213301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58371">
                                            <p:txEl>
                                              <p:pRg st="0" end="0"/>
                                            </p:txEl>
                                          </p:spTgt>
                                        </p:tgtEl>
                                        <p:attrNameLst>
                                          <p:attrName>style.visibility</p:attrName>
                                        </p:attrNameLst>
                                      </p:cBhvr>
                                      <p:to>
                                        <p:strVal val="visible"/>
                                      </p:to>
                                    </p:set>
                                    <p:anim calcmode="lin" valueType="num">
                                      <p:cBhvr additive="base">
                                        <p:cTn id="7" dur="500" fill="hold"/>
                                        <p:tgtEl>
                                          <p:spTgt spid="5837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83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accel="50000" decel="50000" fill="hold" grpId="0" nodeType="clickEffect">
                                  <p:stCondLst>
                                    <p:cond delay="0"/>
                                  </p:stCondLst>
                                  <p:childTnLst>
                                    <p:set>
                                      <p:cBhvr>
                                        <p:cTn id="12" dur="1" fill="hold">
                                          <p:stCondLst>
                                            <p:cond delay="0"/>
                                          </p:stCondLst>
                                        </p:cTn>
                                        <p:tgtEl>
                                          <p:spTgt spid="58371">
                                            <p:txEl>
                                              <p:pRg st="1" end="1"/>
                                            </p:txEl>
                                          </p:spTgt>
                                        </p:tgtEl>
                                        <p:attrNameLst>
                                          <p:attrName>style.visibility</p:attrName>
                                        </p:attrNameLst>
                                      </p:cBhvr>
                                      <p:to>
                                        <p:strVal val="visible"/>
                                      </p:to>
                                    </p:set>
                                    <p:anim calcmode="lin" valueType="num">
                                      <p:cBhvr additive="base">
                                        <p:cTn id="13" dur="500" fill="hold"/>
                                        <p:tgtEl>
                                          <p:spTgt spid="5837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837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accel="50000" decel="50000" fill="hold" grpId="0" nodeType="clickEffect">
                                  <p:stCondLst>
                                    <p:cond delay="0"/>
                                  </p:stCondLst>
                                  <p:childTnLst>
                                    <p:set>
                                      <p:cBhvr>
                                        <p:cTn id="18" dur="1" fill="hold">
                                          <p:stCondLst>
                                            <p:cond delay="0"/>
                                          </p:stCondLst>
                                        </p:cTn>
                                        <p:tgtEl>
                                          <p:spTgt spid="58371">
                                            <p:txEl>
                                              <p:pRg st="2" end="2"/>
                                            </p:txEl>
                                          </p:spTgt>
                                        </p:tgtEl>
                                        <p:attrNameLst>
                                          <p:attrName>style.visibility</p:attrName>
                                        </p:attrNameLst>
                                      </p:cBhvr>
                                      <p:to>
                                        <p:strVal val="visible"/>
                                      </p:to>
                                    </p:set>
                                    <p:anim calcmode="lin" valueType="num">
                                      <p:cBhvr additive="base">
                                        <p:cTn id="19" dur="500" fill="hold"/>
                                        <p:tgtEl>
                                          <p:spTgt spid="5837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8371">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accel="50000" decel="50000" fill="hold" grpId="0" nodeType="withEffect">
                                  <p:stCondLst>
                                    <p:cond delay="0"/>
                                  </p:stCondLst>
                                  <p:childTnLst>
                                    <p:set>
                                      <p:cBhvr>
                                        <p:cTn id="22" dur="1" fill="hold">
                                          <p:stCondLst>
                                            <p:cond delay="0"/>
                                          </p:stCondLst>
                                        </p:cTn>
                                        <p:tgtEl>
                                          <p:spTgt spid="58371">
                                            <p:txEl>
                                              <p:pRg st="3" end="3"/>
                                            </p:txEl>
                                          </p:spTgt>
                                        </p:tgtEl>
                                        <p:attrNameLst>
                                          <p:attrName>style.visibility</p:attrName>
                                        </p:attrNameLst>
                                      </p:cBhvr>
                                      <p:to>
                                        <p:strVal val="visible"/>
                                      </p:to>
                                    </p:set>
                                    <p:anim calcmode="lin" valueType="num">
                                      <p:cBhvr additive="base">
                                        <p:cTn id="23" dur="500" fill="hold"/>
                                        <p:tgtEl>
                                          <p:spTgt spid="58371">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8371">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accel="50000" decel="50000" fill="hold" grpId="0" nodeType="withEffect">
                                  <p:stCondLst>
                                    <p:cond delay="0"/>
                                  </p:stCondLst>
                                  <p:childTnLst>
                                    <p:set>
                                      <p:cBhvr>
                                        <p:cTn id="26" dur="1" fill="hold">
                                          <p:stCondLst>
                                            <p:cond delay="0"/>
                                          </p:stCondLst>
                                        </p:cTn>
                                        <p:tgtEl>
                                          <p:spTgt spid="58371">
                                            <p:txEl>
                                              <p:pRg st="4" end="4"/>
                                            </p:txEl>
                                          </p:spTgt>
                                        </p:tgtEl>
                                        <p:attrNameLst>
                                          <p:attrName>style.visibility</p:attrName>
                                        </p:attrNameLst>
                                      </p:cBhvr>
                                      <p:to>
                                        <p:strVal val="visible"/>
                                      </p:to>
                                    </p:set>
                                    <p:anim calcmode="lin" valueType="num">
                                      <p:cBhvr additive="base">
                                        <p:cTn id="27" dur="500" fill="hold"/>
                                        <p:tgtEl>
                                          <p:spTgt spid="58371">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837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accel="50000" decel="50000" fill="hold" grpId="0" nodeType="clickEffect">
                                  <p:stCondLst>
                                    <p:cond delay="0"/>
                                  </p:stCondLst>
                                  <p:childTnLst>
                                    <p:set>
                                      <p:cBhvr>
                                        <p:cTn id="32" dur="1" fill="hold">
                                          <p:stCondLst>
                                            <p:cond delay="0"/>
                                          </p:stCondLst>
                                        </p:cTn>
                                        <p:tgtEl>
                                          <p:spTgt spid="58371">
                                            <p:txEl>
                                              <p:pRg st="5" end="5"/>
                                            </p:txEl>
                                          </p:spTgt>
                                        </p:tgtEl>
                                        <p:attrNameLst>
                                          <p:attrName>style.visibility</p:attrName>
                                        </p:attrNameLst>
                                      </p:cBhvr>
                                      <p:to>
                                        <p:strVal val="visible"/>
                                      </p:to>
                                    </p:set>
                                    <p:anim calcmode="lin" valueType="num">
                                      <p:cBhvr additive="base">
                                        <p:cTn id="33" dur="500" fill="hold"/>
                                        <p:tgtEl>
                                          <p:spTgt spid="58371">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837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4" accel="50000" decel="50000" fill="hold" grpId="0" nodeType="clickEffect">
                                  <p:stCondLst>
                                    <p:cond delay="0"/>
                                  </p:stCondLst>
                                  <p:childTnLst>
                                    <p:set>
                                      <p:cBhvr>
                                        <p:cTn id="38" dur="1" fill="hold">
                                          <p:stCondLst>
                                            <p:cond delay="0"/>
                                          </p:stCondLst>
                                        </p:cTn>
                                        <p:tgtEl>
                                          <p:spTgt spid="58371">
                                            <p:txEl>
                                              <p:pRg st="6" end="6"/>
                                            </p:txEl>
                                          </p:spTgt>
                                        </p:tgtEl>
                                        <p:attrNameLst>
                                          <p:attrName>style.visibility</p:attrName>
                                        </p:attrNameLst>
                                      </p:cBhvr>
                                      <p:to>
                                        <p:strVal val="visible"/>
                                      </p:to>
                                    </p:set>
                                    <p:anim calcmode="lin" valueType="num">
                                      <p:cBhvr additive="base">
                                        <p:cTn id="39" dur="500" fill="hold"/>
                                        <p:tgtEl>
                                          <p:spTgt spid="58371">
                                            <p:txEl>
                                              <p:pRg st="6" end="6"/>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58371">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Comparison to Light Microscopes</a:t>
            </a:r>
          </a:p>
        </p:txBody>
      </p:sp>
      <p:pic>
        <p:nvPicPr>
          <p:cNvPr id="3" name="Picture Placeholder 1" descr="OSC_Microbio_02_03_TEMvsLight.jpg"/>
          <p:cNvPicPr>
            <a:picLocks noChangeAspect="1"/>
          </p:cNvPicPr>
          <p:nvPr/>
        </p:nvPicPr>
        <p:blipFill>
          <a:blip r:embed="rId2">
            <a:extLst>
              <a:ext uri="{28A0092B-C50C-407E-A947-70E740481C1C}">
                <a14:useLocalDpi xmlns:a14="http://schemas.microsoft.com/office/drawing/2010/main" val="0"/>
              </a:ext>
            </a:extLst>
          </a:blip>
          <a:srcRect l="-47373" r="-47373"/>
          <a:stretch>
            <a:fillRect/>
          </a:stretch>
        </p:blipFill>
        <p:spPr>
          <a:xfrm>
            <a:off x="457199" y="1122386"/>
            <a:ext cx="11597860" cy="5034574"/>
          </a:xfrm>
          <a:prstGeom prst="rect">
            <a:avLst/>
          </a:prstGeom>
        </p:spPr>
      </p:pic>
    </p:spTree>
    <p:extLst>
      <p:ext uri="{BB962C8B-B14F-4D97-AF65-F5344CB8AC3E}">
        <p14:creationId xmlns:p14="http://schemas.microsoft.com/office/powerpoint/2010/main" val="14376591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TEM vs. SEM </a:t>
            </a:r>
          </a:p>
        </p:txBody>
      </p:sp>
      <p:pic>
        <p:nvPicPr>
          <p:cNvPr id="3" name="Picture Placeholder 1" descr="OSC_Microbio_02_03_ElMicSchem.jpg"/>
          <p:cNvPicPr>
            <a:picLocks noChangeAspect="1"/>
          </p:cNvPicPr>
          <p:nvPr/>
        </p:nvPicPr>
        <p:blipFill>
          <a:blip r:embed="rId2">
            <a:extLst>
              <a:ext uri="{28A0092B-C50C-407E-A947-70E740481C1C}">
                <a14:useLocalDpi xmlns:a14="http://schemas.microsoft.com/office/drawing/2010/main" val="0"/>
              </a:ext>
            </a:extLst>
          </a:blip>
          <a:srcRect l="-18101" r="-18101"/>
          <a:stretch>
            <a:fillRect/>
          </a:stretch>
        </p:blipFill>
        <p:spPr>
          <a:xfrm>
            <a:off x="0" y="1671026"/>
            <a:ext cx="4998720" cy="2946694"/>
          </a:xfrm>
          <a:prstGeom prst="rect">
            <a:avLst/>
          </a:prstGeom>
        </p:spPr>
      </p:pic>
      <p:pic>
        <p:nvPicPr>
          <p:cNvPr id="4" name="Picture Placeholder 1" descr="OSC_Microbio_02_03_SEMvsTEM.jpg"/>
          <p:cNvPicPr>
            <a:picLocks noChangeAspect="1"/>
          </p:cNvPicPr>
          <p:nvPr/>
        </p:nvPicPr>
        <p:blipFill>
          <a:blip r:embed="rId3">
            <a:extLst>
              <a:ext uri="{28A0092B-C50C-407E-A947-70E740481C1C}">
                <a14:useLocalDpi xmlns:a14="http://schemas.microsoft.com/office/drawing/2010/main" val="0"/>
              </a:ext>
            </a:extLst>
          </a:blip>
          <a:srcRect l="-7335" r="-7335"/>
          <a:stretch>
            <a:fillRect/>
          </a:stretch>
        </p:blipFill>
        <p:spPr>
          <a:xfrm>
            <a:off x="4129087" y="1683518"/>
            <a:ext cx="8062913" cy="3500071"/>
          </a:xfrm>
          <a:prstGeom prst="rect">
            <a:avLst/>
          </a:prstGeom>
        </p:spPr>
      </p:pic>
      <p:sp>
        <p:nvSpPr>
          <p:cNvPr id="5" name="TextBox 4"/>
          <p:cNvSpPr txBox="1"/>
          <p:nvPr/>
        </p:nvSpPr>
        <p:spPr>
          <a:xfrm>
            <a:off x="5364480" y="5379720"/>
            <a:ext cx="5486400" cy="369332"/>
          </a:xfrm>
          <a:prstGeom prst="rect">
            <a:avLst/>
          </a:prstGeom>
          <a:noFill/>
        </p:spPr>
        <p:txBody>
          <a:bodyPr wrap="square" rtlCol="0">
            <a:spAutoFit/>
          </a:bodyPr>
          <a:lstStyle/>
          <a:p>
            <a:r>
              <a:rPr lang="en-US" dirty="0"/>
              <a:t>a. TEM			b. SEM </a:t>
            </a:r>
          </a:p>
        </p:txBody>
      </p:sp>
    </p:spTree>
    <p:extLst>
      <p:ext uri="{BB962C8B-B14F-4D97-AF65-F5344CB8AC3E}">
        <p14:creationId xmlns:p14="http://schemas.microsoft.com/office/powerpoint/2010/main" val="16228519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Title 1"/>
          <p:cNvSpPr>
            <a:spLocks noGrp="1"/>
          </p:cNvSpPr>
          <p:nvPr>
            <p:ph type="title"/>
          </p:nvPr>
        </p:nvSpPr>
        <p:spPr/>
        <p:txBody>
          <a:bodyPr>
            <a:normAutofit/>
          </a:bodyPr>
          <a:lstStyle/>
          <a:p>
            <a:pPr eaLnBrk="1" hangingPunct="1"/>
            <a:r>
              <a:rPr lang="en-US" altLang="en-US">
                <a:latin typeface="Times" charset="0"/>
                <a:cs typeface="Times" charset="0"/>
              </a:rPr>
              <a:t>TEM</a:t>
            </a:r>
          </a:p>
        </p:txBody>
      </p:sp>
      <p:sp>
        <p:nvSpPr>
          <p:cNvPr id="64514" name="Content Placeholder 2"/>
          <p:cNvSpPr>
            <a:spLocks noGrp="1"/>
          </p:cNvSpPr>
          <p:nvPr>
            <p:ph idx="1"/>
          </p:nvPr>
        </p:nvSpPr>
        <p:spPr>
          <a:xfrm>
            <a:off x="1265582" y="1557131"/>
            <a:ext cx="9601200" cy="3581400"/>
          </a:xfrm>
        </p:spPr>
        <p:txBody>
          <a:bodyPr>
            <a:normAutofit/>
          </a:bodyPr>
          <a:lstStyle/>
          <a:p>
            <a:pPr eaLnBrk="1" hangingPunct="1"/>
            <a:r>
              <a:rPr lang="en-US" altLang="en-US" sz="3200" b="1" i="1" dirty="0">
                <a:solidFill>
                  <a:srgbClr val="FF0000"/>
                </a:solidFill>
                <a:latin typeface="Times" charset="0"/>
              </a:rPr>
              <a:t>Often used to view </a:t>
            </a:r>
            <a:r>
              <a:rPr lang="en-US" altLang="en-US" sz="3200" i="1" u="sng" dirty="0">
                <a:solidFill>
                  <a:srgbClr val="000000"/>
                </a:solidFill>
                <a:latin typeface="Times" charset="0"/>
              </a:rPr>
              <a:t>structures </a:t>
            </a:r>
            <a:r>
              <a:rPr lang="en-US" altLang="en-US" sz="3200" b="1" i="1" dirty="0">
                <a:solidFill>
                  <a:srgbClr val="FF0000"/>
                </a:solidFill>
                <a:latin typeface="Times" charset="0"/>
              </a:rPr>
              <a:t>of cells and viruses</a:t>
            </a:r>
          </a:p>
          <a:p>
            <a:pPr eaLnBrk="1" hangingPunct="1"/>
            <a:r>
              <a:rPr lang="en-US" altLang="en-US" sz="3200" dirty="0">
                <a:latin typeface="Times" charset="0"/>
              </a:rPr>
              <a:t>Electrons are transmitted through the specimen</a:t>
            </a:r>
          </a:p>
          <a:p>
            <a:pPr eaLnBrk="1" hangingPunct="1"/>
            <a:r>
              <a:rPr lang="en-US" altLang="en-US" sz="3200" b="1" i="1" dirty="0">
                <a:solidFill>
                  <a:srgbClr val="FF0000"/>
                </a:solidFill>
                <a:latin typeface="Times" charset="0"/>
              </a:rPr>
              <a:t>The specimen must be </a:t>
            </a:r>
            <a:r>
              <a:rPr lang="en-US" altLang="en-US" sz="3200" b="1" i="1" u="sng" dirty="0">
                <a:solidFill>
                  <a:srgbClr val="FF0000"/>
                </a:solidFill>
                <a:latin typeface="Times" charset="0"/>
              </a:rPr>
              <a:t>very thin </a:t>
            </a:r>
            <a:r>
              <a:rPr lang="en-US" altLang="en-US" sz="3200" b="1" i="1" dirty="0">
                <a:solidFill>
                  <a:srgbClr val="FF0000"/>
                </a:solidFill>
                <a:latin typeface="Times" charset="0"/>
              </a:rPr>
              <a:t>(20-100 nm thick) cut with </a:t>
            </a:r>
            <a:r>
              <a:rPr lang="en-US" altLang="en-US" sz="3200" b="1" i="1" dirty="0" err="1">
                <a:solidFill>
                  <a:srgbClr val="FF0000"/>
                </a:solidFill>
                <a:latin typeface="Times" charset="0"/>
              </a:rPr>
              <a:t>ultramicrotome</a:t>
            </a:r>
            <a:r>
              <a:rPr lang="en-US" altLang="en-US" sz="3200" b="1" i="1" dirty="0">
                <a:solidFill>
                  <a:srgbClr val="FF0000"/>
                </a:solidFill>
                <a:latin typeface="Times" charset="0"/>
              </a:rPr>
              <a:t> and stained to increase image contrast</a:t>
            </a:r>
          </a:p>
          <a:p>
            <a:pPr lvl="1" eaLnBrk="1" hangingPunct="1"/>
            <a:r>
              <a:rPr lang="en-US" altLang="en-US" sz="3200" b="1" i="1" dirty="0">
                <a:solidFill>
                  <a:srgbClr val="FF0000"/>
                </a:solidFill>
                <a:latin typeface="Times" charset="0"/>
              </a:rPr>
              <a:t>Specimens dehydrated, embedded in plastic </a:t>
            </a:r>
          </a:p>
        </p:txBody>
      </p:sp>
    </p:spTree>
    <p:extLst>
      <p:ext uri="{BB962C8B-B14F-4D97-AF65-F5344CB8AC3E}">
        <p14:creationId xmlns:p14="http://schemas.microsoft.com/office/powerpoint/2010/main" val="3918681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Properties of Light </a:t>
            </a:r>
          </a:p>
        </p:txBody>
      </p:sp>
      <p:pic>
        <p:nvPicPr>
          <p:cNvPr id="3" name="Picture Placeholder 1" descr="OSC_Microbio_02_01_Freqwave.jpg"/>
          <p:cNvPicPr>
            <a:picLocks noChangeAspect="1"/>
          </p:cNvPicPr>
          <p:nvPr/>
        </p:nvPicPr>
        <p:blipFill>
          <a:blip r:embed="rId2">
            <a:extLst>
              <a:ext uri="{28A0092B-C50C-407E-A947-70E740481C1C}">
                <a14:useLocalDpi xmlns:a14="http://schemas.microsoft.com/office/drawing/2010/main" val="0"/>
              </a:ext>
            </a:extLst>
          </a:blip>
          <a:srcRect t="-27211" b="-27211"/>
          <a:stretch>
            <a:fillRect/>
          </a:stretch>
        </p:blipFill>
        <p:spPr>
          <a:xfrm>
            <a:off x="1813558" y="967763"/>
            <a:ext cx="8062913" cy="2887958"/>
          </a:xfrm>
          <a:prstGeom prst="rect">
            <a:avLst/>
          </a:prstGeom>
        </p:spPr>
      </p:pic>
      <p:sp>
        <p:nvSpPr>
          <p:cNvPr id="4" name="Text Placeholder 6"/>
          <p:cNvSpPr txBox="1">
            <a:spLocks/>
          </p:cNvSpPr>
          <p:nvPr/>
        </p:nvSpPr>
        <p:spPr>
          <a:xfrm>
            <a:off x="1813559" y="3594302"/>
            <a:ext cx="8062912" cy="2212138"/>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Tx/>
              <a:buAutoNum type="alphaLcParenBoth"/>
            </a:pPr>
            <a:r>
              <a:rPr lang="en-US" sz="2400" b="1"/>
              <a:t>The amplitude is the height of a wave, whereas the wavelength is the distance between one peak and the next. </a:t>
            </a:r>
          </a:p>
          <a:p>
            <a:pPr marL="342900" indent="-342900">
              <a:buFontTx/>
              <a:buAutoNum type="alphaLcParenBoth"/>
            </a:pPr>
            <a:r>
              <a:rPr lang="en-US" sz="2400" b="1" dirty="0"/>
              <a:t>These waves have different frequencies, or rates of vibration. The wave at the top has the lowest frequency, since it has the fewest peaks per unit time. The wave at the bottom has the highest frequency.</a:t>
            </a:r>
          </a:p>
        </p:txBody>
      </p:sp>
    </p:spTree>
    <p:extLst>
      <p:ext uri="{BB962C8B-B14F-4D97-AF65-F5344CB8AC3E}">
        <p14:creationId xmlns:p14="http://schemas.microsoft.com/office/powerpoint/2010/main" val="12226540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ext Box 3"/>
          <p:cNvSpPr txBox="1">
            <a:spLocks noChangeArrowheads="1"/>
          </p:cNvSpPr>
          <p:nvPr/>
        </p:nvSpPr>
        <p:spPr bwMode="auto">
          <a:xfrm>
            <a:off x="1524000" y="6477000"/>
            <a:ext cx="1371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000"/>
              </a:spcBef>
              <a:buClr>
                <a:schemeClr val="accent1"/>
              </a:buClr>
              <a:buSzPct val="75000"/>
              <a:buFont typeface="Wingdings" charset="2"/>
              <a:buChar char="n"/>
              <a:defRPr sz="2400" b="1">
                <a:solidFill>
                  <a:schemeClr val="tx1"/>
                </a:solidFill>
                <a:latin typeface="Rockwell" charset="0"/>
                <a:ea typeface="ＭＳ Ｐゴシック" charset="-128"/>
              </a:defRPr>
            </a:lvl1pPr>
            <a:lvl2pPr marL="742950" indent="-285750">
              <a:spcBef>
                <a:spcPts val="600"/>
              </a:spcBef>
              <a:buClr>
                <a:srgbClr val="B870B8"/>
              </a:buClr>
              <a:buSzPct val="75000"/>
              <a:buFont typeface="Wingdings" charset="2"/>
              <a:buChar char="n"/>
              <a:defRPr b="1">
                <a:solidFill>
                  <a:srgbClr val="000000"/>
                </a:solidFill>
                <a:latin typeface="Rockwell" charset="0"/>
                <a:ea typeface="ＭＳ Ｐゴシック" charset="-128"/>
              </a:defRPr>
            </a:lvl2pPr>
            <a:lvl3pPr marL="1143000" indent="-228600">
              <a:spcBef>
                <a:spcPts val="600"/>
              </a:spcBef>
              <a:buClr>
                <a:schemeClr val="accent1"/>
              </a:buClr>
              <a:buSzPct val="75000"/>
              <a:buFont typeface="Wingdings" charset="2"/>
              <a:buChar char="n"/>
              <a:defRPr b="1">
                <a:solidFill>
                  <a:srgbClr val="000000"/>
                </a:solidFill>
                <a:latin typeface="Rockwell" charset="0"/>
                <a:ea typeface="ＭＳ Ｐゴシック" charset="-128"/>
              </a:defRPr>
            </a:lvl3pPr>
            <a:lvl4pPr marL="1600200" indent="-228600">
              <a:spcBef>
                <a:spcPts val="600"/>
              </a:spcBef>
              <a:buClr>
                <a:srgbClr val="B870B8"/>
              </a:buClr>
              <a:buSzPct val="75000"/>
              <a:buFont typeface="Wingdings" charset="2"/>
              <a:buChar char="n"/>
              <a:defRPr b="1">
                <a:solidFill>
                  <a:srgbClr val="000000"/>
                </a:solidFill>
                <a:latin typeface="Rockwell" charset="0"/>
                <a:ea typeface="ＭＳ Ｐゴシック" charset="-128"/>
              </a:defRPr>
            </a:lvl4pPr>
            <a:lvl5pPr marL="2057400" indent="-228600">
              <a:spcBef>
                <a:spcPts val="600"/>
              </a:spcBef>
              <a:buClr>
                <a:schemeClr val="accent1"/>
              </a:buClr>
              <a:buSzPct val="75000"/>
              <a:buFont typeface="Wingdings" charset="2"/>
              <a:buChar char="n"/>
              <a:defRPr b="1">
                <a:solidFill>
                  <a:srgbClr val="000000"/>
                </a:solidFill>
                <a:latin typeface="Rockwell" charset="0"/>
                <a:ea typeface="ＭＳ Ｐゴシック" charset="-128"/>
              </a:defRPr>
            </a:lvl5pPr>
            <a:lvl6pPr marL="2514600" indent="-228600" eaLnBrk="0" fontAlgn="base" hangingPunct="0">
              <a:spcBef>
                <a:spcPts val="600"/>
              </a:spcBef>
              <a:spcAft>
                <a:spcPct val="0"/>
              </a:spcAft>
              <a:buClr>
                <a:schemeClr val="accent1"/>
              </a:buClr>
              <a:buSzPct val="75000"/>
              <a:buFont typeface="Wingdings" charset="2"/>
              <a:buChar char="n"/>
              <a:defRPr b="1">
                <a:solidFill>
                  <a:srgbClr val="000000"/>
                </a:solidFill>
                <a:latin typeface="Rockwell" charset="0"/>
                <a:ea typeface="ＭＳ Ｐゴシック" charset="-128"/>
              </a:defRPr>
            </a:lvl6pPr>
            <a:lvl7pPr marL="2971800" indent="-228600" eaLnBrk="0" fontAlgn="base" hangingPunct="0">
              <a:spcBef>
                <a:spcPts val="600"/>
              </a:spcBef>
              <a:spcAft>
                <a:spcPct val="0"/>
              </a:spcAft>
              <a:buClr>
                <a:schemeClr val="accent1"/>
              </a:buClr>
              <a:buSzPct val="75000"/>
              <a:buFont typeface="Wingdings" charset="2"/>
              <a:buChar char="n"/>
              <a:defRPr b="1">
                <a:solidFill>
                  <a:srgbClr val="000000"/>
                </a:solidFill>
                <a:latin typeface="Rockwell" charset="0"/>
                <a:ea typeface="ＭＳ Ｐゴシック" charset="-128"/>
              </a:defRPr>
            </a:lvl7pPr>
            <a:lvl8pPr marL="3429000" indent="-228600" eaLnBrk="0" fontAlgn="base" hangingPunct="0">
              <a:spcBef>
                <a:spcPts val="600"/>
              </a:spcBef>
              <a:spcAft>
                <a:spcPct val="0"/>
              </a:spcAft>
              <a:buClr>
                <a:schemeClr val="accent1"/>
              </a:buClr>
              <a:buSzPct val="75000"/>
              <a:buFont typeface="Wingdings" charset="2"/>
              <a:buChar char="n"/>
              <a:defRPr b="1">
                <a:solidFill>
                  <a:srgbClr val="000000"/>
                </a:solidFill>
                <a:latin typeface="Rockwell" charset="0"/>
                <a:ea typeface="ＭＳ Ｐゴシック" charset="-128"/>
              </a:defRPr>
            </a:lvl8pPr>
            <a:lvl9pPr marL="3886200" indent="-228600" eaLnBrk="0" fontAlgn="base" hangingPunct="0">
              <a:spcBef>
                <a:spcPts val="600"/>
              </a:spcBef>
              <a:spcAft>
                <a:spcPct val="0"/>
              </a:spcAft>
              <a:buClr>
                <a:schemeClr val="accent1"/>
              </a:buClr>
              <a:buSzPct val="75000"/>
              <a:buFont typeface="Wingdings" charset="2"/>
              <a:buChar char="n"/>
              <a:defRPr b="1">
                <a:solidFill>
                  <a:srgbClr val="000000"/>
                </a:solidFill>
                <a:latin typeface="Rockwell" charset="0"/>
                <a:ea typeface="ＭＳ Ｐゴシック" charset="-128"/>
              </a:defRPr>
            </a:lvl9pPr>
          </a:lstStyle>
          <a:p>
            <a:pPr eaLnBrk="1" hangingPunct="1">
              <a:spcBef>
                <a:spcPct val="50000"/>
              </a:spcBef>
              <a:buClrTx/>
              <a:buSzTx/>
              <a:buFontTx/>
              <a:buNone/>
            </a:pPr>
            <a:r>
              <a:rPr lang="en-US" altLang="en-US" sz="1200" b="0">
                <a:latin typeface="Arial" charset="0"/>
              </a:rPr>
              <a:t>Figure 3.22</a:t>
            </a:r>
          </a:p>
        </p:txBody>
      </p:sp>
      <p:pic>
        <p:nvPicPr>
          <p:cNvPr id="6553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816100" y="127000"/>
            <a:ext cx="6489700" cy="648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8854440" y="1706881"/>
            <a:ext cx="2057400" cy="1446213"/>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a:spAutoFit/>
          </a:bodyPr>
          <a:lstStyle/>
          <a:p>
            <a:pPr eaLnBrk="1" hangingPunct="1">
              <a:defRPr/>
            </a:pPr>
            <a:r>
              <a:rPr lang="en-US" sz="4400"/>
              <a:t>TEM images</a:t>
            </a:r>
          </a:p>
        </p:txBody>
      </p:sp>
    </p:spTree>
    <p:extLst>
      <p:ext uri="{BB962C8B-B14F-4D97-AF65-F5344CB8AC3E}">
        <p14:creationId xmlns:p14="http://schemas.microsoft.com/office/powerpoint/2010/main" val="10971803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itle 1"/>
          <p:cNvSpPr>
            <a:spLocks noGrp="1"/>
          </p:cNvSpPr>
          <p:nvPr>
            <p:ph type="title"/>
          </p:nvPr>
        </p:nvSpPr>
        <p:spPr/>
        <p:txBody>
          <a:bodyPr>
            <a:normAutofit/>
          </a:bodyPr>
          <a:lstStyle/>
          <a:p>
            <a:pPr eaLnBrk="1" hangingPunct="1"/>
            <a:r>
              <a:rPr lang="en-US" altLang="en-US">
                <a:latin typeface="Times" charset="0"/>
                <a:cs typeface="Times" charset="0"/>
              </a:rPr>
              <a:t>SEM</a:t>
            </a:r>
          </a:p>
        </p:txBody>
      </p:sp>
      <p:sp>
        <p:nvSpPr>
          <p:cNvPr id="66562" name="Content Placeholder 2"/>
          <p:cNvSpPr>
            <a:spLocks noGrp="1"/>
          </p:cNvSpPr>
          <p:nvPr>
            <p:ph idx="1"/>
          </p:nvPr>
        </p:nvSpPr>
        <p:spPr>
          <a:xfrm>
            <a:off x="1905000" y="1143000"/>
            <a:ext cx="8305800" cy="5257800"/>
          </a:xfrm>
        </p:spPr>
        <p:txBody>
          <a:bodyPr/>
          <a:lstStyle/>
          <a:p>
            <a:pPr eaLnBrk="1" hangingPunct="1"/>
            <a:r>
              <a:rPr lang="en-US" altLang="en-US" sz="4000" b="1" i="1" dirty="0">
                <a:solidFill>
                  <a:srgbClr val="FF0000"/>
                </a:solidFill>
                <a:latin typeface="Times" charset="0"/>
              </a:rPr>
              <a:t>Creates a detailed </a:t>
            </a:r>
            <a:r>
              <a:rPr lang="en-US" altLang="en-US" sz="4000" b="1" i="1" u="sng" dirty="0">
                <a:solidFill>
                  <a:srgbClr val="FF0000"/>
                </a:solidFill>
                <a:latin typeface="Times" charset="0"/>
              </a:rPr>
              <a:t>3-D image </a:t>
            </a:r>
            <a:r>
              <a:rPr lang="en-US" altLang="en-US" sz="4000" b="1" i="1" dirty="0">
                <a:solidFill>
                  <a:srgbClr val="FF0000"/>
                </a:solidFill>
                <a:latin typeface="Times" charset="0"/>
              </a:rPr>
              <a:t>of the specimen</a:t>
            </a:r>
          </a:p>
          <a:p>
            <a:pPr eaLnBrk="1" hangingPunct="1"/>
            <a:r>
              <a:rPr lang="en-US" altLang="en-US" sz="4000" dirty="0">
                <a:latin typeface="Times" charset="0"/>
              </a:rPr>
              <a:t>Specimens must be coated with a metal</a:t>
            </a:r>
          </a:p>
          <a:p>
            <a:pPr eaLnBrk="1" hangingPunct="1"/>
            <a:r>
              <a:rPr lang="en-US" altLang="en-US" sz="4000" b="1" i="1" dirty="0">
                <a:solidFill>
                  <a:srgbClr val="FF0000"/>
                </a:solidFill>
                <a:latin typeface="Times" charset="0"/>
              </a:rPr>
              <a:t>Electrons manipulated by magnetic field </a:t>
            </a:r>
          </a:p>
          <a:p>
            <a:pPr lvl="1" eaLnBrk="1" hangingPunct="1"/>
            <a:r>
              <a:rPr lang="en-US" altLang="en-US" sz="3200" dirty="0">
                <a:latin typeface="Times" charset="0"/>
              </a:rPr>
              <a:t>Do not pass directly through the specimen</a:t>
            </a:r>
          </a:p>
          <a:p>
            <a:pPr lvl="1" eaLnBrk="1" hangingPunct="1"/>
            <a:r>
              <a:rPr lang="en-US" altLang="en-US" sz="3200" dirty="0">
                <a:latin typeface="Times" charset="0"/>
              </a:rPr>
              <a:t>Bounce across the surface </a:t>
            </a:r>
          </a:p>
        </p:txBody>
      </p:sp>
    </p:spTree>
    <p:extLst>
      <p:ext uri="{BB962C8B-B14F-4D97-AF65-F5344CB8AC3E}">
        <p14:creationId xmlns:p14="http://schemas.microsoft.com/office/powerpoint/2010/main" val="19429840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5" name="Picture 2" descr="cow95289_03_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3800" y="76200"/>
            <a:ext cx="4375150"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6" name="Text Box 3"/>
          <p:cNvSpPr txBox="1">
            <a:spLocks noChangeArrowheads="1"/>
          </p:cNvSpPr>
          <p:nvPr/>
        </p:nvSpPr>
        <p:spPr bwMode="auto">
          <a:xfrm>
            <a:off x="1524000" y="6477000"/>
            <a:ext cx="1371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000"/>
              </a:spcBef>
              <a:buClr>
                <a:schemeClr val="accent1"/>
              </a:buClr>
              <a:buSzPct val="75000"/>
              <a:buFont typeface="Wingdings" charset="2"/>
              <a:buChar char="n"/>
              <a:defRPr sz="2400" b="1">
                <a:solidFill>
                  <a:schemeClr val="tx1"/>
                </a:solidFill>
                <a:latin typeface="Rockwell" charset="0"/>
                <a:ea typeface="ＭＳ Ｐゴシック" charset="-128"/>
              </a:defRPr>
            </a:lvl1pPr>
            <a:lvl2pPr marL="742950" indent="-285750">
              <a:spcBef>
                <a:spcPts val="600"/>
              </a:spcBef>
              <a:buClr>
                <a:srgbClr val="B870B8"/>
              </a:buClr>
              <a:buSzPct val="75000"/>
              <a:buFont typeface="Wingdings" charset="2"/>
              <a:buChar char="n"/>
              <a:defRPr b="1">
                <a:solidFill>
                  <a:srgbClr val="000000"/>
                </a:solidFill>
                <a:latin typeface="Rockwell" charset="0"/>
                <a:ea typeface="ＭＳ Ｐゴシック" charset="-128"/>
              </a:defRPr>
            </a:lvl2pPr>
            <a:lvl3pPr marL="1143000" indent="-228600">
              <a:spcBef>
                <a:spcPts val="600"/>
              </a:spcBef>
              <a:buClr>
                <a:schemeClr val="accent1"/>
              </a:buClr>
              <a:buSzPct val="75000"/>
              <a:buFont typeface="Wingdings" charset="2"/>
              <a:buChar char="n"/>
              <a:defRPr b="1">
                <a:solidFill>
                  <a:srgbClr val="000000"/>
                </a:solidFill>
                <a:latin typeface="Rockwell" charset="0"/>
                <a:ea typeface="ＭＳ Ｐゴシック" charset="-128"/>
              </a:defRPr>
            </a:lvl3pPr>
            <a:lvl4pPr marL="1600200" indent="-228600">
              <a:spcBef>
                <a:spcPts val="600"/>
              </a:spcBef>
              <a:buClr>
                <a:srgbClr val="B870B8"/>
              </a:buClr>
              <a:buSzPct val="75000"/>
              <a:buFont typeface="Wingdings" charset="2"/>
              <a:buChar char="n"/>
              <a:defRPr b="1">
                <a:solidFill>
                  <a:srgbClr val="000000"/>
                </a:solidFill>
                <a:latin typeface="Rockwell" charset="0"/>
                <a:ea typeface="ＭＳ Ｐゴシック" charset="-128"/>
              </a:defRPr>
            </a:lvl4pPr>
            <a:lvl5pPr marL="2057400" indent="-228600">
              <a:spcBef>
                <a:spcPts val="600"/>
              </a:spcBef>
              <a:buClr>
                <a:schemeClr val="accent1"/>
              </a:buClr>
              <a:buSzPct val="75000"/>
              <a:buFont typeface="Wingdings" charset="2"/>
              <a:buChar char="n"/>
              <a:defRPr b="1">
                <a:solidFill>
                  <a:srgbClr val="000000"/>
                </a:solidFill>
                <a:latin typeface="Rockwell" charset="0"/>
                <a:ea typeface="ＭＳ Ｐゴシック" charset="-128"/>
              </a:defRPr>
            </a:lvl5pPr>
            <a:lvl6pPr marL="2514600" indent="-228600" eaLnBrk="0" fontAlgn="base" hangingPunct="0">
              <a:spcBef>
                <a:spcPts val="600"/>
              </a:spcBef>
              <a:spcAft>
                <a:spcPct val="0"/>
              </a:spcAft>
              <a:buClr>
                <a:schemeClr val="accent1"/>
              </a:buClr>
              <a:buSzPct val="75000"/>
              <a:buFont typeface="Wingdings" charset="2"/>
              <a:buChar char="n"/>
              <a:defRPr b="1">
                <a:solidFill>
                  <a:srgbClr val="000000"/>
                </a:solidFill>
                <a:latin typeface="Rockwell" charset="0"/>
                <a:ea typeface="ＭＳ Ｐゴシック" charset="-128"/>
              </a:defRPr>
            </a:lvl6pPr>
            <a:lvl7pPr marL="2971800" indent="-228600" eaLnBrk="0" fontAlgn="base" hangingPunct="0">
              <a:spcBef>
                <a:spcPts val="600"/>
              </a:spcBef>
              <a:spcAft>
                <a:spcPct val="0"/>
              </a:spcAft>
              <a:buClr>
                <a:schemeClr val="accent1"/>
              </a:buClr>
              <a:buSzPct val="75000"/>
              <a:buFont typeface="Wingdings" charset="2"/>
              <a:buChar char="n"/>
              <a:defRPr b="1">
                <a:solidFill>
                  <a:srgbClr val="000000"/>
                </a:solidFill>
                <a:latin typeface="Rockwell" charset="0"/>
                <a:ea typeface="ＭＳ Ｐゴシック" charset="-128"/>
              </a:defRPr>
            </a:lvl7pPr>
            <a:lvl8pPr marL="3429000" indent="-228600" eaLnBrk="0" fontAlgn="base" hangingPunct="0">
              <a:spcBef>
                <a:spcPts val="600"/>
              </a:spcBef>
              <a:spcAft>
                <a:spcPct val="0"/>
              </a:spcAft>
              <a:buClr>
                <a:schemeClr val="accent1"/>
              </a:buClr>
              <a:buSzPct val="75000"/>
              <a:buFont typeface="Wingdings" charset="2"/>
              <a:buChar char="n"/>
              <a:defRPr b="1">
                <a:solidFill>
                  <a:srgbClr val="000000"/>
                </a:solidFill>
                <a:latin typeface="Rockwell" charset="0"/>
                <a:ea typeface="ＭＳ Ｐゴシック" charset="-128"/>
              </a:defRPr>
            </a:lvl8pPr>
            <a:lvl9pPr marL="3886200" indent="-228600" eaLnBrk="0" fontAlgn="base" hangingPunct="0">
              <a:spcBef>
                <a:spcPts val="600"/>
              </a:spcBef>
              <a:spcAft>
                <a:spcPct val="0"/>
              </a:spcAft>
              <a:buClr>
                <a:schemeClr val="accent1"/>
              </a:buClr>
              <a:buSzPct val="75000"/>
              <a:buFont typeface="Wingdings" charset="2"/>
              <a:buChar char="n"/>
              <a:defRPr b="1">
                <a:solidFill>
                  <a:srgbClr val="000000"/>
                </a:solidFill>
                <a:latin typeface="Rockwell" charset="0"/>
                <a:ea typeface="ＭＳ Ｐゴシック" charset="-128"/>
              </a:defRPr>
            </a:lvl9pPr>
          </a:lstStyle>
          <a:p>
            <a:pPr eaLnBrk="1" hangingPunct="1">
              <a:spcBef>
                <a:spcPct val="50000"/>
              </a:spcBef>
              <a:buClrTx/>
              <a:buSzTx/>
              <a:buFontTx/>
              <a:buNone/>
            </a:pPr>
            <a:r>
              <a:rPr lang="en-US" altLang="en-US" sz="1200" b="0">
                <a:latin typeface="Arial" charset="0"/>
              </a:rPr>
              <a:t>Figure 3.23</a:t>
            </a:r>
          </a:p>
        </p:txBody>
      </p:sp>
    </p:spTree>
    <p:extLst>
      <p:ext uri="{BB962C8B-B14F-4D97-AF65-F5344CB8AC3E}">
        <p14:creationId xmlns:p14="http://schemas.microsoft.com/office/powerpoint/2010/main" val="20149274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descr="OSC_Microbio_02_03_LightMicTb.jpg"/>
          <p:cNvPicPr>
            <a:picLocks noChangeAspect="1"/>
          </p:cNvPicPr>
          <p:nvPr/>
        </p:nvPicPr>
        <p:blipFill>
          <a:blip r:embed="rId2" cstate="print">
            <a:extLst>
              <a:ext uri="{28A0092B-C50C-407E-A947-70E740481C1C}">
                <a14:useLocalDpi xmlns:a14="http://schemas.microsoft.com/office/drawing/2010/main" val="0"/>
              </a:ext>
            </a:extLst>
          </a:blip>
          <a:srcRect t="-3235" b="-3235"/>
          <a:stretch>
            <a:fillRect/>
          </a:stretch>
        </p:blipFill>
        <p:spPr>
          <a:xfrm>
            <a:off x="3063240" y="121862"/>
            <a:ext cx="5209497" cy="6793480"/>
          </a:xfrm>
          <a:prstGeom prst="rect">
            <a:avLst/>
          </a:prstGeom>
        </p:spPr>
      </p:pic>
    </p:spTree>
    <p:extLst>
      <p:ext uri="{BB962C8B-B14F-4D97-AF65-F5344CB8AC3E}">
        <p14:creationId xmlns:p14="http://schemas.microsoft.com/office/powerpoint/2010/main" val="3037213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descr="OSC_Microbio_02_03_ElecMicTb.jpg"/>
          <p:cNvPicPr>
            <a:picLocks noChangeAspect="1"/>
          </p:cNvPicPr>
          <p:nvPr/>
        </p:nvPicPr>
        <p:blipFill>
          <a:blip r:embed="rId2">
            <a:extLst>
              <a:ext uri="{28A0092B-C50C-407E-A947-70E740481C1C}">
                <a14:useLocalDpi xmlns:a14="http://schemas.microsoft.com/office/drawing/2010/main" val="0"/>
              </a:ext>
            </a:extLst>
          </a:blip>
          <a:srcRect t="-1396" b="-1396"/>
          <a:stretch>
            <a:fillRect/>
          </a:stretch>
        </p:blipFill>
        <p:spPr>
          <a:xfrm>
            <a:off x="1417983" y="649946"/>
            <a:ext cx="10286337" cy="4882320"/>
          </a:xfrm>
          <a:prstGeom prst="rect">
            <a:avLst/>
          </a:prstGeom>
        </p:spPr>
      </p:pic>
    </p:spTree>
    <p:extLst>
      <p:ext uri="{BB962C8B-B14F-4D97-AF65-F5344CB8AC3E}">
        <p14:creationId xmlns:p14="http://schemas.microsoft.com/office/powerpoint/2010/main" val="7635263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a:xfrm>
            <a:off x="2022475" y="484188"/>
            <a:ext cx="7556500" cy="1268412"/>
          </a:xfrm>
        </p:spPr>
        <p:txBody>
          <a:bodyPr>
            <a:normAutofit fontScale="90000"/>
          </a:bodyPr>
          <a:lstStyle/>
          <a:p>
            <a:pPr eaLnBrk="1" hangingPunct="1"/>
            <a:r>
              <a:rPr lang="en-US" altLang="en-US">
                <a:latin typeface="Times" charset="0"/>
                <a:cs typeface="Times" charset="0"/>
              </a:rPr>
              <a:t>Methods of Culturing Microorganisms:  The Five I</a:t>
            </a:r>
            <a:r>
              <a:rPr lang="ja-JP" altLang="en-US">
                <a:latin typeface="Times" charset="0"/>
                <a:cs typeface="Times" charset="0"/>
              </a:rPr>
              <a:t>’</a:t>
            </a:r>
            <a:r>
              <a:rPr lang="en-US" altLang="ja-JP">
                <a:latin typeface="Times" charset="0"/>
                <a:cs typeface="Times" charset="0"/>
              </a:rPr>
              <a:t>s</a:t>
            </a:r>
            <a:endParaRPr lang="en-US" altLang="en-US">
              <a:latin typeface="Times" charset="0"/>
              <a:cs typeface="Times" charset="0"/>
            </a:endParaRPr>
          </a:p>
        </p:txBody>
      </p:sp>
      <p:sp>
        <p:nvSpPr>
          <p:cNvPr id="23554" name="Content Placeholder 2"/>
          <p:cNvSpPr>
            <a:spLocks noGrp="1"/>
          </p:cNvSpPr>
          <p:nvPr>
            <p:ph idx="1"/>
          </p:nvPr>
        </p:nvSpPr>
        <p:spPr>
          <a:xfrm>
            <a:off x="1905000" y="1828800"/>
            <a:ext cx="8305800" cy="4800600"/>
          </a:xfrm>
        </p:spPr>
        <p:txBody>
          <a:bodyPr/>
          <a:lstStyle/>
          <a:p>
            <a:pPr eaLnBrk="1" hangingPunct="1"/>
            <a:r>
              <a:rPr lang="en-US" altLang="en-US" b="1" dirty="0">
                <a:solidFill>
                  <a:srgbClr val="FF0000"/>
                </a:solidFill>
                <a:latin typeface="Times" charset="0"/>
              </a:rPr>
              <a:t>Microbiologists use five basic techniques to manipulate, grow, examine, and characterize microorganisms in the laboratory:  </a:t>
            </a:r>
          </a:p>
          <a:p>
            <a:pPr lvl="1" eaLnBrk="1" hangingPunct="1"/>
            <a:r>
              <a:rPr lang="en-US" altLang="en-US" sz="3300" dirty="0">
                <a:latin typeface="Times" charset="0"/>
              </a:rPr>
              <a:t>Inoculation</a:t>
            </a:r>
          </a:p>
          <a:p>
            <a:pPr lvl="1" eaLnBrk="1" hangingPunct="1"/>
            <a:r>
              <a:rPr lang="en-US" altLang="en-US" sz="3300" dirty="0">
                <a:latin typeface="Times" charset="0"/>
              </a:rPr>
              <a:t>Incubation</a:t>
            </a:r>
          </a:p>
          <a:p>
            <a:pPr lvl="1" eaLnBrk="1" hangingPunct="1"/>
            <a:r>
              <a:rPr lang="en-US" altLang="en-US" sz="3300" dirty="0">
                <a:latin typeface="Times" charset="0"/>
              </a:rPr>
              <a:t>Isolation</a:t>
            </a:r>
          </a:p>
          <a:p>
            <a:pPr lvl="1" eaLnBrk="1" hangingPunct="1"/>
            <a:r>
              <a:rPr lang="en-US" altLang="en-US" sz="3300" dirty="0">
                <a:latin typeface="Times" charset="0"/>
              </a:rPr>
              <a:t>Inspection</a:t>
            </a:r>
          </a:p>
          <a:p>
            <a:pPr lvl="1" eaLnBrk="1" hangingPunct="1"/>
            <a:r>
              <a:rPr lang="en-US" altLang="en-US" sz="3300" dirty="0">
                <a:latin typeface="Times" charset="0"/>
              </a:rPr>
              <a:t>Identification</a:t>
            </a:r>
          </a:p>
          <a:p>
            <a:pPr eaLnBrk="1" hangingPunct="1"/>
            <a:endParaRPr lang="en-US" altLang="en-US" dirty="0">
              <a:latin typeface="Times" charset="0"/>
            </a:endParaRPr>
          </a:p>
        </p:txBody>
      </p:sp>
    </p:spTree>
    <p:extLst>
      <p:ext uri="{BB962C8B-B14F-4D97-AF65-F5344CB8AC3E}">
        <p14:creationId xmlns:p14="http://schemas.microsoft.com/office/powerpoint/2010/main" val="7751841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a:xfrm>
            <a:off x="1981200" y="335280"/>
            <a:ext cx="8229600" cy="655320"/>
          </a:xfrm>
        </p:spPr>
        <p:txBody>
          <a:bodyPr>
            <a:normAutofit fontScale="90000"/>
          </a:bodyPr>
          <a:lstStyle/>
          <a:p>
            <a:pPr eaLnBrk="1" hangingPunct="1"/>
            <a:r>
              <a:rPr lang="en-US" altLang="en-US">
                <a:latin typeface="Times" charset="0"/>
                <a:cs typeface="Times" charset="0"/>
              </a:rPr>
              <a:t>Streak Plate Method</a:t>
            </a:r>
          </a:p>
        </p:txBody>
      </p:sp>
      <p:sp>
        <p:nvSpPr>
          <p:cNvPr id="27650" name="Content Placeholder 2"/>
          <p:cNvSpPr>
            <a:spLocks noGrp="1"/>
          </p:cNvSpPr>
          <p:nvPr>
            <p:ph idx="1"/>
          </p:nvPr>
        </p:nvSpPr>
        <p:spPr>
          <a:xfrm>
            <a:off x="1524000" y="1066800"/>
            <a:ext cx="8229600" cy="1905000"/>
          </a:xfrm>
        </p:spPr>
        <p:txBody>
          <a:bodyPr/>
          <a:lstStyle/>
          <a:p>
            <a:pPr eaLnBrk="1" hangingPunct="1">
              <a:buFont typeface="Arial" charset="0"/>
              <a:buChar char="•"/>
            </a:pPr>
            <a:r>
              <a:rPr lang="en-US" altLang="en-US">
                <a:latin typeface="Times" charset="0"/>
              </a:rPr>
              <a:t>Streak plate method- small droplet of culture or sample spread over surface of the medium with an inoculating loop</a:t>
            </a:r>
          </a:p>
          <a:p>
            <a:pPr lvl="1" eaLnBrk="1" hangingPunct="1">
              <a:buFont typeface="Arial" charset="0"/>
              <a:buChar char="–"/>
            </a:pPr>
            <a:r>
              <a:rPr lang="en-US" altLang="en-US">
                <a:latin typeface="Times" charset="0"/>
              </a:rPr>
              <a:t>Uses a pattern that thins out the sample and separates the cells</a:t>
            </a:r>
          </a:p>
        </p:txBody>
      </p:sp>
      <p:pic>
        <p:nvPicPr>
          <p:cNvPr id="27651" name="Picture 5" descr="cow95289_03_03"/>
          <p:cNvPicPr>
            <a:picLocks noChangeAspect="1" noChangeArrowheads="1"/>
          </p:cNvPicPr>
          <p:nvPr/>
        </p:nvPicPr>
        <p:blipFill>
          <a:blip r:embed="rId2">
            <a:extLst>
              <a:ext uri="{28A0092B-C50C-407E-A947-70E740481C1C}">
                <a14:useLocalDpi xmlns:a14="http://schemas.microsoft.com/office/drawing/2010/main" val="0"/>
              </a:ext>
            </a:extLst>
          </a:blip>
          <a:srcRect r="-475" b="66907"/>
          <a:stretch>
            <a:fillRect/>
          </a:stretch>
        </p:blipFill>
        <p:spPr bwMode="auto">
          <a:xfrm>
            <a:off x="1524000" y="2575560"/>
            <a:ext cx="8991600" cy="303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Text Box 6"/>
          <p:cNvSpPr txBox="1">
            <a:spLocks noChangeArrowheads="1"/>
          </p:cNvSpPr>
          <p:nvPr/>
        </p:nvSpPr>
        <p:spPr bwMode="auto">
          <a:xfrm>
            <a:off x="1524000" y="6477000"/>
            <a:ext cx="1371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000"/>
              </a:spcBef>
              <a:buClr>
                <a:schemeClr val="accent1"/>
              </a:buClr>
              <a:buSzPct val="75000"/>
              <a:buFont typeface="Wingdings" charset="2"/>
              <a:buChar char="n"/>
              <a:defRPr sz="2400" b="1">
                <a:solidFill>
                  <a:schemeClr val="tx1"/>
                </a:solidFill>
                <a:latin typeface="Rockwell" charset="0"/>
                <a:ea typeface="ＭＳ Ｐゴシック" charset="-128"/>
              </a:defRPr>
            </a:lvl1pPr>
            <a:lvl2pPr marL="742950" indent="-285750">
              <a:spcBef>
                <a:spcPts val="600"/>
              </a:spcBef>
              <a:buClr>
                <a:srgbClr val="B870B8"/>
              </a:buClr>
              <a:buSzPct val="75000"/>
              <a:buFont typeface="Wingdings" charset="2"/>
              <a:buChar char="n"/>
              <a:defRPr b="1">
                <a:solidFill>
                  <a:srgbClr val="000000"/>
                </a:solidFill>
                <a:latin typeface="Rockwell" charset="0"/>
                <a:ea typeface="ＭＳ Ｐゴシック" charset="-128"/>
              </a:defRPr>
            </a:lvl2pPr>
            <a:lvl3pPr marL="1143000" indent="-228600">
              <a:spcBef>
                <a:spcPts val="600"/>
              </a:spcBef>
              <a:buClr>
                <a:schemeClr val="accent1"/>
              </a:buClr>
              <a:buSzPct val="75000"/>
              <a:buFont typeface="Wingdings" charset="2"/>
              <a:buChar char="n"/>
              <a:defRPr b="1">
                <a:solidFill>
                  <a:srgbClr val="000000"/>
                </a:solidFill>
                <a:latin typeface="Rockwell" charset="0"/>
                <a:ea typeface="ＭＳ Ｐゴシック" charset="-128"/>
              </a:defRPr>
            </a:lvl3pPr>
            <a:lvl4pPr marL="1600200" indent="-228600">
              <a:spcBef>
                <a:spcPts val="600"/>
              </a:spcBef>
              <a:buClr>
                <a:srgbClr val="B870B8"/>
              </a:buClr>
              <a:buSzPct val="75000"/>
              <a:buFont typeface="Wingdings" charset="2"/>
              <a:buChar char="n"/>
              <a:defRPr b="1">
                <a:solidFill>
                  <a:srgbClr val="000000"/>
                </a:solidFill>
                <a:latin typeface="Rockwell" charset="0"/>
                <a:ea typeface="ＭＳ Ｐゴシック" charset="-128"/>
              </a:defRPr>
            </a:lvl4pPr>
            <a:lvl5pPr marL="2057400" indent="-228600">
              <a:spcBef>
                <a:spcPts val="600"/>
              </a:spcBef>
              <a:buClr>
                <a:schemeClr val="accent1"/>
              </a:buClr>
              <a:buSzPct val="75000"/>
              <a:buFont typeface="Wingdings" charset="2"/>
              <a:buChar char="n"/>
              <a:defRPr b="1">
                <a:solidFill>
                  <a:srgbClr val="000000"/>
                </a:solidFill>
                <a:latin typeface="Rockwell" charset="0"/>
                <a:ea typeface="ＭＳ Ｐゴシック" charset="-128"/>
              </a:defRPr>
            </a:lvl5pPr>
            <a:lvl6pPr marL="2514600" indent="-228600" eaLnBrk="0" fontAlgn="base" hangingPunct="0">
              <a:spcBef>
                <a:spcPts val="600"/>
              </a:spcBef>
              <a:spcAft>
                <a:spcPct val="0"/>
              </a:spcAft>
              <a:buClr>
                <a:schemeClr val="accent1"/>
              </a:buClr>
              <a:buSzPct val="75000"/>
              <a:buFont typeface="Wingdings" charset="2"/>
              <a:buChar char="n"/>
              <a:defRPr b="1">
                <a:solidFill>
                  <a:srgbClr val="000000"/>
                </a:solidFill>
                <a:latin typeface="Rockwell" charset="0"/>
                <a:ea typeface="ＭＳ Ｐゴシック" charset="-128"/>
              </a:defRPr>
            </a:lvl6pPr>
            <a:lvl7pPr marL="2971800" indent="-228600" eaLnBrk="0" fontAlgn="base" hangingPunct="0">
              <a:spcBef>
                <a:spcPts val="600"/>
              </a:spcBef>
              <a:spcAft>
                <a:spcPct val="0"/>
              </a:spcAft>
              <a:buClr>
                <a:schemeClr val="accent1"/>
              </a:buClr>
              <a:buSzPct val="75000"/>
              <a:buFont typeface="Wingdings" charset="2"/>
              <a:buChar char="n"/>
              <a:defRPr b="1">
                <a:solidFill>
                  <a:srgbClr val="000000"/>
                </a:solidFill>
                <a:latin typeface="Rockwell" charset="0"/>
                <a:ea typeface="ＭＳ Ｐゴシック" charset="-128"/>
              </a:defRPr>
            </a:lvl7pPr>
            <a:lvl8pPr marL="3429000" indent="-228600" eaLnBrk="0" fontAlgn="base" hangingPunct="0">
              <a:spcBef>
                <a:spcPts val="600"/>
              </a:spcBef>
              <a:spcAft>
                <a:spcPct val="0"/>
              </a:spcAft>
              <a:buClr>
                <a:schemeClr val="accent1"/>
              </a:buClr>
              <a:buSzPct val="75000"/>
              <a:buFont typeface="Wingdings" charset="2"/>
              <a:buChar char="n"/>
              <a:defRPr b="1">
                <a:solidFill>
                  <a:srgbClr val="000000"/>
                </a:solidFill>
                <a:latin typeface="Rockwell" charset="0"/>
                <a:ea typeface="ＭＳ Ｐゴシック" charset="-128"/>
              </a:defRPr>
            </a:lvl8pPr>
            <a:lvl9pPr marL="3886200" indent="-228600" eaLnBrk="0" fontAlgn="base" hangingPunct="0">
              <a:spcBef>
                <a:spcPts val="600"/>
              </a:spcBef>
              <a:spcAft>
                <a:spcPct val="0"/>
              </a:spcAft>
              <a:buClr>
                <a:schemeClr val="accent1"/>
              </a:buClr>
              <a:buSzPct val="75000"/>
              <a:buFont typeface="Wingdings" charset="2"/>
              <a:buChar char="n"/>
              <a:defRPr b="1">
                <a:solidFill>
                  <a:srgbClr val="000000"/>
                </a:solidFill>
                <a:latin typeface="Rockwell" charset="0"/>
                <a:ea typeface="ＭＳ Ｐゴシック" charset="-128"/>
              </a:defRPr>
            </a:lvl9pPr>
          </a:lstStyle>
          <a:p>
            <a:pPr eaLnBrk="1" hangingPunct="1">
              <a:spcBef>
                <a:spcPct val="50000"/>
              </a:spcBef>
              <a:buClrTx/>
              <a:buSzTx/>
              <a:buFontTx/>
              <a:buNone/>
            </a:pPr>
            <a:r>
              <a:rPr lang="en-US" altLang="en-US" sz="1200" b="0">
                <a:latin typeface="Arial" charset="0"/>
              </a:rPr>
              <a:t>Figure 3.3 a,b</a:t>
            </a:r>
          </a:p>
        </p:txBody>
      </p:sp>
    </p:spTree>
    <p:extLst>
      <p:ext uri="{BB962C8B-B14F-4D97-AF65-F5344CB8AC3E}">
        <p14:creationId xmlns:p14="http://schemas.microsoft.com/office/powerpoint/2010/main" val="188353406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Staining Microscopic Specimens </a:t>
            </a:r>
          </a:p>
        </p:txBody>
      </p:sp>
      <p:pic>
        <p:nvPicPr>
          <p:cNvPr id="3" name="Picture Placeholder 1" descr="OSC_Microbio_02_04_Fixation.jpg"/>
          <p:cNvPicPr>
            <a:picLocks noChangeAspect="1"/>
          </p:cNvPicPr>
          <p:nvPr/>
        </p:nvPicPr>
        <p:blipFill>
          <a:blip r:embed="rId2">
            <a:extLst>
              <a:ext uri="{28A0092B-C50C-407E-A947-70E740481C1C}">
                <a14:useLocalDpi xmlns:a14="http://schemas.microsoft.com/office/drawing/2010/main" val="0"/>
              </a:ext>
            </a:extLst>
          </a:blip>
          <a:srcRect t="-20015" b="-20015"/>
          <a:stretch>
            <a:fillRect/>
          </a:stretch>
        </p:blipFill>
        <p:spPr>
          <a:xfrm>
            <a:off x="1139687" y="1122386"/>
            <a:ext cx="10774942" cy="4973614"/>
          </a:xfrm>
          <a:prstGeom prst="rect">
            <a:avLst/>
          </a:prstGeom>
        </p:spPr>
      </p:pic>
    </p:spTree>
    <p:extLst>
      <p:ext uri="{BB962C8B-B14F-4D97-AF65-F5344CB8AC3E}">
        <p14:creationId xmlns:p14="http://schemas.microsoft.com/office/powerpoint/2010/main" val="1128821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Positive vs. Negative Staining </a:t>
            </a:r>
          </a:p>
        </p:txBody>
      </p:sp>
      <p:pic>
        <p:nvPicPr>
          <p:cNvPr id="3" name="Picture Placeholder 1" descr="OSC_Microbio_02_04_Posnegstai.jpg"/>
          <p:cNvPicPr>
            <a:picLocks noChangeAspect="1"/>
          </p:cNvPicPr>
          <p:nvPr/>
        </p:nvPicPr>
        <p:blipFill>
          <a:blip r:embed="rId2">
            <a:extLst>
              <a:ext uri="{28A0092B-C50C-407E-A947-70E740481C1C}">
                <a14:useLocalDpi xmlns:a14="http://schemas.microsoft.com/office/drawing/2010/main" val="0"/>
              </a:ext>
            </a:extLst>
          </a:blip>
          <a:srcRect t="-16391" b="-16391"/>
          <a:stretch>
            <a:fillRect/>
          </a:stretch>
        </p:blipFill>
        <p:spPr>
          <a:xfrm>
            <a:off x="1844039" y="1213826"/>
            <a:ext cx="8062913" cy="3500071"/>
          </a:xfrm>
          <a:prstGeom prst="rect">
            <a:avLst/>
          </a:prstGeom>
        </p:spPr>
      </p:pic>
      <p:sp>
        <p:nvSpPr>
          <p:cNvPr id="4" name="Text Placeholder 6"/>
          <p:cNvSpPr txBox="1">
            <a:spLocks/>
          </p:cNvSpPr>
          <p:nvPr/>
        </p:nvSpPr>
        <p:spPr>
          <a:xfrm>
            <a:off x="1066800" y="4523941"/>
            <a:ext cx="9829800" cy="1876859"/>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Tx/>
              <a:buAutoNum type="alphaLcParenBoth"/>
            </a:pPr>
            <a:r>
              <a:rPr lang="en-US" sz="1600" b="1"/>
              <a:t>These </a:t>
            </a:r>
            <a:r>
              <a:rPr lang="en-US" sz="1600" b="1" i="1"/>
              <a:t>Bacillus anthracis</a:t>
            </a:r>
            <a:r>
              <a:rPr lang="en-US" sz="1600" b="1"/>
              <a:t> cells have absorbed crystal violet, a basic positive stain. </a:t>
            </a:r>
          </a:p>
          <a:p>
            <a:pPr marL="342900" indent="-342900">
              <a:buFontTx/>
              <a:buAutoNum type="alphaLcParenBoth"/>
            </a:pPr>
            <a:r>
              <a:rPr lang="en-US" sz="1600" b="1"/>
              <a:t>This specimen of </a:t>
            </a:r>
            <a:r>
              <a:rPr lang="en-US" sz="1600" b="1" i="1"/>
              <a:t>Spinoloricus</a:t>
            </a:r>
            <a:r>
              <a:rPr lang="en-US" sz="1600" b="1"/>
              <a:t>, a microscopic marine organism, has been stained with rose bengal, a positive acidic stain.</a:t>
            </a:r>
          </a:p>
          <a:p>
            <a:pPr marL="342900" indent="-342900">
              <a:buFontTx/>
              <a:buAutoNum type="alphaLcParenBoth"/>
            </a:pPr>
            <a:r>
              <a:rPr lang="en-US" sz="1600" b="1"/>
              <a:t>These </a:t>
            </a:r>
            <a:r>
              <a:rPr lang="en-US" sz="1600" b="1" i="1"/>
              <a:t>B. megaterium</a:t>
            </a:r>
            <a:r>
              <a:rPr lang="en-US" sz="1600" b="1"/>
              <a:t> appear to be white because they have not absorbed the negative red stain applied to the slide. (credit a: modification of work by Centers for Disease Control and Prevention; credit b: modification of work by Roberto Danovaro, Antonio Pusceddu, Cristina Gambi, Iben Heiner, Reinhardt Mobjerg Kristensen; credit c: modification of work by Anh-Hue Tu)</a:t>
            </a:r>
            <a:endParaRPr lang="en-US" sz="1600" b="1" dirty="0"/>
          </a:p>
        </p:txBody>
      </p:sp>
    </p:spTree>
    <p:extLst>
      <p:ext uri="{BB962C8B-B14F-4D97-AF65-F5344CB8AC3E}">
        <p14:creationId xmlns:p14="http://schemas.microsoft.com/office/powerpoint/2010/main" val="13401884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Title 1"/>
          <p:cNvSpPr>
            <a:spLocks noGrp="1"/>
          </p:cNvSpPr>
          <p:nvPr>
            <p:ph type="title"/>
          </p:nvPr>
        </p:nvSpPr>
        <p:spPr/>
        <p:txBody>
          <a:bodyPr>
            <a:normAutofit/>
          </a:bodyPr>
          <a:lstStyle/>
          <a:p>
            <a:pPr eaLnBrk="1" hangingPunct="1"/>
            <a:r>
              <a:rPr lang="en-US" altLang="en-US">
                <a:latin typeface="Times" charset="0"/>
                <a:cs typeface="Times" charset="0"/>
              </a:rPr>
              <a:t>Simple Stains</a:t>
            </a:r>
          </a:p>
        </p:txBody>
      </p:sp>
      <p:sp>
        <p:nvSpPr>
          <p:cNvPr id="72706" name="Content Placeholder 2"/>
          <p:cNvSpPr>
            <a:spLocks noGrp="1"/>
          </p:cNvSpPr>
          <p:nvPr>
            <p:ph idx="1"/>
          </p:nvPr>
        </p:nvSpPr>
        <p:spPr>
          <a:xfrm>
            <a:off x="1371600" y="1687393"/>
            <a:ext cx="9982200" cy="2640767"/>
          </a:xfrm>
        </p:spPr>
        <p:txBody>
          <a:bodyPr/>
          <a:lstStyle/>
          <a:p>
            <a:pPr eaLnBrk="1" hangingPunct="1"/>
            <a:r>
              <a:rPr lang="en-US" altLang="en-US" sz="4200" dirty="0">
                <a:latin typeface="Times" charset="0"/>
              </a:rPr>
              <a:t>Require only a </a:t>
            </a:r>
            <a:r>
              <a:rPr lang="en-US" altLang="en-US" sz="4200" b="1" i="1" dirty="0">
                <a:solidFill>
                  <a:srgbClr val="800000"/>
                </a:solidFill>
                <a:latin typeface="Times" charset="0"/>
              </a:rPr>
              <a:t>single dye</a:t>
            </a:r>
          </a:p>
          <a:p>
            <a:pPr lvl="1" eaLnBrk="1" hangingPunct="1"/>
            <a:r>
              <a:rPr lang="en-US" altLang="en-US" sz="4200" b="1" i="1" dirty="0">
                <a:solidFill>
                  <a:srgbClr val="008000"/>
                </a:solidFill>
                <a:latin typeface="Times" charset="0"/>
              </a:rPr>
              <a:t>Examples include malachite green, crystal violet, basic </a:t>
            </a:r>
            <a:r>
              <a:rPr lang="en-US" altLang="en-US" sz="4200" b="1" i="1" dirty="0" err="1">
                <a:solidFill>
                  <a:srgbClr val="008000"/>
                </a:solidFill>
                <a:latin typeface="Times" charset="0"/>
              </a:rPr>
              <a:t>fuchsin</a:t>
            </a:r>
            <a:r>
              <a:rPr lang="en-US" altLang="en-US" sz="4200" b="1" i="1" dirty="0">
                <a:solidFill>
                  <a:srgbClr val="008000"/>
                </a:solidFill>
                <a:latin typeface="Times" charset="0"/>
              </a:rPr>
              <a:t>, and safranin</a:t>
            </a:r>
          </a:p>
          <a:p>
            <a:pPr eaLnBrk="1" hangingPunct="1"/>
            <a:endParaRPr lang="en-US" altLang="en-US" sz="4200" b="1" i="1" dirty="0">
              <a:latin typeface="Times" charset="0"/>
            </a:endParaRPr>
          </a:p>
        </p:txBody>
      </p:sp>
    </p:spTree>
    <p:extLst>
      <p:ext uri="{BB962C8B-B14F-4D97-AF65-F5344CB8AC3E}">
        <p14:creationId xmlns:p14="http://schemas.microsoft.com/office/powerpoint/2010/main" val="12160058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Lens and Refraction</a:t>
            </a:r>
          </a:p>
        </p:txBody>
      </p:sp>
      <p:pic>
        <p:nvPicPr>
          <p:cNvPr id="3" name="Picture Placeholder 1" descr="OSC_Microbio_02_01_Refraction.jpg"/>
          <p:cNvPicPr>
            <a:picLocks noChangeAspect="1"/>
          </p:cNvPicPr>
          <p:nvPr/>
        </p:nvPicPr>
        <p:blipFill>
          <a:blip r:embed="rId2">
            <a:extLst>
              <a:ext uri="{28A0092B-C50C-407E-A947-70E740481C1C}">
                <a14:useLocalDpi xmlns:a14="http://schemas.microsoft.com/office/drawing/2010/main" val="0"/>
              </a:ext>
            </a:extLst>
          </a:blip>
          <a:srcRect t="-10291" b="-10291"/>
          <a:stretch>
            <a:fillRect/>
          </a:stretch>
        </p:blipFill>
        <p:spPr>
          <a:xfrm>
            <a:off x="441959" y="1457666"/>
            <a:ext cx="10347961" cy="4491999"/>
          </a:xfrm>
          <a:prstGeom prst="rect">
            <a:avLst/>
          </a:prstGeom>
        </p:spPr>
      </p:pic>
    </p:spTree>
    <p:extLst>
      <p:ext uri="{BB962C8B-B14F-4D97-AF65-F5344CB8AC3E}">
        <p14:creationId xmlns:p14="http://schemas.microsoft.com/office/powerpoint/2010/main" val="87343036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1"/>
          <p:cNvSpPr>
            <a:spLocks noGrp="1"/>
          </p:cNvSpPr>
          <p:nvPr>
            <p:ph type="title"/>
          </p:nvPr>
        </p:nvSpPr>
        <p:spPr/>
        <p:txBody>
          <a:bodyPr>
            <a:normAutofit/>
          </a:bodyPr>
          <a:lstStyle/>
          <a:p>
            <a:pPr eaLnBrk="1" hangingPunct="1"/>
            <a:r>
              <a:rPr lang="en-US" altLang="en-US">
                <a:latin typeface="Times" charset="0"/>
                <a:cs typeface="Times" charset="0"/>
              </a:rPr>
              <a:t>Differential Stains</a:t>
            </a:r>
          </a:p>
        </p:txBody>
      </p:sp>
      <p:sp>
        <p:nvSpPr>
          <p:cNvPr id="73730" name="Content Placeholder 2"/>
          <p:cNvSpPr>
            <a:spLocks noGrp="1"/>
          </p:cNvSpPr>
          <p:nvPr>
            <p:ph idx="1"/>
          </p:nvPr>
        </p:nvSpPr>
        <p:spPr/>
        <p:txBody>
          <a:bodyPr>
            <a:normAutofit lnSpcReduction="10000"/>
          </a:bodyPr>
          <a:lstStyle/>
          <a:p>
            <a:pPr eaLnBrk="1" hangingPunct="1"/>
            <a:r>
              <a:rPr lang="en-US" altLang="en-US" sz="4800" b="1" i="1" dirty="0">
                <a:solidFill>
                  <a:srgbClr val="FF0000"/>
                </a:solidFill>
                <a:latin typeface="Times" charset="0"/>
              </a:rPr>
              <a:t>Use two differently colored dyes</a:t>
            </a:r>
            <a:r>
              <a:rPr lang="en-US" altLang="en-US" sz="4800" dirty="0">
                <a:latin typeface="Times" charset="0"/>
              </a:rPr>
              <a:t>, the primary dye and the counterstain</a:t>
            </a:r>
          </a:p>
          <a:p>
            <a:pPr lvl="1" eaLnBrk="1" hangingPunct="1"/>
            <a:r>
              <a:rPr lang="en-US" altLang="en-US" sz="4800" dirty="0">
                <a:latin typeface="Times" charset="0"/>
              </a:rPr>
              <a:t>Distinguishes between cell types</a:t>
            </a:r>
          </a:p>
          <a:p>
            <a:pPr lvl="2" eaLnBrk="1" hangingPunct="1"/>
            <a:r>
              <a:rPr lang="en-US" altLang="en-US" sz="4800" b="1" i="1" dirty="0">
                <a:solidFill>
                  <a:srgbClr val="FF0000"/>
                </a:solidFill>
                <a:latin typeface="Times" charset="0"/>
              </a:rPr>
              <a:t>Examples include Gram Stain and Acid-fast stain  </a:t>
            </a:r>
          </a:p>
          <a:p>
            <a:pPr eaLnBrk="1" hangingPunct="1"/>
            <a:endParaRPr lang="en-US" altLang="en-US" sz="4800" dirty="0">
              <a:latin typeface="Times" charset="0"/>
            </a:endParaRPr>
          </a:p>
        </p:txBody>
      </p:sp>
    </p:spTree>
    <p:extLst>
      <p:ext uri="{BB962C8B-B14F-4D97-AF65-F5344CB8AC3E}">
        <p14:creationId xmlns:p14="http://schemas.microsoft.com/office/powerpoint/2010/main" val="195509574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Gram Stain – Differential Stain</a:t>
            </a:r>
          </a:p>
        </p:txBody>
      </p:sp>
      <p:pic>
        <p:nvPicPr>
          <p:cNvPr id="3" name="Picture Placeholder 1" descr="OSC_Microbio_02_04_GramProc.jpg"/>
          <p:cNvPicPr>
            <a:picLocks noChangeAspect="1"/>
          </p:cNvPicPr>
          <p:nvPr/>
        </p:nvPicPr>
        <p:blipFill>
          <a:blip r:embed="rId2">
            <a:extLst>
              <a:ext uri="{28A0092B-C50C-407E-A947-70E740481C1C}">
                <a14:useLocalDpi xmlns:a14="http://schemas.microsoft.com/office/drawing/2010/main" val="0"/>
              </a:ext>
            </a:extLst>
          </a:blip>
          <a:srcRect l="-38271" r="-38271"/>
          <a:stretch>
            <a:fillRect/>
          </a:stretch>
        </p:blipFill>
        <p:spPr>
          <a:xfrm>
            <a:off x="297179" y="1366226"/>
            <a:ext cx="11597641" cy="5034479"/>
          </a:xfrm>
          <a:prstGeom prst="rect">
            <a:avLst/>
          </a:prstGeom>
        </p:spPr>
      </p:pic>
    </p:spTree>
    <p:extLst>
      <p:ext uri="{BB962C8B-B14F-4D97-AF65-F5344CB8AC3E}">
        <p14:creationId xmlns:p14="http://schemas.microsoft.com/office/powerpoint/2010/main" val="125896857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Gram Positive Example </a:t>
            </a:r>
          </a:p>
        </p:txBody>
      </p:sp>
      <p:pic>
        <p:nvPicPr>
          <p:cNvPr id="3" name="Picture Placeholder 1" descr="OSC_Microbio_02_04_StaphGram.jpg"/>
          <p:cNvPicPr>
            <a:picLocks noChangeAspect="1"/>
          </p:cNvPicPr>
          <p:nvPr/>
        </p:nvPicPr>
        <p:blipFill>
          <a:blip r:embed="rId2">
            <a:extLst>
              <a:ext uri="{28A0092B-C50C-407E-A947-70E740481C1C}">
                <a14:useLocalDpi xmlns:a14="http://schemas.microsoft.com/office/drawing/2010/main" val="0"/>
              </a:ext>
            </a:extLst>
          </a:blip>
          <a:srcRect l="-35004" r="-35004"/>
          <a:stretch>
            <a:fillRect/>
          </a:stretch>
        </p:blipFill>
        <p:spPr>
          <a:xfrm>
            <a:off x="483703" y="1683025"/>
            <a:ext cx="11246784" cy="4308281"/>
          </a:xfrm>
          <a:prstGeom prst="rect">
            <a:avLst/>
          </a:prstGeom>
        </p:spPr>
      </p:pic>
    </p:spTree>
    <p:extLst>
      <p:ext uri="{BB962C8B-B14F-4D97-AF65-F5344CB8AC3E}">
        <p14:creationId xmlns:p14="http://schemas.microsoft.com/office/powerpoint/2010/main" val="100905336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Mixed Stain</a:t>
            </a:r>
          </a:p>
        </p:txBody>
      </p:sp>
      <p:pic>
        <p:nvPicPr>
          <p:cNvPr id="3" name="Picture Placeholder 1" descr="OSC_Microbio_02_04_Gramstain.jpg"/>
          <p:cNvPicPr>
            <a:picLocks noChangeAspect="1"/>
          </p:cNvPicPr>
          <p:nvPr/>
        </p:nvPicPr>
        <p:blipFill>
          <a:blip r:embed="rId2">
            <a:extLst>
              <a:ext uri="{28A0092B-C50C-407E-A947-70E740481C1C}">
                <a14:useLocalDpi xmlns:a14="http://schemas.microsoft.com/office/drawing/2010/main" val="0"/>
              </a:ext>
            </a:extLst>
          </a:blip>
          <a:srcRect l="-21874" r="-21874"/>
          <a:stretch>
            <a:fillRect/>
          </a:stretch>
        </p:blipFill>
        <p:spPr>
          <a:xfrm>
            <a:off x="483704" y="1709530"/>
            <a:ext cx="11808505" cy="4525618"/>
          </a:xfrm>
          <a:prstGeom prst="rect">
            <a:avLst/>
          </a:prstGeom>
        </p:spPr>
      </p:pic>
    </p:spTree>
    <p:extLst>
      <p:ext uri="{BB962C8B-B14F-4D97-AF65-F5344CB8AC3E}">
        <p14:creationId xmlns:p14="http://schemas.microsoft.com/office/powerpoint/2010/main" val="191630851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Acid Fast Stain</a:t>
            </a:r>
          </a:p>
        </p:txBody>
      </p:sp>
      <p:pic>
        <p:nvPicPr>
          <p:cNvPr id="3" name="Picture Placeholder 1" descr="OSC_Microbio_02_04_Acidfast.jpg"/>
          <p:cNvPicPr>
            <a:picLocks noChangeAspect="1"/>
          </p:cNvPicPr>
          <p:nvPr/>
        </p:nvPicPr>
        <p:blipFill>
          <a:blip r:embed="rId2">
            <a:extLst>
              <a:ext uri="{28A0092B-C50C-407E-A947-70E740481C1C}">
                <a14:useLocalDpi xmlns:a14="http://schemas.microsoft.com/office/drawing/2010/main" val="0"/>
              </a:ext>
            </a:extLst>
          </a:blip>
          <a:srcRect l="-9401" r="-9401"/>
          <a:stretch>
            <a:fillRect/>
          </a:stretch>
        </p:blipFill>
        <p:spPr>
          <a:xfrm>
            <a:off x="457199" y="1709529"/>
            <a:ext cx="11984042" cy="4641575"/>
          </a:xfrm>
          <a:prstGeom prst="rect">
            <a:avLst/>
          </a:prstGeom>
        </p:spPr>
      </p:pic>
    </p:spTree>
    <p:extLst>
      <p:ext uri="{BB962C8B-B14F-4D97-AF65-F5344CB8AC3E}">
        <p14:creationId xmlns:p14="http://schemas.microsoft.com/office/powerpoint/2010/main" val="83848503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Capsule Staining </a:t>
            </a:r>
          </a:p>
        </p:txBody>
      </p:sp>
      <p:pic>
        <p:nvPicPr>
          <p:cNvPr id="3" name="Picture Placeholder 1" descr="OSC_Microbio_02_04_CapsuStain.jpg"/>
          <p:cNvPicPr>
            <a:picLocks noChangeAspect="1"/>
          </p:cNvPicPr>
          <p:nvPr/>
        </p:nvPicPr>
        <p:blipFill>
          <a:blip r:embed="rId2">
            <a:extLst>
              <a:ext uri="{28A0092B-C50C-407E-A947-70E740481C1C}">
                <a14:useLocalDpi xmlns:a14="http://schemas.microsoft.com/office/drawing/2010/main" val="0"/>
              </a:ext>
            </a:extLst>
          </a:blip>
          <a:srcRect t="-19828" b="-19828"/>
          <a:stretch>
            <a:fillRect/>
          </a:stretch>
        </p:blipFill>
        <p:spPr>
          <a:xfrm>
            <a:off x="1371599" y="1122386"/>
            <a:ext cx="10191953" cy="4821214"/>
          </a:xfrm>
          <a:prstGeom prst="rect">
            <a:avLst/>
          </a:prstGeom>
        </p:spPr>
      </p:pic>
    </p:spTree>
    <p:extLst>
      <p:ext uri="{BB962C8B-B14F-4D97-AF65-F5344CB8AC3E}">
        <p14:creationId xmlns:p14="http://schemas.microsoft.com/office/powerpoint/2010/main" val="163224379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Endospore Staining</a:t>
            </a:r>
          </a:p>
        </p:txBody>
      </p:sp>
      <p:pic>
        <p:nvPicPr>
          <p:cNvPr id="3" name="Picture Placeholder 1" descr="OSC_Microbio_02_04_Endospores.jpg"/>
          <p:cNvPicPr>
            <a:picLocks noChangeAspect="1"/>
          </p:cNvPicPr>
          <p:nvPr/>
        </p:nvPicPr>
        <p:blipFill>
          <a:blip r:embed="rId2">
            <a:extLst>
              <a:ext uri="{28A0092B-C50C-407E-A947-70E740481C1C}">
                <a14:useLocalDpi xmlns:a14="http://schemas.microsoft.com/office/drawing/2010/main" val="0"/>
              </a:ext>
            </a:extLst>
          </a:blip>
          <a:srcRect t="-1678" b="-1678"/>
          <a:stretch>
            <a:fillRect/>
          </a:stretch>
        </p:blipFill>
        <p:spPr>
          <a:xfrm>
            <a:off x="1603513" y="1524000"/>
            <a:ext cx="10381331" cy="4602480"/>
          </a:xfrm>
          <a:prstGeom prst="rect">
            <a:avLst/>
          </a:prstGeom>
        </p:spPr>
      </p:pic>
    </p:spTree>
    <p:extLst>
      <p:ext uri="{BB962C8B-B14F-4D97-AF65-F5344CB8AC3E}">
        <p14:creationId xmlns:p14="http://schemas.microsoft.com/office/powerpoint/2010/main" val="76236270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descr="OSC_Microbio_02_04_StaintablA.jpg"/>
          <p:cNvPicPr>
            <a:picLocks noChangeAspect="1"/>
          </p:cNvPicPr>
          <p:nvPr/>
        </p:nvPicPr>
        <p:blipFill>
          <a:blip r:embed="rId2">
            <a:extLst>
              <a:ext uri="{28A0092B-C50C-407E-A947-70E740481C1C}">
                <a14:useLocalDpi xmlns:a14="http://schemas.microsoft.com/office/drawing/2010/main" val="0"/>
              </a:ext>
            </a:extLst>
          </a:blip>
          <a:srcRect l="-37538" r="-37538"/>
          <a:stretch>
            <a:fillRect/>
          </a:stretch>
        </p:blipFill>
        <p:spPr>
          <a:xfrm>
            <a:off x="457199" y="1122386"/>
            <a:ext cx="11536681" cy="5008017"/>
          </a:xfrm>
          <a:prstGeom prst="rect">
            <a:avLst/>
          </a:prstGeom>
        </p:spPr>
      </p:pic>
    </p:spTree>
    <p:extLst>
      <p:ext uri="{BB962C8B-B14F-4D97-AF65-F5344CB8AC3E}">
        <p14:creationId xmlns:p14="http://schemas.microsoft.com/office/powerpoint/2010/main" val="76176138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descr="OSC_Microbio_02_04_StaintablB.jpg"/>
          <p:cNvPicPr>
            <a:picLocks noChangeAspect="1"/>
          </p:cNvPicPr>
          <p:nvPr/>
        </p:nvPicPr>
        <p:blipFill>
          <a:blip r:embed="rId2" cstate="print">
            <a:extLst>
              <a:ext uri="{28A0092B-C50C-407E-A947-70E740481C1C}">
                <a14:useLocalDpi xmlns:a14="http://schemas.microsoft.com/office/drawing/2010/main" val="0"/>
              </a:ext>
            </a:extLst>
          </a:blip>
          <a:srcRect t="-3102" b="-3102"/>
          <a:stretch>
            <a:fillRect/>
          </a:stretch>
        </p:blipFill>
        <p:spPr>
          <a:xfrm>
            <a:off x="3230880" y="0"/>
            <a:ext cx="5329415" cy="6947122"/>
          </a:xfrm>
          <a:prstGeom prst="rect">
            <a:avLst/>
          </a:prstGeom>
        </p:spPr>
      </p:pic>
    </p:spTree>
    <p:extLst>
      <p:ext uri="{BB962C8B-B14F-4D97-AF65-F5344CB8AC3E}">
        <p14:creationId xmlns:p14="http://schemas.microsoft.com/office/powerpoint/2010/main" val="12005291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t>Reflection and Refraction </a:t>
            </a:r>
          </a:p>
        </p:txBody>
      </p:sp>
      <p:sp>
        <p:nvSpPr>
          <p:cNvPr id="4" name="Content Placeholder 3"/>
          <p:cNvSpPr>
            <a:spLocks noGrp="1"/>
          </p:cNvSpPr>
          <p:nvPr>
            <p:ph idx="1"/>
          </p:nvPr>
        </p:nvSpPr>
        <p:spPr/>
        <p:txBody>
          <a:bodyPr>
            <a:normAutofit fontScale="77500" lnSpcReduction="20000"/>
          </a:bodyPr>
          <a:lstStyle/>
          <a:p>
            <a:r>
              <a:rPr lang="en-US" sz="4400" b="1" dirty="0">
                <a:solidFill>
                  <a:srgbClr val="FF0000"/>
                </a:solidFill>
              </a:rPr>
              <a:t>Reflection</a:t>
            </a:r>
            <a:r>
              <a:rPr lang="en-US" sz="4400" dirty="0"/>
              <a:t>: Waves bounce off a material </a:t>
            </a:r>
          </a:p>
          <a:p>
            <a:r>
              <a:rPr lang="en-US" sz="4400" b="1" dirty="0">
                <a:solidFill>
                  <a:srgbClr val="FF0000"/>
                </a:solidFill>
              </a:rPr>
              <a:t>Refraction</a:t>
            </a:r>
            <a:r>
              <a:rPr lang="en-US" sz="4400" dirty="0"/>
              <a:t>: Light waves change direction as they enter a new medium </a:t>
            </a:r>
          </a:p>
          <a:p>
            <a:pPr lvl="1"/>
            <a:r>
              <a:rPr lang="en-US" sz="4000" b="1" i="1" dirty="0"/>
              <a:t>Change speeds depending on the medium </a:t>
            </a:r>
          </a:p>
          <a:p>
            <a:pPr lvl="1"/>
            <a:r>
              <a:rPr lang="en-US" sz="4000" b="1" i="1" dirty="0"/>
              <a:t>How much the speed slows depends on the medium </a:t>
            </a:r>
            <a:r>
              <a:rPr lang="mr-IN" sz="4000" b="1" i="1" dirty="0"/>
              <a:t>–</a:t>
            </a:r>
            <a:r>
              <a:rPr lang="en-US" sz="4000" b="1" i="1" dirty="0"/>
              <a:t> refractive index</a:t>
            </a:r>
          </a:p>
          <a:p>
            <a:pPr lvl="1"/>
            <a:r>
              <a:rPr lang="en-US" sz="4000" b="1" i="1" dirty="0"/>
              <a:t>Light moves </a:t>
            </a:r>
            <a:r>
              <a:rPr lang="en-US" sz="4000" b="1" i="1" dirty="0">
                <a:solidFill>
                  <a:srgbClr val="FF0000"/>
                </a:solidFill>
              </a:rPr>
              <a:t>slower through water than air</a:t>
            </a:r>
            <a:r>
              <a:rPr lang="en-US" sz="4000" b="1" i="1" dirty="0"/>
              <a:t>. Light entering water from air changes direction greatly  </a:t>
            </a:r>
          </a:p>
        </p:txBody>
      </p:sp>
    </p:spTree>
    <p:extLst>
      <p:ext uri="{BB962C8B-B14F-4D97-AF65-F5344CB8AC3E}">
        <p14:creationId xmlns:p14="http://schemas.microsoft.com/office/powerpoint/2010/main" val="13669459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Convex and Concave Lens </a:t>
            </a:r>
          </a:p>
        </p:txBody>
      </p:sp>
      <p:pic>
        <p:nvPicPr>
          <p:cNvPr id="3" name="Picture Placeholder 1" descr="OSC_Microbio_02_01_Focal.jpg"/>
          <p:cNvPicPr>
            <a:picLocks noChangeAspect="1"/>
          </p:cNvPicPr>
          <p:nvPr/>
        </p:nvPicPr>
        <p:blipFill>
          <a:blip r:embed="rId2">
            <a:extLst>
              <a:ext uri="{28A0092B-C50C-407E-A947-70E740481C1C}">
                <a14:useLocalDpi xmlns:a14="http://schemas.microsoft.com/office/drawing/2010/main" val="0"/>
              </a:ext>
            </a:extLst>
          </a:blip>
          <a:srcRect t="-26587" b="-26587"/>
          <a:stretch>
            <a:fillRect/>
          </a:stretch>
        </p:blipFill>
        <p:spPr>
          <a:xfrm>
            <a:off x="990599" y="1533866"/>
            <a:ext cx="10180321" cy="4419227"/>
          </a:xfrm>
          <a:prstGeom prst="rect">
            <a:avLst/>
          </a:prstGeom>
        </p:spPr>
      </p:pic>
    </p:spTree>
    <p:extLst>
      <p:ext uri="{BB962C8B-B14F-4D97-AF65-F5344CB8AC3E}">
        <p14:creationId xmlns:p14="http://schemas.microsoft.com/office/powerpoint/2010/main" val="12513899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Visible Light Spectrum </a:t>
            </a:r>
          </a:p>
        </p:txBody>
      </p:sp>
      <p:pic>
        <p:nvPicPr>
          <p:cNvPr id="3" name="Picture Placeholder 1" descr="OSC_Microbio_02_01_Emspectrum.jpg"/>
          <p:cNvPicPr>
            <a:picLocks noChangeAspect="1"/>
          </p:cNvPicPr>
          <p:nvPr/>
        </p:nvPicPr>
        <p:blipFill>
          <a:blip r:embed="rId2">
            <a:extLst>
              <a:ext uri="{28A0092B-C50C-407E-A947-70E740481C1C}">
                <a14:useLocalDpi xmlns:a14="http://schemas.microsoft.com/office/drawing/2010/main" val="0"/>
              </a:ext>
            </a:extLst>
          </a:blip>
          <a:srcRect l="-1192" r="-1192"/>
          <a:stretch>
            <a:fillRect/>
          </a:stretch>
        </p:blipFill>
        <p:spPr>
          <a:xfrm>
            <a:off x="950627" y="1616926"/>
            <a:ext cx="10525093" cy="4568891"/>
          </a:xfrm>
          <a:prstGeom prst="rect">
            <a:avLst/>
          </a:prstGeom>
        </p:spPr>
      </p:pic>
    </p:spTree>
    <p:extLst>
      <p:ext uri="{BB962C8B-B14F-4D97-AF65-F5344CB8AC3E}">
        <p14:creationId xmlns:p14="http://schemas.microsoft.com/office/powerpoint/2010/main" val="20183147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Magnification and Resolution </a:t>
            </a:r>
          </a:p>
        </p:txBody>
      </p:sp>
      <p:sp>
        <p:nvSpPr>
          <p:cNvPr id="3" name="Content Placeholder 2"/>
          <p:cNvSpPr>
            <a:spLocks noGrp="1"/>
          </p:cNvSpPr>
          <p:nvPr>
            <p:ph idx="1"/>
          </p:nvPr>
        </p:nvSpPr>
        <p:spPr/>
        <p:txBody>
          <a:bodyPr>
            <a:normAutofit fontScale="92500" lnSpcReduction="20000"/>
          </a:bodyPr>
          <a:lstStyle/>
          <a:p>
            <a:pPr>
              <a:lnSpc>
                <a:spcPct val="80000"/>
              </a:lnSpc>
            </a:pPr>
            <a:r>
              <a:rPr lang="en-US" altLang="en-US" sz="3600" dirty="0">
                <a:latin typeface="Times" charset="0"/>
              </a:rPr>
              <a:t>Two key characteristics of microscopes:  </a:t>
            </a:r>
            <a:r>
              <a:rPr lang="en-US" altLang="en-US" sz="3600" u="sng" dirty="0">
                <a:solidFill>
                  <a:srgbClr val="FF0000"/>
                </a:solidFill>
                <a:latin typeface="Times" charset="0"/>
              </a:rPr>
              <a:t>magnification </a:t>
            </a:r>
            <a:r>
              <a:rPr lang="en-US" altLang="en-US" sz="3600" dirty="0">
                <a:latin typeface="Times" charset="0"/>
              </a:rPr>
              <a:t>and </a:t>
            </a:r>
            <a:r>
              <a:rPr lang="en-US" altLang="en-US" sz="3600" u="sng" dirty="0">
                <a:solidFill>
                  <a:srgbClr val="FF0000"/>
                </a:solidFill>
                <a:latin typeface="Times" charset="0"/>
              </a:rPr>
              <a:t>resolving power</a:t>
            </a:r>
          </a:p>
          <a:p>
            <a:pPr>
              <a:lnSpc>
                <a:spcPct val="80000"/>
              </a:lnSpc>
            </a:pPr>
            <a:r>
              <a:rPr lang="en-US" altLang="en-US" sz="3600" i="1" u="sng" dirty="0">
                <a:solidFill>
                  <a:srgbClr val="FF0000"/>
                </a:solidFill>
                <a:latin typeface="Times" charset="0"/>
              </a:rPr>
              <a:t>Magnification</a:t>
            </a:r>
          </a:p>
          <a:p>
            <a:pPr lvl="1">
              <a:lnSpc>
                <a:spcPct val="80000"/>
              </a:lnSpc>
            </a:pPr>
            <a:r>
              <a:rPr lang="en-US" altLang="en-US" sz="3200" dirty="0">
                <a:latin typeface="Times" charset="0"/>
              </a:rPr>
              <a:t>Results when visible light waves pass through a curved lens</a:t>
            </a:r>
          </a:p>
          <a:p>
            <a:pPr lvl="2">
              <a:lnSpc>
                <a:spcPct val="80000"/>
              </a:lnSpc>
            </a:pPr>
            <a:r>
              <a:rPr lang="en-US" altLang="en-US" sz="3200" i="1" dirty="0">
                <a:solidFill>
                  <a:srgbClr val="FF0000"/>
                </a:solidFill>
                <a:latin typeface="Times" charset="0"/>
              </a:rPr>
              <a:t>The light experiences refraction (bent)</a:t>
            </a:r>
          </a:p>
          <a:p>
            <a:pPr>
              <a:lnSpc>
                <a:spcPct val="80000"/>
              </a:lnSpc>
            </a:pPr>
            <a:r>
              <a:rPr lang="en-US" altLang="en-US" sz="3600" dirty="0">
                <a:latin typeface="Times" charset="0"/>
              </a:rPr>
              <a:t>Light rays are beamed to a ‘focal point’ . Travel through the focal point and spread apart forming an ‘enlarged image. </a:t>
            </a:r>
          </a:p>
        </p:txBody>
      </p:sp>
    </p:spTree>
    <p:extLst>
      <p:ext uri="{BB962C8B-B14F-4D97-AF65-F5344CB8AC3E}">
        <p14:creationId xmlns:p14="http://schemas.microsoft.com/office/powerpoint/2010/main" val="12692478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3" name="Picture 2" descr="cow95289_03_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152400"/>
            <a:ext cx="8458200" cy="634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4" name="Text Box 3"/>
          <p:cNvSpPr txBox="1">
            <a:spLocks noChangeArrowheads="1"/>
          </p:cNvSpPr>
          <p:nvPr/>
        </p:nvSpPr>
        <p:spPr bwMode="auto">
          <a:xfrm>
            <a:off x="1524000" y="6477000"/>
            <a:ext cx="1371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000"/>
              </a:spcBef>
              <a:buClr>
                <a:schemeClr val="accent1"/>
              </a:buClr>
              <a:buSzPct val="75000"/>
              <a:buFont typeface="Wingdings" charset="2"/>
              <a:buChar char="n"/>
              <a:defRPr sz="2400" b="1">
                <a:solidFill>
                  <a:schemeClr val="tx1"/>
                </a:solidFill>
                <a:latin typeface="Rockwell" charset="0"/>
                <a:ea typeface="ＭＳ Ｐゴシック" charset="-128"/>
              </a:defRPr>
            </a:lvl1pPr>
            <a:lvl2pPr marL="742950" indent="-285750">
              <a:spcBef>
                <a:spcPts val="600"/>
              </a:spcBef>
              <a:buClr>
                <a:srgbClr val="B870B8"/>
              </a:buClr>
              <a:buSzPct val="75000"/>
              <a:buFont typeface="Wingdings" charset="2"/>
              <a:buChar char="n"/>
              <a:defRPr b="1">
                <a:solidFill>
                  <a:srgbClr val="000000"/>
                </a:solidFill>
                <a:latin typeface="Rockwell" charset="0"/>
                <a:ea typeface="ＭＳ Ｐゴシック" charset="-128"/>
              </a:defRPr>
            </a:lvl2pPr>
            <a:lvl3pPr marL="1143000" indent="-228600">
              <a:spcBef>
                <a:spcPts val="600"/>
              </a:spcBef>
              <a:buClr>
                <a:schemeClr val="accent1"/>
              </a:buClr>
              <a:buSzPct val="75000"/>
              <a:buFont typeface="Wingdings" charset="2"/>
              <a:buChar char="n"/>
              <a:defRPr b="1">
                <a:solidFill>
                  <a:srgbClr val="000000"/>
                </a:solidFill>
                <a:latin typeface="Rockwell" charset="0"/>
                <a:ea typeface="ＭＳ Ｐゴシック" charset="-128"/>
              </a:defRPr>
            </a:lvl3pPr>
            <a:lvl4pPr marL="1600200" indent="-228600">
              <a:spcBef>
                <a:spcPts val="600"/>
              </a:spcBef>
              <a:buClr>
                <a:srgbClr val="B870B8"/>
              </a:buClr>
              <a:buSzPct val="75000"/>
              <a:buFont typeface="Wingdings" charset="2"/>
              <a:buChar char="n"/>
              <a:defRPr b="1">
                <a:solidFill>
                  <a:srgbClr val="000000"/>
                </a:solidFill>
                <a:latin typeface="Rockwell" charset="0"/>
                <a:ea typeface="ＭＳ Ｐゴシック" charset="-128"/>
              </a:defRPr>
            </a:lvl4pPr>
            <a:lvl5pPr marL="2057400" indent="-228600">
              <a:spcBef>
                <a:spcPts val="600"/>
              </a:spcBef>
              <a:buClr>
                <a:schemeClr val="accent1"/>
              </a:buClr>
              <a:buSzPct val="75000"/>
              <a:buFont typeface="Wingdings" charset="2"/>
              <a:buChar char="n"/>
              <a:defRPr b="1">
                <a:solidFill>
                  <a:srgbClr val="000000"/>
                </a:solidFill>
                <a:latin typeface="Rockwell" charset="0"/>
                <a:ea typeface="ＭＳ Ｐゴシック" charset="-128"/>
              </a:defRPr>
            </a:lvl5pPr>
            <a:lvl6pPr marL="2514600" indent="-228600" eaLnBrk="0" fontAlgn="base" hangingPunct="0">
              <a:spcBef>
                <a:spcPts val="600"/>
              </a:spcBef>
              <a:spcAft>
                <a:spcPct val="0"/>
              </a:spcAft>
              <a:buClr>
                <a:schemeClr val="accent1"/>
              </a:buClr>
              <a:buSzPct val="75000"/>
              <a:buFont typeface="Wingdings" charset="2"/>
              <a:buChar char="n"/>
              <a:defRPr b="1">
                <a:solidFill>
                  <a:srgbClr val="000000"/>
                </a:solidFill>
                <a:latin typeface="Rockwell" charset="0"/>
                <a:ea typeface="ＭＳ Ｐゴシック" charset="-128"/>
              </a:defRPr>
            </a:lvl6pPr>
            <a:lvl7pPr marL="2971800" indent="-228600" eaLnBrk="0" fontAlgn="base" hangingPunct="0">
              <a:spcBef>
                <a:spcPts val="600"/>
              </a:spcBef>
              <a:spcAft>
                <a:spcPct val="0"/>
              </a:spcAft>
              <a:buClr>
                <a:schemeClr val="accent1"/>
              </a:buClr>
              <a:buSzPct val="75000"/>
              <a:buFont typeface="Wingdings" charset="2"/>
              <a:buChar char="n"/>
              <a:defRPr b="1">
                <a:solidFill>
                  <a:srgbClr val="000000"/>
                </a:solidFill>
                <a:latin typeface="Rockwell" charset="0"/>
                <a:ea typeface="ＭＳ Ｐゴシック" charset="-128"/>
              </a:defRPr>
            </a:lvl7pPr>
            <a:lvl8pPr marL="3429000" indent="-228600" eaLnBrk="0" fontAlgn="base" hangingPunct="0">
              <a:spcBef>
                <a:spcPts val="600"/>
              </a:spcBef>
              <a:spcAft>
                <a:spcPct val="0"/>
              </a:spcAft>
              <a:buClr>
                <a:schemeClr val="accent1"/>
              </a:buClr>
              <a:buSzPct val="75000"/>
              <a:buFont typeface="Wingdings" charset="2"/>
              <a:buChar char="n"/>
              <a:defRPr b="1">
                <a:solidFill>
                  <a:srgbClr val="000000"/>
                </a:solidFill>
                <a:latin typeface="Rockwell" charset="0"/>
                <a:ea typeface="ＭＳ Ｐゴシック" charset="-128"/>
              </a:defRPr>
            </a:lvl8pPr>
            <a:lvl9pPr marL="3886200" indent="-228600" eaLnBrk="0" fontAlgn="base" hangingPunct="0">
              <a:spcBef>
                <a:spcPts val="600"/>
              </a:spcBef>
              <a:spcAft>
                <a:spcPct val="0"/>
              </a:spcAft>
              <a:buClr>
                <a:schemeClr val="accent1"/>
              </a:buClr>
              <a:buSzPct val="75000"/>
              <a:buFont typeface="Wingdings" charset="2"/>
              <a:buChar char="n"/>
              <a:defRPr b="1">
                <a:solidFill>
                  <a:srgbClr val="000000"/>
                </a:solidFill>
                <a:latin typeface="Rockwell" charset="0"/>
                <a:ea typeface="ＭＳ Ｐゴシック" charset="-128"/>
              </a:defRPr>
            </a:lvl9pPr>
          </a:lstStyle>
          <a:p>
            <a:pPr eaLnBrk="1" hangingPunct="1">
              <a:spcBef>
                <a:spcPct val="50000"/>
              </a:spcBef>
              <a:buClrTx/>
              <a:buSzTx/>
              <a:buFontTx/>
              <a:buNone/>
            </a:pPr>
            <a:r>
              <a:rPr lang="en-US" altLang="en-US" sz="1200" b="0">
                <a:latin typeface="Arial" charset="0"/>
              </a:rPr>
              <a:t>Figure 3.13</a:t>
            </a:r>
          </a:p>
        </p:txBody>
      </p:sp>
    </p:spTree>
    <p:extLst>
      <p:ext uri="{BB962C8B-B14F-4D97-AF65-F5344CB8AC3E}">
        <p14:creationId xmlns:p14="http://schemas.microsoft.com/office/powerpoint/2010/main" val="173183629"/>
      </p:ext>
    </p:extLst>
  </p:cSld>
  <p:clrMapOvr>
    <a:masterClrMapping/>
  </p:clrMapOvr>
</p:sld>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majorFont>
      <a:minorFont>
        <a:latin typeface="Franklin Gothic Book" panose="020B0503020102020204"/>
        <a:ea typeface=""/>
        <a:cs typeface=""/>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Crop</Template>
  <TotalTime>139</TotalTime>
  <Words>1109</Words>
  <Application>Microsoft Macintosh PowerPoint</Application>
  <PresentationFormat>Widescreen</PresentationFormat>
  <Paragraphs>124</Paragraphs>
  <Slides>48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48</vt:i4>
      </vt:variant>
    </vt:vector>
  </HeadingPairs>
  <TitlesOfParts>
    <vt:vector size="55" baseType="lpstr">
      <vt:lpstr>ＭＳ Ｐゴシック</vt:lpstr>
      <vt:lpstr>Arial</vt:lpstr>
      <vt:lpstr>Calibri</vt:lpstr>
      <vt:lpstr>Franklin Gothic Book</vt:lpstr>
      <vt:lpstr>Times</vt:lpstr>
      <vt:lpstr>Wingdings</vt:lpstr>
      <vt:lpstr>Crop</vt:lpstr>
      <vt:lpstr> How We See the Invisible World – Microbiology Techniques  </vt:lpstr>
      <vt:lpstr>The Invisible World </vt:lpstr>
      <vt:lpstr>Properties of Light </vt:lpstr>
      <vt:lpstr>Lens and Refraction</vt:lpstr>
      <vt:lpstr>Reflection and Refraction </vt:lpstr>
      <vt:lpstr>Convex and Concave Lens </vt:lpstr>
      <vt:lpstr>Visible Light Spectrum </vt:lpstr>
      <vt:lpstr>Magnification and Resolution </vt:lpstr>
      <vt:lpstr>PowerPoint Presentation</vt:lpstr>
      <vt:lpstr>Principles of Light Microscopy</vt:lpstr>
      <vt:lpstr>Resolution</vt:lpstr>
      <vt:lpstr>Oil Immersion </vt:lpstr>
      <vt:lpstr>Magnification and Resolution</vt:lpstr>
      <vt:lpstr>Historical Perspective: Development of the Microscope </vt:lpstr>
      <vt:lpstr>Robert Hooke </vt:lpstr>
      <vt:lpstr>Brightfield-Compound Microscopes </vt:lpstr>
      <vt:lpstr>Bright-Field Microscopy</vt:lpstr>
      <vt:lpstr>PowerPoint Presentation</vt:lpstr>
      <vt:lpstr>Dark-field Microscopes</vt:lpstr>
      <vt:lpstr>Dark-Field Microscopy</vt:lpstr>
      <vt:lpstr>Phase Contrast </vt:lpstr>
      <vt:lpstr>Phase-Contrast Microscopy</vt:lpstr>
      <vt:lpstr>Fluorescence Microscopes </vt:lpstr>
      <vt:lpstr>Fluorescence Microscopy</vt:lpstr>
      <vt:lpstr>Electron Microscopes </vt:lpstr>
      <vt:lpstr>Electron Microscopy</vt:lpstr>
      <vt:lpstr>Comparison to Light Microscopes</vt:lpstr>
      <vt:lpstr>TEM vs. SEM </vt:lpstr>
      <vt:lpstr>TEM</vt:lpstr>
      <vt:lpstr>PowerPoint Presentation</vt:lpstr>
      <vt:lpstr>SEM</vt:lpstr>
      <vt:lpstr>PowerPoint Presentation</vt:lpstr>
      <vt:lpstr>PowerPoint Presentation</vt:lpstr>
      <vt:lpstr>PowerPoint Presentation</vt:lpstr>
      <vt:lpstr>Methods of Culturing Microorganisms:  The Five I’s</vt:lpstr>
      <vt:lpstr>Streak Plate Method</vt:lpstr>
      <vt:lpstr>Staining Microscopic Specimens </vt:lpstr>
      <vt:lpstr>Positive vs. Negative Staining </vt:lpstr>
      <vt:lpstr>Simple Stains</vt:lpstr>
      <vt:lpstr>Differential Stains</vt:lpstr>
      <vt:lpstr>The Gram Stain – Differential Stain</vt:lpstr>
      <vt:lpstr>Gram Positive Example </vt:lpstr>
      <vt:lpstr>Mixed Stain</vt:lpstr>
      <vt:lpstr>Acid Fast Stain</vt:lpstr>
      <vt:lpstr>Capsule Staining </vt:lpstr>
      <vt:lpstr>Endospore Staining</vt:lpstr>
      <vt:lpstr>PowerPoint Presentation</vt:lpstr>
      <vt:lpstr>PowerPoint Presentation</vt:lpstr>
    </vt:vector>
  </TitlesOfParts>
  <Company/>
  <LinksUpToDate>false</LinksUpToDate>
  <SharedDoc>false</SharedDoc>
  <HyperlinksChanged>false</HyperlinksChanged>
  <AppVersion>16.0010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An Invisible World  </dc:title>
  <dc:creator>Andrew Dawson</dc:creator>
  <cp:lastModifiedBy>Andrew Dawson</cp:lastModifiedBy>
  <cp:revision>21</cp:revision>
  <dcterms:created xsi:type="dcterms:W3CDTF">2017-06-12T19:29:15Z</dcterms:created>
  <dcterms:modified xsi:type="dcterms:W3CDTF">2018-03-01T18:02:19Z</dcterms:modified>
</cp:coreProperties>
</file>