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5063"/>
    <p:restoredTop sz="94632"/>
  </p:normalViewPr>
  <p:slideViewPr>
    <p:cSldViewPr snapToGrid="0" snapToObjects="1">
      <p:cViewPr varScale="1">
        <p:scale>
          <a:sx n="92" d="100"/>
          <a:sy n="92" d="100"/>
        </p:scale>
        <p:origin x="184" y="6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06092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2011238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4849496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March 1,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8376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69196"/>
          </a:xfrm>
        </p:spPr>
        <p:txBody>
          <a:bodyPr/>
          <a:lstStyle>
            <a:lvl1pPr>
              <a:defRPr b="1">
                <a:latin typeface="+mn-lt"/>
              </a:defRPr>
            </a:lvl1pPr>
          </a:lstStyle>
          <a:p>
            <a:r>
              <a:rPr lang="en-US" dirty="0"/>
              <a:t>Click to edit Master title style</a:t>
            </a:r>
          </a:p>
        </p:txBody>
      </p:sp>
      <p:sp>
        <p:nvSpPr>
          <p:cNvPr id="3" name="Content Placeholder 2"/>
          <p:cNvSpPr>
            <a:spLocks noGrp="1"/>
          </p:cNvSpPr>
          <p:nvPr>
            <p:ph idx="1"/>
          </p:nvPr>
        </p:nvSpPr>
        <p:spPr>
          <a:xfrm>
            <a:off x="838200" y="1169233"/>
            <a:ext cx="10515600" cy="50077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92024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49843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200526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64403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14167"/>
          </a:xfrm>
        </p:spPr>
        <p:txBody>
          <a:bodyPr/>
          <a:lstStyle>
            <a:lvl1pPr>
              <a:defRPr b="1">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1835643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914500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472399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extLst>
      <p:ext uri="{BB962C8B-B14F-4D97-AF65-F5344CB8AC3E}">
        <p14:creationId xmlns:p14="http://schemas.microsoft.com/office/powerpoint/2010/main" val="378967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169EA4-F97C-7A4E-8B2D-57572F3C8D32}" type="slidenum">
              <a:rPr lang="en-US" smtClean="0"/>
              <a:t>‹#›</a:t>
            </a:fld>
            <a:endParaRPr lang="en-US"/>
          </a:p>
        </p:txBody>
      </p:sp>
    </p:spTree>
    <p:extLst>
      <p:ext uri="{BB962C8B-B14F-4D97-AF65-F5344CB8AC3E}">
        <p14:creationId xmlns:p14="http://schemas.microsoft.com/office/powerpoint/2010/main" val="1244849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Microbial Mechanisms of Pathogenicity </a:t>
            </a:r>
          </a:p>
        </p:txBody>
      </p:sp>
      <p:sp>
        <p:nvSpPr>
          <p:cNvPr id="3" name="Subtitle 2"/>
          <p:cNvSpPr>
            <a:spLocks noGrp="1"/>
          </p:cNvSpPr>
          <p:nvPr>
            <p:ph type="subTitle" idx="1"/>
          </p:nvPr>
        </p:nvSpPr>
        <p:spPr/>
        <p:txBody>
          <a:bodyPr/>
          <a:lstStyle/>
          <a:p>
            <a:r>
              <a:rPr lang="en-US" b="1" dirty="0"/>
              <a:t>Chapter 16</a:t>
            </a:r>
          </a:p>
          <a:p>
            <a:r>
              <a:rPr lang="en-US" b="1" dirty="0"/>
              <a:t>Biology 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Reservoirs and Carriers </a:t>
            </a:r>
          </a:p>
        </p:txBody>
      </p:sp>
      <p:sp>
        <p:nvSpPr>
          <p:cNvPr id="3" name="Content Placeholder 2"/>
          <p:cNvSpPr>
            <a:spLocks noGrp="1"/>
          </p:cNvSpPr>
          <p:nvPr>
            <p:ph idx="1"/>
          </p:nvPr>
        </p:nvSpPr>
        <p:spPr/>
        <p:txBody>
          <a:bodyPr>
            <a:normAutofit/>
          </a:bodyPr>
          <a:lstStyle/>
          <a:p>
            <a:r>
              <a:rPr lang="en-US" sz="3600" b="1" dirty="0"/>
              <a:t>Reservoirs </a:t>
            </a:r>
          </a:p>
          <a:p>
            <a:r>
              <a:rPr lang="en-US" sz="3600" b="1" dirty="0"/>
              <a:t>Carriers</a:t>
            </a:r>
          </a:p>
          <a:p>
            <a:pPr lvl="1"/>
            <a:r>
              <a:rPr lang="en-US" sz="3200" b="1" dirty="0"/>
              <a:t>Passive </a:t>
            </a:r>
          </a:p>
          <a:p>
            <a:pPr lvl="1"/>
            <a:r>
              <a:rPr lang="en-US" sz="3200" b="1" dirty="0"/>
              <a:t>Active </a:t>
            </a:r>
          </a:p>
          <a:p>
            <a:pPr lvl="1"/>
            <a:r>
              <a:rPr lang="en-US" sz="3200" b="1" dirty="0"/>
              <a:t>Asymptomatic </a:t>
            </a:r>
          </a:p>
        </p:txBody>
      </p:sp>
    </p:spTree>
    <p:extLst>
      <p:ext uri="{BB962C8B-B14F-4D97-AF65-F5344CB8AC3E}">
        <p14:creationId xmlns:p14="http://schemas.microsoft.com/office/powerpoint/2010/main" val="369353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49000" cy="714167"/>
          </a:xfrm>
        </p:spPr>
        <p:txBody>
          <a:bodyPr>
            <a:noAutofit/>
          </a:bodyPr>
          <a:lstStyle/>
          <a:p>
            <a:r>
              <a:rPr lang="en-US" sz="3200" dirty="0"/>
              <a:t>Transmission </a:t>
            </a:r>
            <a:r>
              <a:rPr lang="mr-IN" sz="3200" dirty="0"/>
              <a:t>–</a:t>
            </a:r>
            <a:r>
              <a:rPr lang="en-US" sz="3200" dirty="0"/>
              <a:t> Contact Transmission </a:t>
            </a:r>
            <a:r>
              <a:rPr lang="mr-IN" sz="3200" dirty="0"/>
              <a:t>–</a:t>
            </a:r>
            <a:r>
              <a:rPr lang="en-US" sz="3200" dirty="0"/>
              <a:t> Direct and Indirect  </a:t>
            </a:r>
          </a:p>
        </p:txBody>
      </p:sp>
      <p:pic>
        <p:nvPicPr>
          <p:cNvPr id="3" name="Picture Placeholder 1" descr="OSC_Microbio_16_03_Contact.jpg"/>
          <p:cNvPicPr>
            <a:picLocks noChangeAspect="1"/>
          </p:cNvPicPr>
          <p:nvPr/>
        </p:nvPicPr>
        <p:blipFill>
          <a:blip r:embed="rId2">
            <a:extLst>
              <a:ext uri="{28A0092B-C50C-407E-A947-70E740481C1C}">
                <a14:useLocalDpi xmlns:a14="http://schemas.microsoft.com/office/drawing/2010/main" val="0"/>
              </a:ext>
            </a:extLst>
          </a:blip>
          <a:srcRect t="-5812" b="-5812"/>
          <a:stretch>
            <a:fillRect/>
          </a:stretch>
        </p:blipFill>
        <p:spPr>
          <a:xfrm>
            <a:off x="2064543" y="1079292"/>
            <a:ext cx="8062913" cy="3500071"/>
          </a:xfrm>
          <a:prstGeom prst="rect">
            <a:avLst/>
          </a:prstGeom>
        </p:spPr>
      </p:pic>
      <p:sp>
        <p:nvSpPr>
          <p:cNvPr id="4" name="Text Placeholder 6"/>
          <p:cNvSpPr txBox="1">
            <a:spLocks/>
          </p:cNvSpPr>
          <p:nvPr/>
        </p:nvSpPr>
        <p:spPr>
          <a:xfrm>
            <a:off x="457200" y="4843982"/>
            <a:ext cx="11430000" cy="17092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Direct contact transmission of pathogens can occur through physical contact. Many pathogens require contact with a mucous membrane to enter the body, but the host may transfer the pathogen from another point of contact (e.g., hand) to a mucous membrane (e.g., mouth or eye). (credit left: modification of work by Lisa Doehnert)</a:t>
            </a:r>
            <a:endParaRPr lang="en-US" sz="2400" b="1" dirty="0"/>
          </a:p>
        </p:txBody>
      </p:sp>
    </p:spTree>
    <p:extLst>
      <p:ext uri="{BB962C8B-B14F-4D97-AF65-F5344CB8AC3E}">
        <p14:creationId xmlns:p14="http://schemas.microsoft.com/office/powerpoint/2010/main" val="769627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Transmission - Indirect  </a:t>
            </a:r>
          </a:p>
        </p:txBody>
      </p:sp>
      <p:pic>
        <p:nvPicPr>
          <p:cNvPr id="3" name="Picture Placeholder 1" descr="OSC_Microbio_16_03_Indirect.jpg"/>
          <p:cNvPicPr>
            <a:picLocks noChangeAspect="1"/>
          </p:cNvPicPr>
          <p:nvPr/>
        </p:nvPicPr>
        <p:blipFill>
          <a:blip r:embed="rId2">
            <a:extLst>
              <a:ext uri="{28A0092B-C50C-407E-A947-70E740481C1C}">
                <a14:useLocalDpi xmlns:a14="http://schemas.microsoft.com/office/drawing/2010/main" val="0"/>
              </a:ext>
            </a:extLst>
          </a:blip>
          <a:srcRect t="-50739" b="-50739"/>
          <a:stretch>
            <a:fillRect/>
          </a:stretch>
        </p:blipFill>
        <p:spPr>
          <a:xfrm>
            <a:off x="1803399" y="1079292"/>
            <a:ext cx="8062913" cy="3500071"/>
          </a:xfrm>
          <a:prstGeom prst="rect">
            <a:avLst/>
          </a:prstGeom>
        </p:spPr>
      </p:pic>
      <p:sp>
        <p:nvSpPr>
          <p:cNvPr id="4" name="Text Placeholder 6"/>
          <p:cNvSpPr txBox="1">
            <a:spLocks/>
          </p:cNvSpPr>
          <p:nvPr/>
        </p:nvSpPr>
        <p:spPr>
          <a:xfrm>
            <a:off x="315911" y="4335982"/>
            <a:ext cx="11444290" cy="2191818"/>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Fomites are nonliving objects that facilitate the indirect transmission of pathogens. Contaminated doorknobs, towels, and syringes are all common examples of fomites. (credit left: modification of work by Kate Ter Haar; credit middle: modification of work by Vernon Swanepoel; credit right: modification of work by “Zaldylmg”/Flickr)</a:t>
            </a:r>
            <a:endParaRPr lang="en-US" b="1" dirty="0"/>
          </a:p>
        </p:txBody>
      </p:sp>
    </p:spTree>
    <p:extLst>
      <p:ext uri="{BB962C8B-B14F-4D97-AF65-F5344CB8AC3E}">
        <p14:creationId xmlns:p14="http://schemas.microsoft.com/office/powerpoint/2010/main" val="578125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Vehicle Transmission</a:t>
            </a:r>
          </a:p>
        </p:txBody>
      </p:sp>
      <p:pic>
        <p:nvPicPr>
          <p:cNvPr id="3" name="Picture Placeholder 1" descr="OSC_Microbio_16_03_Food.jpg"/>
          <p:cNvPicPr>
            <a:picLocks noChangeAspect="1"/>
          </p:cNvPicPr>
          <p:nvPr/>
        </p:nvPicPr>
        <p:blipFill>
          <a:blip r:embed="rId2">
            <a:extLst>
              <a:ext uri="{28A0092B-C50C-407E-A947-70E740481C1C}">
                <a14:useLocalDpi xmlns:a14="http://schemas.microsoft.com/office/drawing/2010/main" val="0"/>
              </a:ext>
            </a:extLst>
          </a:blip>
          <a:srcRect l="-32931" r="-32931"/>
          <a:stretch>
            <a:fillRect/>
          </a:stretch>
        </p:blipFill>
        <p:spPr>
          <a:xfrm>
            <a:off x="1854199" y="1079292"/>
            <a:ext cx="8062913" cy="3500071"/>
          </a:xfrm>
          <a:prstGeom prst="rect">
            <a:avLst/>
          </a:prstGeom>
        </p:spPr>
      </p:pic>
      <p:sp>
        <p:nvSpPr>
          <p:cNvPr id="4" name="Text Placeholder 6"/>
          <p:cNvSpPr txBox="1">
            <a:spLocks/>
          </p:cNvSpPr>
          <p:nvPr/>
        </p:nvSpPr>
        <p:spPr>
          <a:xfrm>
            <a:off x="457200" y="4843982"/>
            <a:ext cx="11734800" cy="15568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Food is an important vehicle of transmission for pathogens, especially of the gastrointestinal and upper respiratory systems. Notice the glass shield above the food trays, designed to prevent pathogens ejected in coughs and sneezes from entering the food. (credit: Fort George G. Meade Public Affairs Office)</a:t>
            </a:r>
            <a:endParaRPr lang="en-US" sz="2400" b="1" dirty="0"/>
          </a:p>
        </p:txBody>
      </p:sp>
    </p:spTree>
    <p:extLst>
      <p:ext uri="{BB962C8B-B14F-4D97-AF65-F5344CB8AC3E}">
        <p14:creationId xmlns:p14="http://schemas.microsoft.com/office/powerpoint/2010/main" val="1373397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Vector Transmission</a:t>
            </a:r>
          </a:p>
        </p:txBody>
      </p:sp>
      <p:pic>
        <p:nvPicPr>
          <p:cNvPr id="3" name="Picture Placeholder 1" descr="OSC_Microbio_16_03_Vector.jpg"/>
          <p:cNvPicPr>
            <a:picLocks noChangeAspect="1"/>
          </p:cNvPicPr>
          <p:nvPr/>
        </p:nvPicPr>
        <p:blipFill>
          <a:blip r:embed="rId2">
            <a:extLst>
              <a:ext uri="{28A0092B-C50C-407E-A947-70E740481C1C}">
                <a14:useLocalDpi xmlns:a14="http://schemas.microsoft.com/office/drawing/2010/main" val="0"/>
              </a:ext>
            </a:extLst>
          </a:blip>
          <a:srcRect l="-13616" r="-13616"/>
          <a:stretch>
            <a:fillRect/>
          </a:stretch>
        </p:blipFill>
        <p:spPr>
          <a:xfrm>
            <a:off x="1752599" y="1079292"/>
            <a:ext cx="8062913" cy="3500071"/>
          </a:xfrm>
          <a:prstGeom prst="rect">
            <a:avLst/>
          </a:prstGeom>
        </p:spPr>
      </p:pic>
      <p:sp>
        <p:nvSpPr>
          <p:cNvPr id="4" name="Text Placeholder 6"/>
          <p:cNvSpPr txBox="1">
            <a:spLocks/>
          </p:cNvSpPr>
          <p:nvPr/>
        </p:nvSpPr>
        <p:spPr>
          <a:xfrm>
            <a:off x="457200" y="4843982"/>
            <a:ext cx="11226800" cy="17600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b="1"/>
              <a:t>A mechanical vector carries a pathogen on its body from one host to another, not as an infection. </a:t>
            </a:r>
          </a:p>
          <a:p>
            <a:pPr marL="342900" indent="-342900">
              <a:buFontTx/>
              <a:buAutoNum type="alphaLcParenBoth"/>
            </a:pPr>
            <a:r>
              <a:rPr lang="en-US" b="1"/>
              <a:t>A biological vector carries a pathogen from one host to another after becoming infected itself.</a:t>
            </a:r>
            <a:endParaRPr lang="en-US" b="1" dirty="0"/>
          </a:p>
        </p:txBody>
      </p:sp>
    </p:spTree>
    <p:extLst>
      <p:ext uri="{BB962C8B-B14F-4D97-AF65-F5344CB8AC3E}">
        <p14:creationId xmlns:p14="http://schemas.microsoft.com/office/powerpoint/2010/main" val="293512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Arthropod Vectors </a:t>
            </a:r>
          </a:p>
        </p:txBody>
      </p:sp>
      <p:pic>
        <p:nvPicPr>
          <p:cNvPr id="3" name="Picture Placeholder 1" descr="OSC_Microbio_16_03_VectorTab.jpg"/>
          <p:cNvPicPr>
            <a:picLocks noChangeAspect="1"/>
          </p:cNvPicPr>
          <p:nvPr/>
        </p:nvPicPr>
        <p:blipFill>
          <a:blip r:embed="rId2" cstate="print">
            <a:extLst>
              <a:ext uri="{28A0092B-C50C-407E-A947-70E740481C1C}">
                <a14:useLocalDpi xmlns:a14="http://schemas.microsoft.com/office/drawing/2010/main" val="0"/>
              </a:ext>
            </a:extLst>
          </a:blip>
          <a:srcRect t="-2976" b="-2976"/>
          <a:stretch>
            <a:fillRect/>
          </a:stretch>
        </p:blipFill>
        <p:spPr>
          <a:xfrm>
            <a:off x="2692400" y="1079292"/>
            <a:ext cx="5460999" cy="5715000"/>
          </a:xfrm>
          <a:prstGeom prst="rect">
            <a:avLst/>
          </a:prstGeom>
        </p:spPr>
      </p:pic>
    </p:spTree>
    <p:extLst>
      <p:ext uri="{BB962C8B-B14F-4D97-AF65-F5344CB8AC3E}">
        <p14:creationId xmlns:p14="http://schemas.microsoft.com/office/powerpoint/2010/main" val="15902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Nosocomial Infections </a:t>
            </a:r>
          </a:p>
        </p:txBody>
      </p:sp>
    </p:spTree>
    <p:extLst>
      <p:ext uri="{BB962C8B-B14F-4D97-AF65-F5344CB8AC3E}">
        <p14:creationId xmlns:p14="http://schemas.microsoft.com/office/powerpoint/2010/main" val="4357407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Emerging and reemerging Infectious Diseases</a:t>
            </a:r>
          </a:p>
        </p:txBody>
      </p:sp>
      <p:pic>
        <p:nvPicPr>
          <p:cNvPr id="3" name="Picture Placeholder 1" descr="OSC_Microbio_16_04_SFTS.jpg"/>
          <p:cNvPicPr>
            <a:picLocks noChangeAspect="1"/>
          </p:cNvPicPr>
          <p:nvPr/>
        </p:nvPicPr>
        <p:blipFill>
          <a:blip r:embed="rId2">
            <a:extLst>
              <a:ext uri="{28A0092B-C50C-407E-A947-70E740481C1C}">
                <a14:useLocalDpi xmlns:a14="http://schemas.microsoft.com/office/drawing/2010/main" val="0"/>
              </a:ext>
            </a:extLst>
          </a:blip>
          <a:srcRect l="-17817" r="-17817"/>
          <a:stretch>
            <a:fillRect/>
          </a:stretch>
        </p:blipFill>
        <p:spPr>
          <a:xfrm>
            <a:off x="2064543" y="1274786"/>
            <a:ext cx="8062913" cy="3500071"/>
          </a:xfrm>
          <a:prstGeom prst="rect">
            <a:avLst/>
          </a:prstGeom>
        </p:spPr>
      </p:pic>
      <p:sp>
        <p:nvSpPr>
          <p:cNvPr id="4" name="Text Placeholder 6"/>
          <p:cNvSpPr txBox="1">
            <a:spLocks/>
          </p:cNvSpPr>
          <p:nvPr/>
        </p:nvSpPr>
        <p:spPr>
          <a:xfrm>
            <a:off x="457200" y="4843982"/>
            <a:ext cx="11734800"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Even before the Ebola epidemic of 2014–15, Ebola was considered an emerging disease because of several smaller outbreaks between the mid-1990s and 2000s.</a:t>
            </a:r>
            <a:endParaRPr lang="en-US" b="1" dirty="0"/>
          </a:p>
        </p:txBody>
      </p:sp>
    </p:spTree>
    <p:extLst>
      <p:ext uri="{BB962C8B-B14F-4D97-AF65-F5344CB8AC3E}">
        <p14:creationId xmlns:p14="http://schemas.microsoft.com/office/powerpoint/2010/main" val="126468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16_04_SARS.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66078" r="-66078"/>
          <a:stretch>
            <a:fillRect/>
          </a:stretch>
        </p:blipFill>
        <p:spPr>
          <a:xfrm>
            <a:off x="609599" y="508001"/>
            <a:ext cx="12637655" cy="4114458"/>
          </a:xfrm>
        </p:spPr>
      </p:pic>
      <p:sp>
        <p:nvSpPr>
          <p:cNvPr id="7" name="Text Placeholder 6"/>
          <p:cNvSpPr>
            <a:spLocks noGrp="1"/>
          </p:cNvSpPr>
          <p:nvPr>
            <p:ph type="body" sz="quarter" idx="14"/>
          </p:nvPr>
        </p:nvSpPr>
        <p:spPr/>
        <p:txBody>
          <a:bodyPr>
            <a:normAutofit/>
          </a:bodyPr>
          <a:lstStyle/>
          <a:p>
            <a:r>
              <a:rPr lang="en-US" sz="3200" b="1" dirty="0"/>
              <a:t>This map shows the spread of SARS as of March 28, 2003. (credit: modification of work by Central Intelligence Agency)</a:t>
            </a:r>
          </a:p>
        </p:txBody>
      </p:sp>
    </p:spTree>
    <p:extLst>
      <p:ext uri="{BB962C8B-B14F-4D97-AF65-F5344CB8AC3E}">
        <p14:creationId xmlns:p14="http://schemas.microsoft.com/office/powerpoint/2010/main" val="1589874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a:t>
            </a:r>
          </a:p>
        </p:txBody>
      </p:sp>
      <p:pic>
        <p:nvPicPr>
          <p:cNvPr id="3" name="Picture Placeholder 1" descr="OSC_Microbio_16_00_Splash.jpg"/>
          <p:cNvPicPr>
            <a:picLocks noChangeAspect="1"/>
          </p:cNvPicPr>
          <p:nvPr/>
        </p:nvPicPr>
        <p:blipFill>
          <a:blip r:embed="rId2">
            <a:extLst>
              <a:ext uri="{28A0092B-C50C-407E-A947-70E740481C1C}">
                <a14:useLocalDpi xmlns:a14="http://schemas.microsoft.com/office/drawing/2010/main" val="0"/>
              </a:ext>
            </a:extLst>
          </a:blip>
          <a:srcRect l="-3161" r="-3161"/>
          <a:stretch>
            <a:fillRect/>
          </a:stretch>
        </p:blipFill>
        <p:spPr>
          <a:xfrm>
            <a:off x="457199" y="1122386"/>
            <a:ext cx="8062913" cy="3500071"/>
          </a:xfrm>
          <a:prstGeom prst="rect">
            <a:avLst/>
          </a:prstGeom>
        </p:spPr>
      </p:pic>
      <p:sp>
        <p:nvSpPr>
          <p:cNvPr id="4" name="Text Placeholder 6"/>
          <p:cNvSpPr txBox="1">
            <a:spLocks/>
          </p:cNvSpPr>
          <p:nvPr/>
        </p:nvSpPr>
        <p:spPr>
          <a:xfrm>
            <a:off x="457200" y="4843982"/>
            <a:ext cx="11430000" cy="15822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Signs like this may seem self-explanatory today, but a few short centuries ago, people lacked a basic understanding of how diseases spread. Microbiology has greatly contributed to the field of epidemiology, which focuses on containing the spread of disease. (credit: modification of work by Tony Webster)</a:t>
            </a:r>
            <a:endParaRPr lang="en-US" sz="2400" b="1" dirty="0"/>
          </a:p>
        </p:txBody>
      </p:sp>
    </p:spTree>
    <p:extLst>
      <p:ext uri="{BB962C8B-B14F-4D97-AF65-F5344CB8AC3E}">
        <p14:creationId xmlns:p14="http://schemas.microsoft.com/office/powerpoint/2010/main" val="707275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Morbidity and Morbidity Rates</a:t>
            </a:r>
          </a:p>
        </p:txBody>
      </p:sp>
      <p:pic>
        <p:nvPicPr>
          <p:cNvPr id="3" name="Picture Placeholder 1" descr="OSC_Microbio_16_01_IncPrev.jpg"/>
          <p:cNvPicPr>
            <a:picLocks noChangeAspect="1"/>
          </p:cNvPicPr>
          <p:nvPr/>
        </p:nvPicPr>
        <p:blipFill>
          <a:blip r:embed="rId2">
            <a:extLst>
              <a:ext uri="{28A0092B-C50C-407E-A947-70E740481C1C}">
                <a14:useLocalDpi xmlns:a14="http://schemas.microsoft.com/office/drawing/2010/main" val="0"/>
              </a:ext>
            </a:extLst>
          </a:blip>
          <a:srcRect l="-19900" r="-19900"/>
          <a:stretch>
            <a:fillRect/>
          </a:stretch>
        </p:blipFill>
        <p:spPr>
          <a:xfrm>
            <a:off x="1549399" y="1358692"/>
            <a:ext cx="8062913" cy="3500071"/>
          </a:xfrm>
          <a:prstGeom prst="rect">
            <a:avLst/>
          </a:prstGeom>
        </p:spPr>
      </p:pic>
      <p:sp>
        <p:nvSpPr>
          <p:cNvPr id="4" name="Text Placeholder 6"/>
          <p:cNvSpPr txBox="1">
            <a:spLocks/>
          </p:cNvSpPr>
          <p:nvPr/>
        </p:nvSpPr>
        <p:spPr>
          <a:xfrm>
            <a:off x="457200" y="5120126"/>
            <a:ext cx="11734800"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This graph compares the incidence of HIV (the number of new cases reported each year) with the prevalence (the total number of cases each year). </a:t>
            </a:r>
            <a:r>
              <a:rPr lang="en-US" sz="2400" b="1" dirty="0"/>
              <a:t>Prevalence and incidence can also be expressed as a rate or proportion for a given population.</a:t>
            </a:r>
          </a:p>
        </p:txBody>
      </p:sp>
    </p:spTree>
    <p:extLst>
      <p:ext uri="{BB962C8B-B14F-4D97-AF65-F5344CB8AC3E}">
        <p14:creationId xmlns:p14="http://schemas.microsoft.com/office/powerpoint/2010/main" val="910181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Patterns of Incidence </a:t>
            </a:r>
          </a:p>
        </p:txBody>
      </p:sp>
      <p:pic>
        <p:nvPicPr>
          <p:cNvPr id="3" name="Picture Placeholder 1" descr="OSC_Microbio_16_01_Flu.jpg"/>
          <p:cNvPicPr>
            <a:picLocks noChangeAspect="1"/>
          </p:cNvPicPr>
          <p:nvPr/>
        </p:nvPicPr>
        <p:blipFill>
          <a:blip r:embed="rId2">
            <a:extLst>
              <a:ext uri="{28A0092B-C50C-407E-A947-70E740481C1C}">
                <a14:useLocalDpi xmlns:a14="http://schemas.microsoft.com/office/drawing/2010/main" val="0"/>
              </a:ext>
            </a:extLst>
          </a:blip>
          <a:srcRect l="-23659" r="-23659"/>
          <a:stretch>
            <a:fillRect/>
          </a:stretch>
        </p:blipFill>
        <p:spPr>
          <a:xfrm>
            <a:off x="1371599" y="1325586"/>
            <a:ext cx="8062913" cy="3500071"/>
          </a:xfrm>
          <a:prstGeom prst="rect">
            <a:avLst/>
          </a:prstGeom>
        </p:spPr>
      </p:pic>
      <p:sp>
        <p:nvSpPr>
          <p:cNvPr id="4" name="Text Placeholder 6"/>
          <p:cNvSpPr txBox="1">
            <a:spLocks/>
          </p:cNvSpPr>
          <p:nvPr/>
        </p:nvSpPr>
        <p:spPr>
          <a:xfrm>
            <a:off x="355600" y="5071608"/>
            <a:ext cx="11480800" cy="143079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The 2007–2008 influenza season in the United States saw much higher than normal numbers of visits to emergency departments for influenza-like symptoms as compared to the previous and the following years. (credit: modification of work by Centers for Disease Control and Prevention)</a:t>
            </a:r>
            <a:endParaRPr lang="en-US" sz="2400" b="1" dirty="0"/>
          </a:p>
        </p:txBody>
      </p:sp>
    </p:spTree>
    <p:extLst>
      <p:ext uri="{BB962C8B-B14F-4D97-AF65-F5344CB8AC3E}">
        <p14:creationId xmlns:p14="http://schemas.microsoft.com/office/powerpoint/2010/main" val="490189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a:t>Patterns of Incidence </a:t>
            </a:r>
          </a:p>
        </p:txBody>
      </p:sp>
      <p:sp>
        <p:nvSpPr>
          <p:cNvPr id="3" name="Content Placeholder 2"/>
          <p:cNvSpPr>
            <a:spLocks noGrp="1"/>
          </p:cNvSpPr>
          <p:nvPr>
            <p:ph idx="1"/>
          </p:nvPr>
        </p:nvSpPr>
        <p:spPr/>
        <p:txBody>
          <a:bodyPr/>
          <a:lstStyle/>
          <a:p>
            <a:r>
              <a:rPr lang="en-US" sz="3600" b="1" dirty="0"/>
              <a:t>Sporadic Outbreaks </a:t>
            </a:r>
          </a:p>
          <a:p>
            <a:r>
              <a:rPr lang="en-US" sz="3600" b="1" dirty="0"/>
              <a:t>Endemic Outbreaks</a:t>
            </a:r>
          </a:p>
          <a:p>
            <a:r>
              <a:rPr lang="en-US" sz="3600" b="1" dirty="0"/>
              <a:t>Pandemics </a:t>
            </a:r>
          </a:p>
          <a:p>
            <a:endParaRPr lang="en-US" dirty="0"/>
          </a:p>
        </p:txBody>
      </p:sp>
    </p:spTree>
    <p:extLst>
      <p:ext uri="{BB962C8B-B14F-4D97-AF65-F5344CB8AC3E}">
        <p14:creationId xmlns:p14="http://schemas.microsoft.com/office/powerpoint/2010/main" val="1463453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1" descr="OSC_Microbio_16_01_Flu2.jpg"/>
          <p:cNvPicPr>
            <a:picLocks noChangeAspect="1"/>
          </p:cNvPicPr>
          <p:nvPr/>
        </p:nvPicPr>
        <p:blipFill>
          <a:blip r:embed="rId2">
            <a:extLst>
              <a:ext uri="{28A0092B-C50C-407E-A947-70E740481C1C}">
                <a14:useLocalDpi xmlns:a14="http://schemas.microsoft.com/office/drawing/2010/main" val="0"/>
              </a:ext>
            </a:extLst>
          </a:blip>
          <a:srcRect l="-17264" r="-17264"/>
          <a:stretch>
            <a:fillRect/>
          </a:stretch>
        </p:blipFill>
        <p:spPr>
          <a:xfrm>
            <a:off x="1422399" y="360386"/>
            <a:ext cx="8062913" cy="3500071"/>
          </a:xfrm>
          <a:prstGeom prst="rect">
            <a:avLst/>
          </a:prstGeom>
        </p:spPr>
      </p:pic>
      <p:sp>
        <p:nvSpPr>
          <p:cNvPr id="4" name="Text Placeholder 6"/>
          <p:cNvSpPr txBox="1">
            <a:spLocks/>
          </p:cNvSpPr>
          <p:nvPr/>
        </p:nvSpPr>
        <p:spPr>
          <a:xfrm>
            <a:off x="482600" y="4208982"/>
            <a:ext cx="11125200" cy="20394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The seasonal epidemic threshold (blue curve) is set by the CDC-based data from the previous five years. When actual mortality rates exceed this threshold, a disease is considered to be epidemic. As this graph shows, pneumonia- and influenza-related mortality saw pronounced epidemics during the winters of 2003–2004, 2005, and 2008. (credit: modification of work by Centers for Disease Control and Prevention)</a:t>
            </a:r>
            <a:endParaRPr lang="en-US" sz="2400" b="1" dirty="0"/>
          </a:p>
        </p:txBody>
      </p:sp>
    </p:spTree>
    <p:extLst>
      <p:ext uri="{BB962C8B-B14F-4D97-AF65-F5344CB8AC3E}">
        <p14:creationId xmlns:p14="http://schemas.microsoft.com/office/powerpoint/2010/main" val="1300364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Epidemiology </a:t>
            </a:r>
          </a:p>
        </p:txBody>
      </p:sp>
      <p:pic>
        <p:nvPicPr>
          <p:cNvPr id="3" name="Picture Placeholder 1" descr="OSC_Microbio_16_02_Snow.jpg"/>
          <p:cNvPicPr>
            <a:picLocks noChangeAspect="1"/>
          </p:cNvPicPr>
          <p:nvPr/>
        </p:nvPicPr>
        <p:blipFill>
          <a:blip r:embed="rId2">
            <a:extLst>
              <a:ext uri="{28A0092B-C50C-407E-A947-70E740481C1C}">
                <a14:useLocalDpi xmlns:a14="http://schemas.microsoft.com/office/drawing/2010/main" val="0"/>
              </a:ext>
            </a:extLst>
          </a:blip>
          <a:srcRect l="-19423" r="-19423"/>
          <a:stretch>
            <a:fillRect/>
          </a:stretch>
        </p:blipFill>
        <p:spPr>
          <a:xfrm>
            <a:off x="1625599" y="1211601"/>
            <a:ext cx="8062913" cy="3500071"/>
          </a:xfrm>
          <a:prstGeom prst="rect">
            <a:avLst/>
          </a:prstGeom>
        </p:spPr>
      </p:pic>
      <p:sp>
        <p:nvSpPr>
          <p:cNvPr id="4" name="Text Placeholder 6"/>
          <p:cNvSpPr txBox="1">
            <a:spLocks/>
          </p:cNvSpPr>
          <p:nvPr/>
        </p:nvSpPr>
        <p:spPr>
          <a:xfrm>
            <a:off x="457200" y="4843982"/>
            <a:ext cx="11430000" cy="17600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2000" b="1"/>
              <a:t>John Snow (1813–1858), British physician and father of epidemiology. </a:t>
            </a:r>
          </a:p>
          <a:p>
            <a:pPr marL="342900" indent="-342900">
              <a:buFontTx/>
              <a:buAutoNum type="alphaLcParenBoth"/>
            </a:pPr>
            <a:r>
              <a:rPr lang="en-US" sz="2000" b="1" dirty="0"/>
              <a:t>Snow’s detailed mapping of cholera incidence led to the discovery of the contaminated water pump on Broad street (red square) responsible for the 1854 cholera epidemic. (credit a: modification of work by “</a:t>
            </a:r>
            <a:r>
              <a:rPr lang="en-US" sz="2000" b="1" dirty="0" err="1"/>
              <a:t>Rsabbatini</a:t>
            </a:r>
            <a:r>
              <a:rPr lang="en-US" sz="2000" b="1" dirty="0"/>
              <a:t>”/Wikimedia Commons)</a:t>
            </a:r>
          </a:p>
        </p:txBody>
      </p:sp>
    </p:spTree>
    <p:extLst>
      <p:ext uri="{BB962C8B-B14F-4D97-AF65-F5344CB8AC3E}">
        <p14:creationId xmlns:p14="http://schemas.microsoft.com/office/powerpoint/2010/main" val="338339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Epidemiology </a:t>
            </a:r>
          </a:p>
        </p:txBody>
      </p:sp>
      <p:pic>
        <p:nvPicPr>
          <p:cNvPr id="3" name="Picture Placeholder 1" descr="OSC_Microbio_16_02_Flor.jpg"/>
          <p:cNvPicPr>
            <a:picLocks noChangeAspect="1"/>
          </p:cNvPicPr>
          <p:nvPr/>
        </p:nvPicPr>
        <p:blipFill>
          <a:blip r:embed="rId2">
            <a:extLst>
              <a:ext uri="{28A0092B-C50C-407E-A947-70E740481C1C}">
                <a14:useLocalDpi xmlns:a14="http://schemas.microsoft.com/office/drawing/2010/main" val="0"/>
              </a:ext>
            </a:extLst>
          </a:blip>
          <a:srcRect l="-31989" r="-31989"/>
          <a:stretch>
            <a:fillRect/>
          </a:stretch>
        </p:blipFill>
        <p:spPr>
          <a:xfrm>
            <a:off x="1320799" y="1079292"/>
            <a:ext cx="8062913" cy="3500071"/>
          </a:xfrm>
          <a:prstGeom prst="rect">
            <a:avLst/>
          </a:prstGeom>
        </p:spPr>
      </p:pic>
      <p:sp>
        <p:nvSpPr>
          <p:cNvPr id="4" name="Text Placeholder 6"/>
          <p:cNvSpPr txBox="1">
            <a:spLocks/>
          </p:cNvSpPr>
          <p:nvPr/>
        </p:nvSpPr>
        <p:spPr>
          <a:xfrm>
            <a:off x="457200" y="4843982"/>
            <a:ext cx="11734800" cy="15822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2000" b="1"/>
              <a:t>Florence Nightingale reported on the data she collected as a nurse in the Crimean War. </a:t>
            </a:r>
          </a:p>
          <a:p>
            <a:pPr marL="342900" indent="-342900">
              <a:buFontTx/>
              <a:buAutoNum type="alphaLcParenBoth"/>
            </a:pPr>
            <a:r>
              <a:rPr lang="en-US" sz="2000" b="1"/>
              <a:t>Nightingale’s diagram shows the number of fatalities in soldiers by month of the conflict from various causes. The total number dead in a particular month is equal to the area of the wedge for that month. The colored sections of the wedge represent different causes of death: wounds (pink), preventable infectious diseases (gray), and all other causes (brown).</a:t>
            </a:r>
            <a:endParaRPr lang="en-US" sz="2000" b="1" dirty="0"/>
          </a:p>
        </p:txBody>
      </p:sp>
    </p:spTree>
    <p:extLst>
      <p:ext uri="{BB962C8B-B14F-4D97-AF65-F5344CB8AC3E}">
        <p14:creationId xmlns:p14="http://schemas.microsoft.com/office/powerpoint/2010/main" val="663790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Epidemiology </a:t>
            </a:r>
          </a:p>
        </p:txBody>
      </p:sp>
      <p:pic>
        <p:nvPicPr>
          <p:cNvPr id="3" name="Picture Placeholder 1" descr="OSC_Microbio_16_02_Lister.jpg"/>
          <p:cNvPicPr>
            <a:picLocks noChangeAspect="1"/>
          </p:cNvPicPr>
          <p:nvPr/>
        </p:nvPicPr>
        <p:blipFill>
          <a:blip r:embed="rId2">
            <a:extLst>
              <a:ext uri="{28A0092B-C50C-407E-A947-70E740481C1C}">
                <a14:useLocalDpi xmlns:a14="http://schemas.microsoft.com/office/drawing/2010/main" val="0"/>
              </a:ext>
            </a:extLst>
          </a:blip>
          <a:srcRect l="-54125" r="-54125"/>
          <a:stretch>
            <a:fillRect/>
          </a:stretch>
        </p:blipFill>
        <p:spPr>
          <a:xfrm>
            <a:off x="1752599" y="1503386"/>
            <a:ext cx="8062913" cy="3500071"/>
          </a:xfrm>
          <a:prstGeom prst="rect">
            <a:avLst/>
          </a:prstGeom>
        </p:spPr>
      </p:pic>
      <p:sp>
        <p:nvSpPr>
          <p:cNvPr id="4" name="Text Placeholder 6"/>
          <p:cNvSpPr txBox="1">
            <a:spLocks/>
          </p:cNvSpPr>
          <p:nvPr/>
        </p:nvSpPr>
        <p:spPr>
          <a:xfrm>
            <a:off x="431800" y="5427551"/>
            <a:ext cx="11430000"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Joseph Lister initiated the use of a carbolic acid (phenol) during surgeries. </a:t>
            </a:r>
            <a:r>
              <a:rPr lang="en-US" b="1" dirty="0"/>
              <a:t>This illustration of a surgery shows a pressurized canister of carbolic acid being sprayed over the surgical site.</a:t>
            </a:r>
          </a:p>
        </p:txBody>
      </p:sp>
    </p:spTree>
    <p:extLst>
      <p:ext uri="{BB962C8B-B14F-4D97-AF65-F5344CB8AC3E}">
        <p14:creationId xmlns:p14="http://schemas.microsoft.com/office/powerpoint/2010/main" val="3075256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736</TotalTime>
  <Words>723</Words>
  <Application>Microsoft Macintosh PowerPoint</Application>
  <PresentationFormat>Widescreen</PresentationFormat>
  <Paragraphs>42</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Mangal</vt:lpstr>
      <vt:lpstr>Office Theme</vt:lpstr>
      <vt:lpstr>Microbial Mechanisms of Pathogenicity </vt:lpstr>
      <vt:lpstr>Introduction </vt:lpstr>
      <vt:lpstr>Morbidity and Morbidity Rates</vt:lpstr>
      <vt:lpstr>Patterns of Incidence </vt:lpstr>
      <vt:lpstr>Patterns of Incidence </vt:lpstr>
      <vt:lpstr>PowerPoint Presentation</vt:lpstr>
      <vt:lpstr>History of Epidemiology </vt:lpstr>
      <vt:lpstr>History of Epidemiology </vt:lpstr>
      <vt:lpstr>History of Epidemiology </vt:lpstr>
      <vt:lpstr>Reservoirs and Carriers </vt:lpstr>
      <vt:lpstr>Transmission – Contact Transmission – Direct and Indirect  </vt:lpstr>
      <vt:lpstr>Transmission - Indirect  </vt:lpstr>
      <vt:lpstr>Vehicle Transmission</vt:lpstr>
      <vt:lpstr>Vector Transmission</vt:lpstr>
      <vt:lpstr>Arthropod Vectors </vt:lpstr>
      <vt:lpstr>Nosocomial Infections </vt:lpstr>
      <vt:lpstr>Emerging and reemerging Infectious Diseases</vt:lpstr>
      <vt:lpstr>PowerPoint Presentation</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88</cp:revision>
  <dcterms:created xsi:type="dcterms:W3CDTF">2017-06-12T19:29:15Z</dcterms:created>
  <dcterms:modified xsi:type="dcterms:W3CDTF">2018-03-01T18:50:42Z</dcterms:modified>
</cp:coreProperties>
</file>