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60" r:id="rId6"/>
    <p:sldId id="261" r:id="rId7"/>
    <p:sldId id="300" r:id="rId8"/>
    <p:sldId id="262" r:id="rId9"/>
    <p:sldId id="263" r:id="rId10"/>
    <p:sldId id="264" r:id="rId11"/>
    <p:sldId id="265" r:id="rId12"/>
    <p:sldId id="301" r:id="rId13"/>
    <p:sldId id="266" r:id="rId14"/>
    <p:sldId id="267" r:id="rId15"/>
    <p:sldId id="268" r:id="rId16"/>
    <p:sldId id="269" r:id="rId17"/>
    <p:sldId id="270" r:id="rId18"/>
    <p:sldId id="303" r:id="rId19"/>
    <p:sldId id="304" r:id="rId20"/>
    <p:sldId id="272" r:id="rId21"/>
    <p:sldId id="273" r:id="rId22"/>
    <p:sldId id="305" r:id="rId23"/>
    <p:sldId id="274" r:id="rId24"/>
    <p:sldId id="306" r:id="rId25"/>
    <p:sldId id="314" r:id="rId26"/>
    <p:sldId id="275" r:id="rId27"/>
    <p:sldId id="307" r:id="rId28"/>
    <p:sldId id="308" r:id="rId29"/>
    <p:sldId id="277" r:id="rId30"/>
    <p:sldId id="276" r:id="rId31"/>
    <p:sldId id="310" r:id="rId32"/>
    <p:sldId id="311" r:id="rId33"/>
    <p:sldId id="312" r:id="rId34"/>
    <p:sldId id="313" r:id="rId35"/>
    <p:sldId id="278" r:id="rId36"/>
    <p:sldId id="279" r:id="rId37"/>
    <p:sldId id="315" r:id="rId38"/>
    <p:sldId id="317" r:id="rId39"/>
    <p:sldId id="280" r:id="rId40"/>
    <p:sldId id="318" r:id="rId41"/>
    <p:sldId id="320" r:id="rId42"/>
    <p:sldId id="281" r:id="rId43"/>
    <p:sldId id="321" r:id="rId44"/>
    <p:sldId id="282" r:id="rId45"/>
    <p:sldId id="283" r:id="rId46"/>
    <p:sldId id="284" r:id="rId47"/>
    <p:sldId id="285" r:id="rId48"/>
    <p:sldId id="322" r:id="rId49"/>
    <p:sldId id="286" r:id="rId50"/>
    <p:sldId id="287" r:id="rId51"/>
    <p:sldId id="288" r:id="rId52"/>
    <p:sldId id="289" r:id="rId53"/>
    <p:sldId id="290" r:id="rId54"/>
    <p:sldId id="291" r:id="rId55"/>
    <p:sldId id="292" r:id="rId56"/>
    <p:sldId id="293" r:id="rId57"/>
    <p:sldId id="294" r:id="rId58"/>
    <p:sldId id="295" r:id="rId59"/>
    <p:sldId id="296" r:id="rId60"/>
    <p:sldId id="297" r:id="rId61"/>
    <p:sldId id="299" r:id="rId62"/>
    <p:sldId id="298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5063"/>
    <p:restoredTop sz="94632"/>
  </p:normalViewPr>
  <p:slideViewPr>
    <p:cSldViewPr snapToGrid="0" snapToObjects="1">
      <p:cViewPr varScale="1">
        <p:scale>
          <a:sx n="92" d="100"/>
          <a:sy n="92" d="100"/>
        </p:scale>
        <p:origin x="184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1003A-3DC5-EA41-BE52-5054C1B3DAD8}" type="datetimeFigureOut">
              <a:rPr lang="en-US" smtClean="0"/>
              <a:t>3/1/18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9E4D1-782F-EC44-8B5D-33DC358711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017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15534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The Cell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Chapter 3</a:t>
            </a:r>
          </a:p>
          <a:p>
            <a:r>
              <a:rPr lang="en-US" b="1" dirty="0"/>
              <a:t>Biology 2161</a:t>
            </a:r>
          </a:p>
        </p:txBody>
      </p:sp>
    </p:spTree>
    <p:extLst>
      <p:ext uri="{BB962C8B-B14F-4D97-AF65-F5344CB8AC3E}">
        <p14:creationId xmlns:p14="http://schemas.microsoft.com/office/powerpoint/2010/main" val="1640851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Germ Theory </a:t>
            </a:r>
          </a:p>
        </p:txBody>
      </p:sp>
      <p:pic>
        <p:nvPicPr>
          <p:cNvPr id="3" name="Picture Placeholder 1" descr="OSC_Microbio_03_02_ListerKo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33" r="-26733"/>
          <a:stretch>
            <a:fillRect/>
          </a:stretch>
        </p:blipFill>
        <p:spPr>
          <a:xfrm>
            <a:off x="1234439" y="1305266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1234440" y="4840554"/>
            <a:ext cx="8062912" cy="165168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AutoNum type="alphaLcParenBoth"/>
            </a:pPr>
            <a:r>
              <a:rPr lang="en-US" sz="1800" b="1"/>
              <a:t>Joseph Lister developed procedures for the proper care of surgical wounds and the sterilization of surgical equipment. </a:t>
            </a:r>
          </a:p>
          <a:p>
            <a:pPr marL="342900" indent="-342900">
              <a:buFontTx/>
              <a:buAutoNum type="alphaLcParenBoth"/>
            </a:pPr>
            <a:r>
              <a:rPr lang="en-US" sz="1800" b="1"/>
              <a:t>Robert Koch established a protocol to determine the cause of infectious disease. Both scientists contributed significantly to the acceptance of the germ theory of disease.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6845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1" descr="OSC_Microbio_03_02_GermTimel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706" r="-40706"/>
          <a:stretch>
            <a:fillRect/>
          </a:stretch>
        </p:blipFill>
        <p:spPr>
          <a:xfrm>
            <a:off x="259079" y="406106"/>
            <a:ext cx="12019150" cy="576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33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2475" y="0"/>
            <a:ext cx="7556500" cy="6858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2400" dirty="0"/>
              <a:t>How are Prokaryotes Different from Eukaryotes?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3765206"/>
              </p:ext>
            </p:extLst>
          </p:nvPr>
        </p:nvGraphicFramePr>
        <p:xfrm>
          <a:off x="1929709" y="795127"/>
          <a:ext cx="9122604" cy="5473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61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61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9971">
                <a:tc>
                  <a:txBody>
                    <a:bodyPr/>
                    <a:lstStyle/>
                    <a:p>
                      <a:r>
                        <a:rPr lang="en-US" sz="2000" dirty="0"/>
                        <a:t>Prokaryotes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Eukaryotes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6533">
                <a:tc>
                  <a:txBody>
                    <a:bodyPr/>
                    <a:lstStyle/>
                    <a:p>
                      <a:r>
                        <a:rPr lang="en-US" sz="2000" dirty="0"/>
                        <a:t>Small!  0.2-2.0</a:t>
                      </a:r>
                      <a:r>
                        <a:rPr lang="en-US" sz="2000" baseline="0" dirty="0"/>
                        <a:t> microns (Diameter)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10-100 microns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9971">
                <a:tc>
                  <a:txBody>
                    <a:bodyPr/>
                    <a:lstStyle/>
                    <a:p>
                      <a:r>
                        <a:rPr lang="en-US" sz="2000" dirty="0"/>
                        <a:t>No True Nucleus!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True Nucleus</a:t>
                      </a:r>
                      <a:r>
                        <a:rPr lang="en-US" sz="2000" baseline="0" dirty="0"/>
                        <a:t>; Membrane bound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971">
                <a:tc>
                  <a:txBody>
                    <a:bodyPr/>
                    <a:lstStyle/>
                    <a:p>
                      <a:r>
                        <a:rPr lang="en-US" sz="2000" dirty="0"/>
                        <a:t>No membrane-bound organelles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Membrane-bound</a:t>
                      </a:r>
                      <a:r>
                        <a:rPr lang="en-US" sz="2000" baseline="0" dirty="0"/>
                        <a:t> organelles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8410">
                <a:tc>
                  <a:txBody>
                    <a:bodyPr/>
                    <a:lstStyle/>
                    <a:p>
                      <a:r>
                        <a:rPr lang="en-US" sz="2000" dirty="0"/>
                        <a:t>Cell Wall (typical bacteria</a:t>
                      </a:r>
                      <a:r>
                        <a:rPr lang="en-US" sz="2000" baseline="0" dirty="0"/>
                        <a:t> – peptidoglycan)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Some (Chitin</a:t>
                      </a:r>
                      <a:r>
                        <a:rPr lang="en-US" sz="2000" baseline="0" dirty="0"/>
                        <a:t> or Cellulose structure)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9971">
                <a:tc>
                  <a:txBody>
                    <a:bodyPr/>
                    <a:lstStyle/>
                    <a:p>
                      <a:r>
                        <a:rPr lang="en-US" sz="2000" dirty="0"/>
                        <a:t>Smaller Ribosomes (70s)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Larger Ribosomes (80s)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78410">
                <a:tc>
                  <a:txBody>
                    <a:bodyPr/>
                    <a:lstStyle/>
                    <a:p>
                      <a:r>
                        <a:rPr lang="en-US" sz="2000" dirty="0"/>
                        <a:t>Single Circular</a:t>
                      </a:r>
                      <a:r>
                        <a:rPr lang="en-US" sz="2000" baseline="0" dirty="0"/>
                        <a:t> Chromosomes with Histone Proteins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Multiple</a:t>
                      </a:r>
                      <a:r>
                        <a:rPr lang="en-US" sz="2000" baseline="0" dirty="0"/>
                        <a:t>, linear chromosomes associated with histone proteins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9971"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Cell Division </a:t>
                      </a:r>
                      <a:r>
                        <a:rPr lang="en-US" sz="2000" dirty="0"/>
                        <a:t>– binary fission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Mitosis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9971">
                <a:tc>
                  <a:txBody>
                    <a:bodyPr/>
                    <a:lstStyle/>
                    <a:p>
                      <a:r>
                        <a:rPr lang="en-US" sz="2000" dirty="0"/>
                        <a:t>No Cytoskeleton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Cytoskeleton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9971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Examples</a:t>
                      </a:r>
                      <a:r>
                        <a:rPr lang="en-US" sz="2000" dirty="0"/>
                        <a:t>: Bacteria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Protists</a:t>
                      </a:r>
                      <a:r>
                        <a:rPr lang="en-US" sz="2000" dirty="0"/>
                        <a:t>, Plants,</a:t>
                      </a:r>
                      <a:r>
                        <a:rPr lang="en-US" sz="2000" baseline="0" dirty="0"/>
                        <a:t> Animals, Fungi 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1177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Prokaryotic Cell </a:t>
            </a:r>
          </a:p>
        </p:txBody>
      </p:sp>
      <p:pic>
        <p:nvPicPr>
          <p:cNvPr id="3" name="Picture Placeholder 1" descr="OSC_Microbio_03_03_ProkCe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289" r="-48289"/>
          <a:stretch>
            <a:fillRect/>
          </a:stretch>
        </p:blipFill>
        <p:spPr>
          <a:xfrm>
            <a:off x="762000" y="1428750"/>
            <a:ext cx="10820400" cy="490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540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4852" y="248478"/>
            <a:ext cx="9601200" cy="453887"/>
          </a:xfrm>
        </p:spPr>
        <p:txBody>
          <a:bodyPr>
            <a:normAutofit fontScale="90000"/>
          </a:bodyPr>
          <a:lstStyle/>
          <a:p>
            <a:r>
              <a:rPr lang="en-US" dirty="0"/>
              <a:t>Prokaryotic Cell Shapes</a:t>
            </a:r>
          </a:p>
        </p:txBody>
      </p:sp>
      <p:pic>
        <p:nvPicPr>
          <p:cNvPr id="3" name="Picture Placeholder 1" descr="OSC_Microbio_03_03_ProkTabl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7" r="-1017"/>
          <a:stretch>
            <a:fillRect/>
          </a:stretch>
        </p:blipFill>
        <p:spPr>
          <a:xfrm>
            <a:off x="3554212" y="881907"/>
            <a:ext cx="4357336" cy="568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3691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Prokaryotic Cell Arrangements </a:t>
            </a:r>
          </a:p>
        </p:txBody>
      </p:sp>
      <p:pic>
        <p:nvPicPr>
          <p:cNvPr id="3" name="Picture Placeholder 1" descr="OSC_Microbio_03_03_ProkArra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270" b="-17270"/>
          <a:stretch>
            <a:fillRect/>
          </a:stretch>
        </p:blipFill>
        <p:spPr>
          <a:xfrm>
            <a:off x="3295816" y="685800"/>
            <a:ext cx="4693920" cy="611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29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Prokaryotic Cell Walls </a:t>
            </a:r>
          </a:p>
        </p:txBody>
      </p:sp>
      <p:pic>
        <p:nvPicPr>
          <p:cNvPr id="3" name="Picture Placeholder 1" descr="OSC_Microbio_03_03_Plasmolys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196" r="-28196"/>
          <a:stretch>
            <a:fillRect/>
          </a:stretch>
        </p:blipFill>
        <p:spPr>
          <a:xfrm>
            <a:off x="1478279" y="1350986"/>
            <a:ext cx="8062913" cy="35000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40280" y="5120640"/>
            <a:ext cx="6949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The Cell Wall protects against changes in </a:t>
            </a:r>
            <a:r>
              <a:rPr lang="en-US" sz="3200" b="1"/>
              <a:t>osmotic pressure </a:t>
            </a:r>
          </a:p>
        </p:txBody>
      </p:sp>
    </p:spTree>
    <p:extLst>
      <p:ext uri="{BB962C8B-B14F-4D97-AF65-F5344CB8AC3E}">
        <p14:creationId xmlns:p14="http://schemas.microsoft.com/office/powerpoint/2010/main" val="1850997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Nucleoid Region </a:t>
            </a:r>
          </a:p>
        </p:txBody>
      </p:sp>
      <p:pic>
        <p:nvPicPr>
          <p:cNvPr id="3" name="Picture Placeholder 1" descr="OSC_Microbio_03_03_Nucleoi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2" r="-142"/>
          <a:stretch>
            <a:fillRect/>
          </a:stretch>
        </p:blipFill>
        <p:spPr>
          <a:xfrm>
            <a:off x="1623390" y="1678977"/>
            <a:ext cx="10210801" cy="443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414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/>
              <a:t>Bacterial Chromosome</a:t>
            </a:r>
          </a:p>
        </p:txBody>
      </p:sp>
      <p:sp>
        <p:nvSpPr>
          <p:cNvPr id="58370" name="Content Placeholder 2"/>
          <p:cNvSpPr>
            <a:spLocks noGrp="1"/>
          </p:cNvSpPr>
          <p:nvPr>
            <p:ph sz="half" idx="1"/>
          </p:nvPr>
        </p:nvSpPr>
        <p:spPr>
          <a:xfrm>
            <a:off x="1981200" y="1600200"/>
            <a:ext cx="5943600" cy="1828800"/>
          </a:xfrm>
        </p:spPr>
        <p:txBody>
          <a:bodyPr/>
          <a:lstStyle/>
          <a:p>
            <a:pPr eaLnBrk="1" hangingPunct="1"/>
            <a:r>
              <a:rPr lang="en-US" altLang="en-US" sz="3000" b="1" i="1">
                <a:solidFill>
                  <a:srgbClr val="000090"/>
                </a:solidFill>
              </a:rPr>
              <a:t>Single circular</a:t>
            </a:r>
            <a:r>
              <a:rPr lang="en-US" altLang="en-US" sz="3000"/>
              <a:t> strand of DNA</a:t>
            </a:r>
          </a:p>
          <a:p>
            <a:pPr eaLnBrk="1" hangingPunct="1"/>
            <a:r>
              <a:rPr lang="en-US" altLang="en-US" sz="3000"/>
              <a:t>Aggregated in a dense area of the cell- the </a:t>
            </a:r>
            <a:r>
              <a:rPr lang="en-US" altLang="en-US" sz="3000" b="1" i="1">
                <a:solidFill>
                  <a:srgbClr val="000090"/>
                </a:solidFill>
              </a:rPr>
              <a:t>nucleoid</a:t>
            </a:r>
            <a:endParaRPr lang="en-US" altLang="en-US" sz="3000" i="1">
              <a:solidFill>
                <a:srgbClr val="000090"/>
              </a:solidFill>
            </a:endParaRPr>
          </a:p>
        </p:txBody>
      </p:sp>
      <p:sp>
        <p:nvSpPr>
          <p:cNvPr id="58371" name="Text Box 6"/>
          <p:cNvSpPr txBox="1">
            <a:spLocks noChangeArrowheads="1"/>
          </p:cNvSpPr>
          <p:nvPr/>
        </p:nvSpPr>
        <p:spPr bwMode="auto">
          <a:xfrm>
            <a:off x="1600200" y="6477000"/>
            <a:ext cx="160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2000"/>
              </a:spcBef>
              <a:buClr>
                <a:schemeClr val="accent1"/>
              </a:buClr>
              <a:buSzPct val="75000"/>
              <a:buFont typeface="Wingdings" charset="2"/>
              <a:buChar char="n"/>
              <a:defRPr sz="2000"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1pPr>
            <a:lvl2pPr marL="742950" indent="-285750">
              <a:spcBef>
                <a:spcPts val="600"/>
              </a:spcBef>
              <a:buClr>
                <a:srgbClr val="B870B8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2pPr>
            <a:lvl3pPr marL="1143000" indent="-228600">
              <a:spcBef>
                <a:spcPts val="600"/>
              </a:spcBef>
              <a:buClr>
                <a:schemeClr val="accent1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3pPr>
            <a:lvl4pPr marL="1600200" indent="-228600">
              <a:spcBef>
                <a:spcPts val="600"/>
              </a:spcBef>
              <a:buClr>
                <a:srgbClr val="B870B8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4pPr>
            <a:lvl5pPr marL="2057400" indent="-228600">
              <a:spcBef>
                <a:spcPts val="600"/>
              </a:spcBef>
              <a:buClr>
                <a:schemeClr val="accent1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chemeClr val="tx1"/>
                </a:solidFill>
                <a:latin typeface="Arial" charset="0"/>
              </a:rPr>
              <a:t>Figure 4.17</a:t>
            </a:r>
          </a:p>
        </p:txBody>
      </p:sp>
      <p:pic>
        <p:nvPicPr>
          <p:cNvPr id="6" name="Picture 5" descr="bacterial_dna_oversiz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25" y="3140075"/>
            <a:ext cx="4575175" cy="30480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0022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/>
          <p:cNvSpPr>
            <a:spLocks noGrp="1"/>
          </p:cNvSpPr>
          <p:nvPr>
            <p:ph type="title"/>
          </p:nvPr>
        </p:nvSpPr>
        <p:spPr>
          <a:xfrm>
            <a:off x="1384852" y="327991"/>
            <a:ext cx="9601200" cy="55990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b="1" dirty="0"/>
              <a:t>Plasmid</a:t>
            </a: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xfrm>
            <a:off x="1905000" y="1143000"/>
            <a:ext cx="7556500" cy="5486400"/>
          </a:xfrm>
        </p:spPr>
        <p:txBody>
          <a:bodyPr/>
          <a:lstStyle/>
          <a:p>
            <a:pPr eaLnBrk="1" hangingPunct="1"/>
            <a:r>
              <a:rPr lang="en-US" altLang="en-US" sz="3900"/>
              <a:t>Double-stranded circles of DNA</a:t>
            </a:r>
          </a:p>
          <a:p>
            <a:pPr eaLnBrk="1" hangingPunct="1"/>
            <a:endParaRPr lang="en-US" altLang="en-US" sz="3900"/>
          </a:p>
          <a:p>
            <a:pPr eaLnBrk="1" hangingPunct="1"/>
            <a:r>
              <a:rPr lang="en-US" altLang="en-US" sz="3900" b="1">
                <a:solidFill>
                  <a:srgbClr val="000090"/>
                </a:solidFill>
              </a:rPr>
              <a:t>Often carry genes that provide protection </a:t>
            </a:r>
          </a:p>
          <a:p>
            <a:pPr lvl="1" eaLnBrk="1" hangingPunct="1"/>
            <a:r>
              <a:rPr lang="en-US" altLang="en-US" sz="3700" b="1">
                <a:solidFill>
                  <a:srgbClr val="000090"/>
                </a:solidFill>
              </a:rPr>
              <a:t>From antibiotics, etc. </a:t>
            </a:r>
          </a:p>
          <a:p>
            <a:pPr lvl="1" eaLnBrk="1" hangingPunct="1"/>
            <a:r>
              <a:rPr lang="en-US" altLang="en-US" sz="3700" b="1">
                <a:solidFill>
                  <a:srgbClr val="000090"/>
                </a:solidFill>
              </a:rPr>
              <a:t>Survival benefits </a:t>
            </a:r>
          </a:p>
        </p:txBody>
      </p:sp>
    </p:spTree>
    <p:extLst>
      <p:ext uri="{BB962C8B-B14F-4D97-AF65-F5344CB8AC3E}">
        <p14:creationId xmlns:p14="http://schemas.microsoft.com/office/powerpoint/2010/main" val="25915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World of Microorganisms </a:t>
            </a:r>
          </a:p>
        </p:txBody>
      </p:sp>
      <p:pic>
        <p:nvPicPr>
          <p:cNvPr id="3" name="Picture Placeholder 1" descr="OSC_Microbio_03_00_splas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02" r="-2902"/>
          <a:stretch>
            <a:fillRect/>
          </a:stretch>
        </p:blipFill>
        <p:spPr>
          <a:xfrm>
            <a:off x="1447800" y="1328671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1447800" y="4828742"/>
            <a:ext cx="8062912" cy="15152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/>
              <a:t>Microorganisms vary visually in their size and shape, as can be observed microscopically; but they also vary in invisible ways, such as in their metabolic capabilities. (credit a, e, f: modification of work by Centers for Disease Control and Prevention; credit b: modification of work by NIAID; credit c: modification of work by CSIRO; credit d: modification of work by “Microscopic World”/YouTube)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114768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Ribosomes</a:t>
            </a:r>
          </a:p>
        </p:txBody>
      </p:sp>
      <p:pic>
        <p:nvPicPr>
          <p:cNvPr id="3" name="Picture Placeholder 1" descr="OSC_Microbio_03_03_Ribosom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730" b="-32730"/>
          <a:stretch>
            <a:fillRect/>
          </a:stretch>
        </p:blipFill>
        <p:spPr>
          <a:xfrm>
            <a:off x="1669774" y="1122386"/>
            <a:ext cx="9684026" cy="473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5224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Inclusions </a:t>
            </a:r>
          </a:p>
        </p:txBody>
      </p:sp>
      <p:pic>
        <p:nvPicPr>
          <p:cNvPr id="3" name="Picture Placeholder 1" descr="OSC_Microbio_03_03_IncBodi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65" r="-30565"/>
          <a:stretch>
            <a:fillRect/>
          </a:stretch>
        </p:blipFill>
        <p:spPr>
          <a:xfrm>
            <a:off x="2478157" y="1433947"/>
            <a:ext cx="7245915" cy="3145416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1661159" y="4828742"/>
            <a:ext cx="8062912" cy="15983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/>
              <a:t>Prokaryotic cells may have various types of inclusions. (a) A transmission electron micrograph of </a:t>
            </a:r>
            <a:r>
              <a:rPr lang="en-US" sz="1600" b="1" dirty="0" err="1"/>
              <a:t>polyhydroxybutryrate</a:t>
            </a:r>
            <a:r>
              <a:rPr lang="en-US" sz="1600" b="1" dirty="0"/>
              <a:t> lipid droplets. (b) A light micrograph of </a:t>
            </a:r>
            <a:r>
              <a:rPr lang="en-US" sz="1600" b="1" dirty="0" err="1"/>
              <a:t>volutin</a:t>
            </a:r>
            <a:r>
              <a:rPr lang="en-US" sz="1600" b="1" dirty="0"/>
              <a:t> granules. (c) A phase-contrast micrograph of sulfur granules. (d) A transmission electron micrograph of </a:t>
            </a:r>
            <a:r>
              <a:rPr lang="en-US" sz="1600" b="1" dirty="0" err="1"/>
              <a:t>magnetosomes</a:t>
            </a:r>
            <a:r>
              <a:rPr lang="en-US" sz="1600" b="1" dirty="0"/>
              <a:t>. (e) A transmission electron micrograph of gas vacuoles. (credit b, c, d: modification of work by American Society for Microbiology)</a:t>
            </a:r>
          </a:p>
        </p:txBody>
      </p:sp>
    </p:spTree>
    <p:extLst>
      <p:ext uri="{BB962C8B-B14F-4D97-AF65-F5344CB8AC3E}">
        <p14:creationId xmlns:p14="http://schemas.microsoft.com/office/powerpoint/2010/main" val="8055918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/>
          <p:cNvSpPr>
            <a:spLocks noGrp="1"/>
          </p:cNvSpPr>
          <p:nvPr>
            <p:ph type="title"/>
          </p:nvPr>
        </p:nvSpPr>
        <p:spPr>
          <a:xfrm>
            <a:off x="1981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b="1"/>
              <a:t>Inclusions</a:t>
            </a:r>
          </a:p>
        </p:txBody>
      </p:sp>
      <p:sp>
        <p:nvSpPr>
          <p:cNvPr id="62466" name="Content Placeholder 2"/>
          <p:cNvSpPr>
            <a:spLocks noGrp="1"/>
          </p:cNvSpPr>
          <p:nvPr>
            <p:ph idx="1"/>
          </p:nvPr>
        </p:nvSpPr>
        <p:spPr>
          <a:xfrm>
            <a:off x="1752600" y="914400"/>
            <a:ext cx="8229600" cy="5791200"/>
          </a:xfrm>
        </p:spPr>
        <p:txBody>
          <a:bodyPr/>
          <a:lstStyle/>
          <a:p>
            <a:pPr eaLnBrk="1" hangingPunct="1"/>
            <a:r>
              <a:rPr lang="en-US" altLang="en-US" sz="3700" b="1" dirty="0">
                <a:solidFill>
                  <a:srgbClr val="FF0000"/>
                </a:solidFill>
              </a:rPr>
              <a:t>Inclusions-</a:t>
            </a:r>
            <a:r>
              <a:rPr lang="en-US" altLang="en-US" sz="3700" dirty="0"/>
              <a:t> also known as </a:t>
            </a:r>
            <a:r>
              <a:rPr lang="en-US" altLang="en-US" sz="3700" b="1" dirty="0"/>
              <a:t>inclusion bodies</a:t>
            </a:r>
            <a:endParaRPr lang="en-US" altLang="en-US" sz="3700" dirty="0"/>
          </a:p>
          <a:p>
            <a:pPr lvl="1" eaLnBrk="1" hangingPunct="1"/>
            <a:r>
              <a:rPr lang="en-US" altLang="en-US" sz="3700" b="1" dirty="0">
                <a:solidFill>
                  <a:srgbClr val="000090"/>
                </a:solidFill>
              </a:rPr>
              <a:t>Some bacteria lay down </a:t>
            </a:r>
            <a:r>
              <a:rPr lang="en-US" altLang="en-US" sz="3700" b="1" i="1" dirty="0">
                <a:solidFill>
                  <a:srgbClr val="FF0000"/>
                </a:solidFill>
              </a:rPr>
              <a:t>nutrients </a:t>
            </a:r>
            <a:r>
              <a:rPr lang="en-US" altLang="en-US" sz="3700" b="1" dirty="0">
                <a:solidFill>
                  <a:srgbClr val="000090"/>
                </a:solidFill>
              </a:rPr>
              <a:t>in these inclusions during periods of nutrient abundance</a:t>
            </a:r>
          </a:p>
          <a:p>
            <a:pPr lvl="1" eaLnBrk="1" hangingPunct="1"/>
            <a:r>
              <a:rPr lang="en-US" altLang="en-US" sz="3700" dirty="0"/>
              <a:t>Some aquatic bacterial inclusions include </a:t>
            </a:r>
            <a:r>
              <a:rPr lang="en-US" altLang="en-US" sz="3700" b="1" i="1" dirty="0">
                <a:solidFill>
                  <a:srgbClr val="FF0000"/>
                </a:solidFill>
              </a:rPr>
              <a:t>gas vesicles </a:t>
            </a:r>
            <a:r>
              <a:rPr lang="en-US" altLang="en-US" sz="3700" dirty="0"/>
              <a:t>to provide buoyancy and flotation</a:t>
            </a:r>
          </a:p>
        </p:txBody>
      </p:sp>
    </p:spTree>
    <p:extLst>
      <p:ext uri="{BB962C8B-B14F-4D97-AF65-F5344CB8AC3E}">
        <p14:creationId xmlns:p14="http://schemas.microsoft.com/office/powerpoint/2010/main" val="5131647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Endospores </a:t>
            </a:r>
          </a:p>
        </p:txBody>
      </p:sp>
      <p:pic>
        <p:nvPicPr>
          <p:cNvPr id="3" name="Picture Placeholder 1" descr="OSC_Microbio_03_03_Sporulat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68" r="-20068"/>
          <a:stretch>
            <a:fillRect/>
          </a:stretch>
        </p:blipFill>
        <p:spPr>
          <a:xfrm>
            <a:off x="364434" y="1493354"/>
            <a:ext cx="11399521" cy="494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2789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b="1" dirty="0">
                <a:ea typeface="+mj-ea"/>
                <a:cs typeface="+mj-cs"/>
              </a:rPr>
              <a:t>Bacterial </a:t>
            </a:r>
            <a:r>
              <a:rPr lang="en-US" b="1" dirty="0" err="1">
                <a:ea typeface="+mj-ea"/>
                <a:cs typeface="+mj-cs"/>
              </a:rPr>
              <a:t>Endospores</a:t>
            </a:r>
            <a:r>
              <a:rPr lang="en-US" b="1" dirty="0">
                <a:ea typeface="+mj-ea"/>
                <a:cs typeface="+mj-cs"/>
              </a:rPr>
              <a:t>:  An Extremely Resistant Stage</a:t>
            </a:r>
          </a:p>
        </p:txBody>
      </p:sp>
      <p:sp>
        <p:nvSpPr>
          <p:cNvPr id="69634" name="Content Placeholder 2"/>
          <p:cNvSpPr>
            <a:spLocks noGrp="1"/>
          </p:cNvSpPr>
          <p:nvPr>
            <p:ph sz="half" idx="1"/>
          </p:nvPr>
        </p:nvSpPr>
        <p:spPr>
          <a:xfrm>
            <a:off x="1854890" y="2171700"/>
            <a:ext cx="4038600" cy="209384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altLang="en-US" sz="2900" dirty="0"/>
              <a:t>Dormant bodies produced by Gram-positive </a:t>
            </a:r>
            <a:r>
              <a:rPr lang="en-US" altLang="en-US" sz="2900"/>
              <a:t>bacteria such as </a:t>
            </a:r>
            <a:r>
              <a:rPr lang="en-US" altLang="en-US" sz="2900" b="1" i="1">
                <a:solidFill>
                  <a:srgbClr val="000090"/>
                </a:solidFill>
              </a:rPr>
              <a:t>Bacillus, Clostridium species. </a:t>
            </a:r>
            <a:endParaRPr lang="en-US" altLang="en-US" sz="2900" b="1">
              <a:solidFill>
                <a:srgbClr val="000090"/>
              </a:solidFill>
            </a:endParaRPr>
          </a:p>
        </p:txBody>
      </p:sp>
      <p:pic>
        <p:nvPicPr>
          <p:cNvPr id="65539" name="Picture 5" descr="cow95289_04_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224" y="1696279"/>
            <a:ext cx="4253101" cy="4913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0" name="Text Box 6"/>
          <p:cNvSpPr txBox="1">
            <a:spLocks noChangeArrowheads="1"/>
          </p:cNvSpPr>
          <p:nvPr/>
        </p:nvSpPr>
        <p:spPr bwMode="auto">
          <a:xfrm>
            <a:off x="1600200" y="6477000"/>
            <a:ext cx="160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2000"/>
              </a:spcBef>
              <a:buClr>
                <a:schemeClr val="accent1"/>
              </a:buClr>
              <a:buSzPct val="75000"/>
              <a:buFont typeface="Wingdings" charset="2"/>
              <a:buChar char="n"/>
              <a:defRPr sz="2000"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1pPr>
            <a:lvl2pPr marL="742950" indent="-285750">
              <a:spcBef>
                <a:spcPts val="600"/>
              </a:spcBef>
              <a:buClr>
                <a:srgbClr val="B870B8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2pPr>
            <a:lvl3pPr marL="1143000" indent="-228600">
              <a:spcBef>
                <a:spcPts val="600"/>
              </a:spcBef>
              <a:buClr>
                <a:schemeClr val="accent1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3pPr>
            <a:lvl4pPr marL="1600200" indent="-228600">
              <a:spcBef>
                <a:spcPts val="600"/>
              </a:spcBef>
              <a:buClr>
                <a:srgbClr val="B870B8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4pPr>
            <a:lvl5pPr marL="2057400" indent="-228600">
              <a:spcBef>
                <a:spcPts val="600"/>
              </a:spcBef>
              <a:buClr>
                <a:schemeClr val="accent1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n"/>
              <a:defRPr>
                <a:solidFill>
                  <a:srgbClr val="595959"/>
                </a:solidFill>
                <a:latin typeface="Rockwel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chemeClr val="tx1"/>
                </a:solidFill>
                <a:latin typeface="Arial" charset="0"/>
              </a:rPr>
              <a:t>Figure 4.21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54890" y="4544990"/>
            <a:ext cx="4135438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dirty="0"/>
              <a:t>Triggered by a lack of nutrients!! (Usually)</a:t>
            </a:r>
          </a:p>
          <a:p>
            <a:pPr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When conditions improve, the endospore allows for the revival of the bacteria. </a:t>
            </a:r>
          </a:p>
        </p:txBody>
      </p:sp>
    </p:spTree>
    <p:extLst>
      <p:ext uri="{BB962C8B-B14F-4D97-AF65-F5344CB8AC3E}">
        <p14:creationId xmlns:p14="http://schemas.microsoft.com/office/powerpoint/2010/main" val="4650722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/>
              <a:t>Endospores </a:t>
            </a:r>
          </a:p>
        </p:txBody>
      </p:sp>
      <p:sp>
        <p:nvSpPr>
          <p:cNvPr id="68610" name="Content Placeholder 2"/>
          <p:cNvSpPr>
            <a:spLocks noGrp="1"/>
          </p:cNvSpPr>
          <p:nvPr>
            <p:ph idx="1"/>
          </p:nvPr>
        </p:nvSpPr>
        <p:spPr>
          <a:xfrm>
            <a:off x="1905000" y="1524000"/>
            <a:ext cx="8229600" cy="4724400"/>
          </a:xfrm>
        </p:spPr>
        <p:txBody>
          <a:bodyPr/>
          <a:lstStyle/>
          <a:p>
            <a:pPr eaLnBrk="1" hangingPunct="1"/>
            <a:r>
              <a:rPr lang="en-US" altLang="en-US" sz="3200" b="1" i="1">
                <a:solidFill>
                  <a:srgbClr val="FF0000"/>
                </a:solidFill>
              </a:rPr>
              <a:t>Boiling</a:t>
            </a:r>
            <a:r>
              <a:rPr lang="en-US" altLang="en-US" sz="3200" b="1" i="1">
                <a:solidFill>
                  <a:srgbClr val="800000"/>
                </a:solidFill>
              </a:rPr>
              <a:t> </a:t>
            </a:r>
            <a:r>
              <a:rPr lang="en-US" altLang="en-US" sz="3200"/>
              <a:t>usually does not destroy endospores (100 C)!!</a:t>
            </a:r>
          </a:p>
          <a:p>
            <a:pPr lvl="1" eaLnBrk="1" hangingPunct="1"/>
            <a:r>
              <a:rPr lang="en-US" altLang="en-US" sz="3200"/>
              <a:t>Can survive for several hours!!</a:t>
            </a:r>
          </a:p>
          <a:p>
            <a:pPr lvl="1" eaLnBrk="1" hangingPunct="1"/>
            <a:r>
              <a:rPr lang="en-US" altLang="en-US" sz="3200"/>
              <a:t>Resistant to alcohol and detergents</a:t>
            </a:r>
          </a:p>
          <a:p>
            <a:pPr lvl="1" eaLnBrk="1" hangingPunct="1"/>
            <a:endParaRPr lang="en-US" altLang="en-US" sz="3200"/>
          </a:p>
          <a:p>
            <a:pPr eaLnBrk="1" hangingPunct="1"/>
            <a:r>
              <a:rPr lang="en-US" altLang="en-US" sz="3400" b="1">
                <a:solidFill>
                  <a:srgbClr val="FF0000"/>
                </a:solidFill>
              </a:rPr>
              <a:t>Autoclave</a:t>
            </a:r>
          </a:p>
          <a:p>
            <a:pPr lvl="1" eaLnBrk="1" hangingPunct="1"/>
            <a:r>
              <a:rPr lang="en-US" altLang="en-US" sz="3200"/>
              <a:t>121 C</a:t>
            </a:r>
          </a:p>
          <a:p>
            <a:pPr lvl="1" eaLnBrk="1" hangingPunct="1"/>
            <a:r>
              <a:rPr lang="en-US" altLang="en-US" sz="3200"/>
              <a:t>15 psi </a:t>
            </a:r>
          </a:p>
        </p:txBody>
      </p:sp>
    </p:spTree>
    <p:extLst>
      <p:ext uri="{BB962C8B-B14F-4D97-AF65-F5344CB8AC3E}">
        <p14:creationId xmlns:p14="http://schemas.microsoft.com/office/powerpoint/2010/main" val="1847399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Plasma Membrane </a:t>
            </a:r>
          </a:p>
        </p:txBody>
      </p:sp>
      <p:pic>
        <p:nvPicPr>
          <p:cNvPr id="3" name="Picture Placeholder 1" descr="OSC_Microbio_03_03_PlasmaMe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211" r="-15211"/>
          <a:stretch>
            <a:fillRect/>
          </a:stretch>
        </p:blipFill>
        <p:spPr>
          <a:xfrm>
            <a:off x="701040" y="1731357"/>
            <a:ext cx="10942320" cy="475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743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400"/>
            <a:ext cx="8229600" cy="6858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b="1" dirty="0">
                <a:ea typeface="+mj-ea"/>
                <a:cs typeface="+mj-cs"/>
              </a:rPr>
              <a:t>The Cell Envelope</a:t>
            </a:r>
            <a:br>
              <a:rPr lang="en-US" b="1" dirty="0">
                <a:ea typeface="+mj-ea"/>
                <a:cs typeface="+mj-cs"/>
              </a:rPr>
            </a:br>
            <a:endParaRPr lang="en-US" b="1" dirty="0">
              <a:ea typeface="+mj-ea"/>
              <a:cs typeface="+mj-cs"/>
            </a:endParaRPr>
          </a:p>
        </p:txBody>
      </p:sp>
      <p:sp>
        <p:nvSpPr>
          <p:cNvPr id="43010" name="Content Placeholder 2"/>
          <p:cNvSpPr>
            <a:spLocks noGrp="1"/>
          </p:cNvSpPr>
          <p:nvPr>
            <p:ph idx="1"/>
          </p:nvPr>
        </p:nvSpPr>
        <p:spPr>
          <a:xfrm>
            <a:off x="1981200" y="1676400"/>
            <a:ext cx="8229600" cy="4724400"/>
          </a:xfrm>
        </p:spPr>
        <p:txBody>
          <a:bodyPr/>
          <a:lstStyle/>
          <a:p>
            <a:pPr eaLnBrk="1" hangingPunct="1"/>
            <a:r>
              <a:rPr lang="en-US" altLang="en-US" sz="2900" b="1" i="1">
                <a:solidFill>
                  <a:srgbClr val="000090"/>
                </a:solidFill>
              </a:rPr>
              <a:t>Majority of bacteria have a cell envelope</a:t>
            </a:r>
          </a:p>
          <a:p>
            <a:pPr lvl="1" eaLnBrk="1" hangingPunct="1"/>
            <a:r>
              <a:rPr lang="en-US" altLang="en-US" sz="2700"/>
              <a:t>Lies outside of the cytoplasm</a:t>
            </a:r>
          </a:p>
          <a:p>
            <a:pPr eaLnBrk="1" hangingPunct="1"/>
            <a:r>
              <a:rPr lang="en-US" altLang="en-US" sz="2900" b="1" i="1">
                <a:solidFill>
                  <a:srgbClr val="000090"/>
                </a:solidFill>
              </a:rPr>
              <a:t>Composed of two to three basic layers</a:t>
            </a:r>
          </a:p>
          <a:p>
            <a:pPr lvl="1" eaLnBrk="1" hangingPunct="1"/>
            <a:r>
              <a:rPr lang="en-US" altLang="en-US" sz="2900" b="1">
                <a:solidFill>
                  <a:srgbClr val="000000"/>
                </a:solidFill>
              </a:rPr>
              <a:t>1. Cell wall</a:t>
            </a:r>
          </a:p>
          <a:p>
            <a:pPr lvl="1" eaLnBrk="1" hangingPunct="1"/>
            <a:r>
              <a:rPr lang="en-US" altLang="en-US" sz="2900" b="1">
                <a:solidFill>
                  <a:srgbClr val="000000"/>
                </a:solidFill>
              </a:rPr>
              <a:t>2. Cell membrane</a:t>
            </a:r>
          </a:p>
          <a:p>
            <a:pPr lvl="1" eaLnBrk="1" hangingPunct="1"/>
            <a:r>
              <a:rPr lang="en-US" altLang="en-US" sz="2900" b="1">
                <a:solidFill>
                  <a:srgbClr val="000000"/>
                </a:solidFill>
              </a:rPr>
              <a:t>3. In some bacteria, the outer membrane</a:t>
            </a:r>
          </a:p>
          <a:p>
            <a:pPr lvl="2" eaLnBrk="1" hangingPunct="1"/>
            <a:r>
              <a:rPr lang="en-US" altLang="en-US" sz="2900" b="1" i="1">
                <a:solidFill>
                  <a:srgbClr val="FF0000"/>
                </a:solidFill>
              </a:rPr>
              <a:t>Gram-negative bacteria </a:t>
            </a:r>
          </a:p>
          <a:p>
            <a:pPr eaLnBrk="1" hangingPunct="1"/>
            <a:endParaRPr lang="en-US" altLang="en-US" sz="2900"/>
          </a:p>
        </p:txBody>
      </p:sp>
    </p:spTree>
    <p:extLst>
      <p:ext uri="{BB962C8B-B14F-4D97-AF65-F5344CB8AC3E}">
        <p14:creationId xmlns:p14="http://schemas.microsoft.com/office/powerpoint/2010/main" val="17766000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b="1" dirty="0">
                <a:ea typeface="+mj-ea"/>
                <a:cs typeface="+mj-cs"/>
              </a:rPr>
              <a:t>Differences in Cell Envelope Structure</a:t>
            </a:r>
          </a:p>
        </p:txBody>
      </p:sp>
      <p:sp>
        <p:nvSpPr>
          <p:cNvPr id="44034" name="Content Placeholder 2"/>
          <p:cNvSpPr>
            <a:spLocks noGrp="1"/>
          </p:cNvSpPr>
          <p:nvPr>
            <p:ph idx="1"/>
          </p:nvPr>
        </p:nvSpPr>
        <p:spPr>
          <a:xfrm>
            <a:off x="2022475" y="1600201"/>
            <a:ext cx="75565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/>
              <a:t>The differences between </a:t>
            </a:r>
            <a:r>
              <a:rPr lang="en-US" altLang="en-US" sz="2400" b="1">
                <a:solidFill>
                  <a:srgbClr val="FF0000"/>
                </a:solidFill>
              </a:rPr>
              <a:t>gram-positive</a:t>
            </a:r>
            <a:r>
              <a:rPr lang="en-US" altLang="en-US" sz="2400"/>
              <a:t> and </a:t>
            </a:r>
            <a:r>
              <a:rPr lang="en-US" altLang="en-US" sz="2400" b="1">
                <a:solidFill>
                  <a:srgbClr val="FF0000"/>
                </a:solidFill>
              </a:rPr>
              <a:t>gram-negative</a:t>
            </a:r>
            <a:r>
              <a:rPr lang="en-US" altLang="en-US" sz="2400"/>
              <a:t> bacteria lie in the cell envelope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b="1" u="sng">
                <a:solidFill>
                  <a:srgbClr val="000090"/>
                </a:solidFill>
              </a:rPr>
              <a:t>Gram-positive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solidFill>
                  <a:srgbClr val="000000"/>
                </a:solidFill>
              </a:rPr>
              <a:t>Two layers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000000"/>
                </a:solidFill>
              </a:rPr>
              <a:t>Cell wall and cytoplasmic membrane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b="1" u="sng">
                <a:solidFill>
                  <a:srgbClr val="000090"/>
                </a:solidFill>
              </a:rPr>
              <a:t>Gram-negative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solidFill>
                  <a:srgbClr val="000000"/>
                </a:solidFill>
              </a:rPr>
              <a:t>Three layers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000000"/>
                </a:solidFill>
              </a:rPr>
              <a:t>Outer membrane, cell wall, and cytoplasmic membrane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/>
          </a:p>
        </p:txBody>
      </p:sp>
    </p:spTree>
    <p:extLst>
      <p:ext uri="{BB962C8B-B14F-4D97-AF65-F5344CB8AC3E}">
        <p14:creationId xmlns:p14="http://schemas.microsoft.com/office/powerpoint/2010/main" val="7041771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 Wall </a:t>
            </a:r>
          </a:p>
        </p:txBody>
      </p:sp>
      <p:pic>
        <p:nvPicPr>
          <p:cNvPr id="3" name="Picture Placeholder 1" descr="OSC_Microbio_03_03_CellWall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5" b="-675"/>
          <a:stretch>
            <a:fillRect/>
          </a:stretch>
        </p:blipFill>
        <p:spPr>
          <a:xfrm>
            <a:off x="1524000" y="1585478"/>
            <a:ext cx="9951720" cy="431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923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Spontaneous Generation – </a:t>
            </a:r>
            <a:r>
              <a:rPr lang="en-US" dirty="0" err="1"/>
              <a:t>Redi</a:t>
            </a:r>
            <a:r>
              <a:rPr lang="en-US" dirty="0"/>
              <a:t> Experiment</a:t>
            </a:r>
          </a:p>
        </p:txBody>
      </p:sp>
      <p:pic>
        <p:nvPicPr>
          <p:cNvPr id="3" name="Picture Placeholder 1" descr="OSC_Microbio_03_01_Rediex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09" r="-11709"/>
          <a:stretch>
            <a:fillRect/>
          </a:stretch>
        </p:blipFill>
        <p:spPr>
          <a:xfrm>
            <a:off x="1554479" y="2171700"/>
            <a:ext cx="8062913" cy="350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6876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Cell Wall </a:t>
            </a:r>
          </a:p>
        </p:txBody>
      </p:sp>
      <p:pic>
        <p:nvPicPr>
          <p:cNvPr id="3" name="Picture Placeholder 1" descr="OSC_Microbio_03_03_Peptidogl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80" r="-11980"/>
          <a:stretch>
            <a:fillRect/>
          </a:stretch>
        </p:blipFill>
        <p:spPr>
          <a:xfrm>
            <a:off x="609599" y="1335746"/>
            <a:ext cx="10485121" cy="455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83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b="1"/>
              <a:t>Structure of the Cell Wall</a:t>
            </a:r>
          </a:p>
        </p:txBody>
      </p:sp>
      <p:sp>
        <p:nvSpPr>
          <p:cNvPr id="46082" name="Content Placeholder 2"/>
          <p:cNvSpPr>
            <a:spLocks noGrp="1"/>
          </p:cNvSpPr>
          <p:nvPr>
            <p:ph idx="1"/>
          </p:nvPr>
        </p:nvSpPr>
        <p:spPr>
          <a:xfrm>
            <a:off x="2022475" y="1295400"/>
            <a:ext cx="7556500" cy="5105400"/>
          </a:xfrm>
        </p:spPr>
        <p:txBody>
          <a:bodyPr/>
          <a:lstStyle/>
          <a:p>
            <a:pPr eaLnBrk="1" hangingPunct="1"/>
            <a:r>
              <a:rPr lang="en-US" altLang="en-US" sz="3800" dirty="0"/>
              <a:t>Helps determine the </a:t>
            </a:r>
            <a:r>
              <a:rPr lang="en-US" altLang="en-US" sz="3800" b="1" i="1" dirty="0">
                <a:solidFill>
                  <a:srgbClr val="FF0000"/>
                </a:solidFill>
              </a:rPr>
              <a:t>shape</a:t>
            </a:r>
            <a:r>
              <a:rPr lang="en-US" altLang="en-US" sz="3800" b="1" i="1" dirty="0">
                <a:solidFill>
                  <a:srgbClr val="000000"/>
                </a:solidFill>
              </a:rPr>
              <a:t> </a:t>
            </a:r>
            <a:r>
              <a:rPr lang="en-US" altLang="en-US" sz="3800" dirty="0"/>
              <a:t>of a bacterium</a:t>
            </a:r>
          </a:p>
          <a:p>
            <a:pPr lvl="1" eaLnBrk="1" hangingPunct="1"/>
            <a:r>
              <a:rPr lang="en-US" altLang="en-US" sz="3600" dirty="0"/>
              <a:t>Provides </a:t>
            </a:r>
            <a:r>
              <a:rPr lang="en-US" altLang="en-US" sz="3600" b="1" i="1" dirty="0">
                <a:solidFill>
                  <a:srgbClr val="FF0000"/>
                </a:solidFill>
              </a:rPr>
              <a:t>strong structural support</a:t>
            </a:r>
          </a:p>
          <a:p>
            <a:pPr lvl="1" eaLnBrk="1" hangingPunct="1"/>
            <a:r>
              <a:rPr lang="en-US" altLang="en-US" sz="3600" b="1" i="1" dirty="0">
                <a:solidFill>
                  <a:srgbClr val="000000"/>
                </a:solidFill>
              </a:rPr>
              <a:t> Also </a:t>
            </a:r>
            <a:r>
              <a:rPr lang="en-US" altLang="en-US" sz="3600" b="1" i="1" dirty="0">
                <a:solidFill>
                  <a:srgbClr val="FF0000"/>
                </a:solidFill>
              </a:rPr>
              <a:t>protects from osmotic pressure</a:t>
            </a:r>
            <a:r>
              <a:rPr lang="en-US" altLang="en-US" sz="3600" b="1" i="1" dirty="0">
                <a:solidFill>
                  <a:srgbClr val="000000"/>
                </a:solidFill>
              </a:rPr>
              <a:t> (cytoplasm)</a:t>
            </a:r>
          </a:p>
          <a:p>
            <a:pPr eaLnBrk="1" hangingPunct="1"/>
            <a:r>
              <a:rPr lang="en-US" altLang="en-US" sz="3800" dirty="0"/>
              <a:t>Most are rigid because of </a:t>
            </a:r>
            <a:r>
              <a:rPr lang="en-US" altLang="en-US" sz="3800" b="1" i="1" dirty="0">
                <a:solidFill>
                  <a:srgbClr val="FF0000"/>
                </a:solidFill>
              </a:rPr>
              <a:t>peptidoglycan</a:t>
            </a:r>
            <a:r>
              <a:rPr lang="en-US" altLang="en-US" sz="3800" b="1" i="1" dirty="0">
                <a:solidFill>
                  <a:srgbClr val="000090"/>
                </a:solidFill>
              </a:rPr>
              <a:t> </a:t>
            </a:r>
            <a:r>
              <a:rPr lang="en-US" altLang="en-US" sz="3800" dirty="0"/>
              <a:t>content</a:t>
            </a:r>
          </a:p>
          <a:p>
            <a:pPr eaLnBrk="1" hangingPunct="1"/>
            <a:endParaRPr lang="en-US" altLang="en-US" sz="3800" dirty="0"/>
          </a:p>
        </p:txBody>
      </p:sp>
    </p:spTree>
    <p:extLst>
      <p:ext uri="{BB962C8B-B14F-4D97-AF65-F5344CB8AC3E}">
        <p14:creationId xmlns:p14="http://schemas.microsoft.com/office/powerpoint/2010/main" val="13174546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altLang="en-US" b="1"/>
              <a:t>Structure of the Cell Wall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143001"/>
            <a:ext cx="7620000" cy="49831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en-US" altLang="en-US" sz="3600" b="1">
                <a:solidFill>
                  <a:srgbClr val="FF0000"/>
                </a:solidFill>
              </a:rPr>
              <a:t>Target of many antibiotics- disrupts the cell wall, and cells have little protection from lysis</a:t>
            </a:r>
          </a:p>
          <a:p>
            <a:pPr eaLnBrk="1" hangingPunct="1">
              <a:lnSpc>
                <a:spcPct val="70000"/>
              </a:lnSpc>
            </a:pPr>
            <a:r>
              <a:rPr lang="en-US" altLang="en-US" sz="3600" b="1">
                <a:solidFill>
                  <a:srgbClr val="000090"/>
                </a:solidFill>
              </a:rPr>
              <a:t>Gram-positive cell wall</a:t>
            </a:r>
          </a:p>
          <a:p>
            <a:pPr lvl="1" eaLnBrk="1" hangingPunct="1">
              <a:lnSpc>
                <a:spcPct val="70000"/>
              </a:lnSpc>
            </a:pPr>
            <a:r>
              <a:rPr lang="en-US" altLang="en-US" sz="3200" b="1">
                <a:solidFill>
                  <a:srgbClr val="000000"/>
                </a:solidFill>
              </a:rPr>
              <a:t>A thick (20 to 80 nm), homogeneous sheath of petidoglycan </a:t>
            </a:r>
          </a:p>
          <a:p>
            <a:pPr eaLnBrk="1" hangingPunct="1">
              <a:lnSpc>
                <a:spcPct val="70000"/>
              </a:lnSpc>
            </a:pPr>
            <a:r>
              <a:rPr lang="en-US" altLang="en-US" sz="3600" b="1">
                <a:solidFill>
                  <a:srgbClr val="000090"/>
                </a:solidFill>
              </a:rPr>
              <a:t>Gram-negative cell wall</a:t>
            </a:r>
          </a:p>
          <a:p>
            <a:pPr lvl="1" eaLnBrk="1" hangingPunct="1">
              <a:lnSpc>
                <a:spcPct val="70000"/>
              </a:lnSpc>
            </a:pPr>
            <a:r>
              <a:rPr lang="en-US" altLang="en-US" sz="3200" b="1">
                <a:solidFill>
                  <a:srgbClr val="000000"/>
                </a:solidFill>
              </a:rPr>
              <a:t>Single, thin (1 to 3 nm) sheet of peptidoglycan</a:t>
            </a:r>
          </a:p>
          <a:p>
            <a:pPr eaLnBrk="1" hangingPunct="1">
              <a:lnSpc>
                <a:spcPct val="70000"/>
              </a:lnSpc>
            </a:pPr>
            <a:endParaRPr lang="en-US" altLang="en-US" sz="3600"/>
          </a:p>
        </p:txBody>
      </p:sp>
    </p:spTree>
    <p:extLst>
      <p:ext uri="{BB962C8B-B14F-4D97-AF65-F5344CB8AC3E}">
        <p14:creationId xmlns:p14="http://schemas.microsoft.com/office/powerpoint/2010/main" val="190396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1596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b="1" dirty="0">
                <a:ea typeface="+mj-ea"/>
                <a:cs typeface="+mj-cs"/>
              </a:rPr>
              <a:t>The Gram-Negative Outer Membrane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1828800" y="1384852"/>
            <a:ext cx="8382000" cy="422081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900" b="1" dirty="0">
                <a:solidFill>
                  <a:srgbClr val="000090"/>
                </a:solidFill>
              </a:rPr>
              <a:t>Similar to the cell membrane, except it contains specialized polysaccharides and proteins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900" dirty="0"/>
              <a:t>Uppermost layer- contains </a:t>
            </a:r>
            <a:r>
              <a:rPr lang="en-US" altLang="en-US" sz="2900" b="1" dirty="0">
                <a:solidFill>
                  <a:srgbClr val="FF0000"/>
                </a:solidFill>
              </a:rPr>
              <a:t>lipopolysaccharide</a:t>
            </a:r>
            <a:endParaRPr lang="en-US" altLang="en-US" sz="2900" dirty="0">
              <a:solidFill>
                <a:srgbClr val="FF0000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2900" b="1" dirty="0">
                <a:solidFill>
                  <a:srgbClr val="000090"/>
                </a:solidFill>
              </a:rPr>
              <a:t>Innermost layer- phospholipid layer anchored by lipoproteins to the peptidoglycan layer below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900" dirty="0"/>
              <a:t>Outer membrane serves as a partial </a:t>
            </a:r>
            <a:r>
              <a:rPr lang="en-US" altLang="en-US" sz="2900" b="1" i="1" dirty="0">
                <a:solidFill>
                  <a:srgbClr val="FF0000"/>
                </a:solidFill>
              </a:rPr>
              <a:t>chemical</a:t>
            </a:r>
            <a:r>
              <a:rPr lang="en-US" altLang="en-US" sz="2900" b="1" i="1" dirty="0">
                <a:solidFill>
                  <a:srgbClr val="800000"/>
                </a:solidFill>
              </a:rPr>
              <a:t> </a:t>
            </a:r>
            <a:r>
              <a:rPr lang="en-US" altLang="en-US" sz="2900" b="1" i="1" dirty="0">
                <a:solidFill>
                  <a:srgbClr val="FF0000"/>
                </a:solidFill>
              </a:rPr>
              <a:t>sieve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900" dirty="0"/>
              <a:t>Only relatively small molecules can penetrate	</a:t>
            </a:r>
          </a:p>
          <a:p>
            <a:pPr eaLnBrk="1" hangingPunct="1">
              <a:lnSpc>
                <a:spcPct val="90000"/>
              </a:lnSpc>
            </a:pPr>
            <a:endParaRPr lang="en-US" altLang="en-US" sz="2900" dirty="0"/>
          </a:p>
        </p:txBody>
      </p:sp>
    </p:spTree>
    <p:extLst>
      <p:ext uri="{BB962C8B-B14F-4D97-AF65-F5344CB8AC3E}">
        <p14:creationId xmlns:p14="http://schemas.microsoft.com/office/powerpoint/2010/main" val="35665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33400"/>
            <a:ext cx="8229600" cy="11430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b="1" dirty="0">
                <a:ea typeface="+mj-ea"/>
                <a:cs typeface="+mj-cs"/>
              </a:rPr>
              <a:t>Practical Considerations of Differences in Cell Envelope Structure</a:t>
            </a:r>
            <a:br>
              <a:rPr lang="en-US" b="1" dirty="0">
                <a:ea typeface="+mj-ea"/>
                <a:cs typeface="+mj-cs"/>
              </a:rPr>
            </a:br>
            <a:endParaRPr lang="en-US" b="1" dirty="0">
              <a:ea typeface="+mj-ea"/>
              <a:cs typeface="+mj-cs"/>
            </a:endParaRPr>
          </a:p>
        </p:txBody>
      </p:sp>
      <p:sp>
        <p:nvSpPr>
          <p:cNvPr id="52226" name="Content Placeholder 2"/>
          <p:cNvSpPr>
            <a:spLocks noGrp="1"/>
          </p:cNvSpPr>
          <p:nvPr>
            <p:ph idx="1"/>
          </p:nvPr>
        </p:nvSpPr>
        <p:spPr>
          <a:xfrm>
            <a:off x="1981200" y="2531164"/>
            <a:ext cx="8229600" cy="386963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3900" b="1" i="1">
                <a:solidFill>
                  <a:srgbClr val="000090"/>
                </a:solidFill>
              </a:rPr>
              <a:t>Outer membrane</a:t>
            </a:r>
            <a:r>
              <a:rPr lang="en-US" altLang="en-US" sz="3900"/>
              <a:t>- an extra barrier in gram-negative bacteria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900" b="1" dirty="0">
                <a:solidFill>
                  <a:srgbClr val="800000"/>
                </a:solidFill>
              </a:rPr>
              <a:t>Makes them impervious to some antimicrobial chemicals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900" dirty="0">
                <a:solidFill>
                  <a:srgbClr val="000000"/>
                </a:solidFill>
              </a:rPr>
              <a:t>Generally more difficult to inhibit or kill than gram-positive bacteria</a:t>
            </a:r>
          </a:p>
          <a:p>
            <a:pPr lvl="1" eaLnBrk="1" hangingPunct="1">
              <a:lnSpc>
                <a:spcPct val="90000"/>
              </a:lnSpc>
              <a:buFont typeface="Arial" charset="0"/>
              <a:buNone/>
            </a:pPr>
            <a:endParaRPr lang="en-US" altLang="en-US" sz="3900" dirty="0"/>
          </a:p>
          <a:p>
            <a:pPr eaLnBrk="1" hangingPunct="1">
              <a:lnSpc>
                <a:spcPct val="90000"/>
              </a:lnSpc>
            </a:pPr>
            <a:endParaRPr lang="en-US" altLang="en-US" sz="3900" dirty="0"/>
          </a:p>
        </p:txBody>
      </p:sp>
    </p:spTree>
    <p:extLst>
      <p:ext uri="{BB962C8B-B14F-4D97-AF65-F5344CB8AC3E}">
        <p14:creationId xmlns:p14="http://schemas.microsoft.com/office/powerpoint/2010/main" val="6721967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Acid-Fast Gram-Positive Bacteria </a:t>
            </a:r>
          </a:p>
        </p:txBody>
      </p:sp>
      <p:pic>
        <p:nvPicPr>
          <p:cNvPr id="3" name="Picture Placeholder 1" descr="OSC_Microbio_03_03_acidfas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82" b="-5182"/>
          <a:stretch>
            <a:fillRect/>
          </a:stretch>
        </p:blipFill>
        <p:spPr>
          <a:xfrm>
            <a:off x="1470990" y="1428750"/>
            <a:ext cx="10128637" cy="480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67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Glycocalyx</a:t>
            </a:r>
            <a:r>
              <a:rPr lang="en-US" dirty="0"/>
              <a:t>, Capsules and Slime Layers </a:t>
            </a:r>
          </a:p>
        </p:txBody>
      </p:sp>
      <p:pic>
        <p:nvPicPr>
          <p:cNvPr id="3" name="Picture Placeholder 1" descr="OSC_Microbio_03_03_Capsul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63" b="-5763"/>
          <a:stretch>
            <a:fillRect/>
          </a:stretch>
        </p:blipFill>
        <p:spPr>
          <a:xfrm>
            <a:off x="1874519" y="2097746"/>
            <a:ext cx="8062913" cy="350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4037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15962"/>
          </a:xfrm>
        </p:spPr>
        <p:txBody>
          <a:bodyPr/>
          <a:lstStyle/>
          <a:p>
            <a:pPr eaLnBrk="1" hangingPunct="1"/>
            <a:r>
              <a:rPr lang="en-US" altLang="en-US" b="1"/>
              <a:t>The Glycocalyx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990600"/>
            <a:ext cx="7543800" cy="5486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b="1" i="1">
                <a:solidFill>
                  <a:srgbClr val="000090"/>
                </a:solidFill>
              </a:rPr>
              <a:t>Polysaccharide covering outside the cell wall 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b="1" i="1">
                <a:solidFill>
                  <a:srgbClr val="FF0000"/>
                </a:solidFill>
              </a:rPr>
              <a:t>Protects the cell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800" b="1" i="1">
                <a:solidFill>
                  <a:srgbClr val="000090"/>
                </a:solidFill>
              </a:rPr>
              <a:t>Sometimes helps the cell adhere to the environment</a:t>
            </a:r>
          </a:p>
          <a:p>
            <a:pPr lvl="1" eaLnBrk="1" hangingPunct="1">
              <a:lnSpc>
                <a:spcPct val="80000"/>
              </a:lnSpc>
            </a:pPr>
            <a:endParaRPr lang="en-US" altLang="en-US" sz="2600" b="1" i="1" u="sng">
              <a:solidFill>
                <a:srgbClr val="00009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b="1" i="1" u="sng">
                <a:solidFill>
                  <a:srgbClr val="000090"/>
                </a:solidFill>
              </a:rPr>
              <a:t>Slime layer</a:t>
            </a:r>
            <a:r>
              <a:rPr lang="en-US" altLang="en-US"/>
              <a:t>- irregular and diffuse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b="1" i="1" u="sng">
                <a:solidFill>
                  <a:srgbClr val="000090"/>
                </a:solidFill>
              </a:rPr>
              <a:t>Capsule</a:t>
            </a:r>
            <a:r>
              <a:rPr lang="en-US" altLang="en-US"/>
              <a:t>- gelatinous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b="1">
                <a:solidFill>
                  <a:srgbClr val="002060"/>
                </a:solidFill>
              </a:rPr>
              <a:t>Bacteria growing in intestinal tract, inside the body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800" b="1" i="1">
                <a:solidFill>
                  <a:srgbClr val="FF0000"/>
                </a:solidFill>
              </a:rPr>
              <a:t>Protection against phagocytes!!</a:t>
            </a:r>
          </a:p>
        </p:txBody>
      </p:sp>
    </p:spTree>
    <p:extLst>
      <p:ext uri="{BB962C8B-B14F-4D97-AF65-F5344CB8AC3E}">
        <p14:creationId xmlns:p14="http://schemas.microsoft.com/office/powerpoint/2010/main" val="91780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>
          <a:xfrm>
            <a:off x="2022475" y="484188"/>
            <a:ext cx="7556500" cy="658812"/>
          </a:xfrm>
        </p:spPr>
        <p:txBody>
          <a:bodyPr>
            <a:normAutofit fontScale="90000"/>
          </a:bodyPr>
          <a:lstStyle/>
          <a:p>
            <a:r>
              <a:rPr lang="en-US" altLang="x-none"/>
              <a:t>Bacterial Capsule </a:t>
            </a:r>
          </a:p>
        </p:txBody>
      </p:sp>
      <p:pic>
        <p:nvPicPr>
          <p:cNvPr id="4096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211263"/>
            <a:ext cx="8054975" cy="51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99970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Fimbriae and Pili </a:t>
            </a:r>
          </a:p>
        </p:txBody>
      </p:sp>
      <p:pic>
        <p:nvPicPr>
          <p:cNvPr id="3" name="Picture Placeholder 1" descr="OSC_Microbio_03_03_FimbrPil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64" b="-10164"/>
          <a:stretch>
            <a:fillRect/>
          </a:stretch>
        </p:blipFill>
        <p:spPr>
          <a:xfrm>
            <a:off x="3823252" y="1212767"/>
            <a:ext cx="4032250" cy="525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64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3400" y="381000"/>
            <a:ext cx="3703320" cy="4038599"/>
          </a:xfrm>
        </p:spPr>
        <p:txBody>
          <a:bodyPr>
            <a:normAutofit/>
          </a:bodyPr>
          <a:lstStyle/>
          <a:p>
            <a:r>
              <a:rPr lang="en-US" dirty="0"/>
              <a:t>Spontaneous Generation – Pasteur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Abiotic vs Biotic</a:t>
            </a:r>
          </a:p>
        </p:txBody>
      </p:sp>
      <p:pic>
        <p:nvPicPr>
          <p:cNvPr id="3" name="Picture Placeholder 1" descr="OSC_Microbio_03_01_Pasteu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185" b="-14185"/>
          <a:stretch>
            <a:fillRect/>
          </a:stretch>
        </p:blipFill>
        <p:spPr>
          <a:xfrm>
            <a:off x="2210463" y="-75235"/>
            <a:ext cx="5318760" cy="693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21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b="1"/>
              <a:t>Pili</a:t>
            </a:r>
          </a:p>
        </p:txBody>
      </p:sp>
      <p:sp>
        <p:nvSpPr>
          <p:cNvPr id="34818" name="Content Placeholder 2"/>
          <p:cNvSpPr>
            <a:spLocks noGrp="1"/>
          </p:cNvSpPr>
          <p:nvPr>
            <p:ph idx="1"/>
          </p:nvPr>
        </p:nvSpPr>
        <p:spPr>
          <a:xfrm>
            <a:off x="1995972" y="1828800"/>
            <a:ext cx="7959725" cy="3617843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Elongate, </a:t>
            </a:r>
            <a:r>
              <a:rPr lang="en-US" altLang="en-US" sz="3200" b="1" i="1" dirty="0">
                <a:solidFill>
                  <a:srgbClr val="000090"/>
                </a:solidFill>
              </a:rPr>
              <a:t>rigid </a:t>
            </a:r>
            <a:r>
              <a:rPr lang="en-US" altLang="en-US" sz="3200" dirty="0"/>
              <a:t>tubular structures</a:t>
            </a:r>
          </a:p>
          <a:p>
            <a:pPr lvl="1" eaLnBrk="1" hangingPunct="1"/>
            <a:r>
              <a:rPr lang="en-US" altLang="en-US" sz="3000" dirty="0"/>
              <a:t>Made of the protein </a:t>
            </a:r>
            <a:r>
              <a:rPr lang="en-US" altLang="en-US" sz="3000" b="1" i="1" dirty="0">
                <a:solidFill>
                  <a:srgbClr val="FF0000"/>
                </a:solidFill>
              </a:rPr>
              <a:t>pilin</a:t>
            </a:r>
          </a:p>
          <a:p>
            <a:pPr lvl="1" eaLnBrk="1" hangingPunct="1"/>
            <a:r>
              <a:rPr lang="en-US" altLang="en-US" sz="3000" b="1" i="1" dirty="0">
                <a:solidFill>
                  <a:srgbClr val="000090"/>
                </a:solidFill>
              </a:rPr>
              <a:t>Found on </a:t>
            </a:r>
            <a:r>
              <a:rPr lang="en-US" altLang="en-US" sz="3000" b="1" i="1" dirty="0">
                <a:solidFill>
                  <a:srgbClr val="FF0000"/>
                </a:solidFill>
              </a:rPr>
              <a:t>gram-negative</a:t>
            </a:r>
            <a:r>
              <a:rPr lang="en-US" altLang="en-US" sz="3000" b="1" i="1" dirty="0">
                <a:solidFill>
                  <a:srgbClr val="000090"/>
                </a:solidFill>
              </a:rPr>
              <a:t> bacteria and some pathogenic gram-positive species</a:t>
            </a:r>
          </a:p>
          <a:p>
            <a:pPr eaLnBrk="1" hangingPunct="1"/>
            <a:r>
              <a:rPr lang="en-US" altLang="en-US" sz="3200" dirty="0"/>
              <a:t>Used in </a:t>
            </a:r>
            <a:r>
              <a:rPr lang="en-US" altLang="en-US" sz="3200" b="1" i="1" dirty="0">
                <a:solidFill>
                  <a:srgbClr val="FF0000"/>
                </a:solidFill>
              </a:rPr>
              <a:t>conjugation</a:t>
            </a:r>
            <a:r>
              <a:rPr lang="en-US" altLang="en-US" sz="3200" b="1" i="1" dirty="0">
                <a:solidFill>
                  <a:srgbClr val="000090"/>
                </a:solidFill>
              </a:rPr>
              <a:t> (conjugative </a:t>
            </a:r>
            <a:r>
              <a:rPr lang="en-US" altLang="en-US" sz="3200" b="1" i="1" dirty="0" err="1">
                <a:solidFill>
                  <a:srgbClr val="000090"/>
                </a:solidFill>
              </a:rPr>
              <a:t>pilli</a:t>
            </a:r>
            <a:r>
              <a:rPr lang="en-US" altLang="en-US" sz="3200" b="1" i="1" dirty="0">
                <a:solidFill>
                  <a:srgbClr val="000090"/>
                </a:solidFill>
              </a:rPr>
              <a:t>)</a:t>
            </a:r>
          </a:p>
          <a:p>
            <a:pPr lvl="1" eaLnBrk="1" hangingPunct="1"/>
            <a:r>
              <a:rPr lang="en-US" altLang="en-US" sz="3200" b="1" dirty="0">
                <a:solidFill>
                  <a:srgbClr val="FF0000"/>
                </a:solidFill>
              </a:rPr>
              <a:t>Mating process between bacteria</a:t>
            </a:r>
          </a:p>
          <a:p>
            <a:pPr lvl="1" eaLnBrk="1" hangingPunct="1"/>
            <a:endParaRPr lang="en-US" altLang="en-US" sz="3200" b="1" dirty="0">
              <a:solidFill>
                <a:srgbClr val="000090"/>
              </a:solidFill>
            </a:endParaRPr>
          </a:p>
          <a:p>
            <a:pPr eaLnBrk="1" hangingPunct="1"/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486046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b="1"/>
              <a:t>Fimbriae</a:t>
            </a:r>
          </a:p>
        </p:txBody>
      </p:sp>
      <p:sp>
        <p:nvSpPr>
          <p:cNvPr id="36866" name="Content Placeholder 2"/>
          <p:cNvSpPr>
            <a:spLocks noGrp="1"/>
          </p:cNvSpPr>
          <p:nvPr>
            <p:ph idx="1"/>
          </p:nvPr>
        </p:nvSpPr>
        <p:spPr>
          <a:xfrm>
            <a:off x="1676400" y="1219200"/>
            <a:ext cx="7861300" cy="5562600"/>
          </a:xfrm>
        </p:spPr>
        <p:txBody>
          <a:bodyPr/>
          <a:lstStyle/>
          <a:p>
            <a:pPr eaLnBrk="1" hangingPunct="1"/>
            <a:r>
              <a:rPr lang="en-US" altLang="en-US" sz="3600" b="1" i="1" dirty="0">
                <a:solidFill>
                  <a:srgbClr val="000090"/>
                </a:solidFill>
              </a:rPr>
              <a:t>Small</a:t>
            </a:r>
            <a:r>
              <a:rPr lang="en-US" altLang="en-US" sz="3600" dirty="0"/>
              <a:t>, bristle-like fibers</a:t>
            </a:r>
          </a:p>
          <a:p>
            <a:pPr lvl="1" eaLnBrk="1" hangingPunct="1"/>
            <a:r>
              <a:rPr lang="en-US" altLang="en-US" sz="3200" b="1" i="1" dirty="0">
                <a:solidFill>
                  <a:srgbClr val="000090"/>
                </a:solidFill>
              </a:rPr>
              <a:t>Protein</a:t>
            </a:r>
          </a:p>
          <a:p>
            <a:pPr eaLnBrk="1" hangingPunct="1"/>
            <a:r>
              <a:rPr lang="en-US" altLang="en-US" sz="3600" b="1" i="1" dirty="0">
                <a:solidFill>
                  <a:srgbClr val="FF0000"/>
                </a:solidFill>
              </a:rPr>
              <a:t>Adherence</a:t>
            </a:r>
          </a:p>
          <a:p>
            <a:pPr lvl="1" eaLnBrk="1" hangingPunct="1"/>
            <a:r>
              <a:rPr lang="en-US" altLang="en-US" sz="3600" b="1" i="1" dirty="0">
                <a:solidFill>
                  <a:srgbClr val="000090"/>
                </a:solidFill>
              </a:rPr>
              <a:t>To surfaces</a:t>
            </a:r>
          </a:p>
          <a:p>
            <a:pPr lvl="1" eaLnBrk="1" hangingPunct="1"/>
            <a:r>
              <a:rPr lang="en-US" altLang="en-US" sz="3600" b="1" i="1" dirty="0">
                <a:solidFill>
                  <a:srgbClr val="000090"/>
                </a:solidFill>
              </a:rPr>
              <a:t>Formation of colonies and biofilms</a:t>
            </a:r>
          </a:p>
          <a:p>
            <a:pPr eaLnBrk="1" hangingPunct="1"/>
            <a:r>
              <a:rPr lang="en-US" altLang="en-US" sz="3600" b="1" i="1" dirty="0">
                <a:solidFill>
                  <a:srgbClr val="FF0000"/>
                </a:solidFill>
              </a:rPr>
              <a:t>Gram -; some Gram +</a:t>
            </a:r>
          </a:p>
          <a:p>
            <a:pPr lvl="1" eaLnBrk="1" hangingPunct="1"/>
            <a:r>
              <a:rPr lang="en-US" altLang="en-US" sz="4000" b="1" i="1" dirty="0">
                <a:solidFill>
                  <a:srgbClr val="000090"/>
                </a:solidFill>
              </a:rPr>
              <a:t> thinner (Gram +)</a:t>
            </a:r>
          </a:p>
          <a:p>
            <a:pPr eaLnBrk="1" hangingPunct="1"/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7566009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Flagella </a:t>
            </a:r>
          </a:p>
        </p:txBody>
      </p:sp>
      <p:pic>
        <p:nvPicPr>
          <p:cNvPr id="3" name="Picture Placeholder 1" descr="OSC_Microbio_03_03_BaFlagell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12" r="-11312"/>
          <a:stretch>
            <a:fillRect/>
          </a:stretch>
        </p:blipFill>
        <p:spPr>
          <a:xfrm>
            <a:off x="790312" y="1556562"/>
            <a:ext cx="10182488" cy="442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524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b="1"/>
              <a:t>Flagellar Function</a:t>
            </a: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>
          <a:xfrm>
            <a:off x="2022475" y="1295401"/>
            <a:ext cx="7556500" cy="4830763"/>
          </a:xfrm>
        </p:spPr>
        <p:txBody>
          <a:bodyPr/>
          <a:lstStyle/>
          <a:p>
            <a:pPr eaLnBrk="1" hangingPunct="1"/>
            <a:r>
              <a:rPr lang="en-US" altLang="en-US" sz="3900" b="1" i="1" dirty="0">
                <a:solidFill>
                  <a:srgbClr val="000090"/>
                </a:solidFill>
              </a:rPr>
              <a:t>Chemotaxis</a:t>
            </a:r>
            <a:r>
              <a:rPr lang="en-US" altLang="en-US" sz="3900" dirty="0"/>
              <a:t>- positive and negative</a:t>
            </a:r>
          </a:p>
          <a:p>
            <a:pPr lvl="1" eaLnBrk="1" hangingPunct="1"/>
            <a:r>
              <a:rPr lang="en-US" altLang="en-US" sz="3900" dirty="0"/>
              <a:t>Response to and movement away from chemical stimuli </a:t>
            </a:r>
          </a:p>
          <a:p>
            <a:pPr eaLnBrk="1" hangingPunct="1"/>
            <a:r>
              <a:rPr lang="en-US" altLang="en-US" sz="3900" b="1" i="1" dirty="0" err="1">
                <a:solidFill>
                  <a:srgbClr val="000090"/>
                </a:solidFill>
              </a:rPr>
              <a:t>Phototaxis</a:t>
            </a:r>
            <a:r>
              <a:rPr lang="en-US" altLang="en-US" sz="3900" b="1" i="1" dirty="0">
                <a:solidFill>
                  <a:srgbClr val="000090"/>
                </a:solidFill>
              </a:rPr>
              <a:t> – light </a:t>
            </a:r>
            <a:endParaRPr lang="en-US" altLang="en-US" sz="3900" i="1" dirty="0">
              <a:solidFill>
                <a:srgbClr val="000090"/>
              </a:solidFill>
            </a:endParaRPr>
          </a:p>
          <a:p>
            <a:pPr eaLnBrk="1" hangingPunct="1"/>
            <a:r>
              <a:rPr lang="en-US" altLang="en-US" sz="3900" dirty="0"/>
              <a:t>Move by </a:t>
            </a:r>
            <a:r>
              <a:rPr lang="en-US" altLang="en-US" sz="3900" b="1" i="1" dirty="0">
                <a:solidFill>
                  <a:srgbClr val="FF0000"/>
                </a:solidFill>
              </a:rPr>
              <a:t>runs and tumbles</a:t>
            </a:r>
          </a:p>
          <a:p>
            <a:pPr eaLnBrk="1" hangingPunct="1"/>
            <a:endParaRPr lang="en-US" altLang="en-US" sz="3900" dirty="0"/>
          </a:p>
        </p:txBody>
      </p:sp>
    </p:spTree>
    <p:extLst>
      <p:ext uri="{BB962C8B-B14F-4D97-AF65-F5344CB8AC3E}">
        <p14:creationId xmlns:p14="http://schemas.microsoft.com/office/powerpoint/2010/main" val="17344881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Arrangement of Flagella </a:t>
            </a:r>
          </a:p>
        </p:txBody>
      </p:sp>
      <p:pic>
        <p:nvPicPr>
          <p:cNvPr id="3" name="Picture Placeholder 1" descr="OSC_Microbio_03_03_Flagella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091" b="-75091"/>
          <a:stretch>
            <a:fillRect/>
          </a:stretch>
        </p:blipFill>
        <p:spPr>
          <a:xfrm>
            <a:off x="1510748" y="1122386"/>
            <a:ext cx="9477292" cy="457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272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Motility </a:t>
            </a:r>
          </a:p>
        </p:txBody>
      </p:sp>
      <p:pic>
        <p:nvPicPr>
          <p:cNvPr id="3" name="Picture Placeholder 1" descr="OSC_Microbio_03_03_RunTumb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94" r="-4994"/>
          <a:stretch>
            <a:fillRect/>
          </a:stretch>
        </p:blipFill>
        <p:spPr>
          <a:xfrm>
            <a:off x="685799" y="1564346"/>
            <a:ext cx="9890761" cy="429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556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Motility </a:t>
            </a:r>
          </a:p>
        </p:txBody>
      </p:sp>
      <p:pic>
        <p:nvPicPr>
          <p:cNvPr id="3" name="Picture Placeholder 1" descr="OSC_Microbio_03_03_DirectRan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437" r="-34437"/>
          <a:stretch>
            <a:fillRect/>
          </a:stretch>
        </p:blipFill>
        <p:spPr>
          <a:xfrm>
            <a:off x="457199" y="1122386"/>
            <a:ext cx="10860602" cy="471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9242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Eukaryotic Cell </a:t>
            </a:r>
          </a:p>
        </p:txBody>
      </p:sp>
      <p:pic>
        <p:nvPicPr>
          <p:cNvPr id="3" name="Picture Placeholder 1" descr="OSC_Microbio_03_04_eukce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386" r="-43386"/>
          <a:stretch>
            <a:fillRect/>
          </a:stretch>
        </p:blipFill>
        <p:spPr>
          <a:xfrm>
            <a:off x="472439" y="1442426"/>
            <a:ext cx="10881361" cy="472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5252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2475" y="0"/>
            <a:ext cx="7556500" cy="6858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</a:rPr>
              <a:t>How are Prokaryotes Different from Eukaryotes?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0666479"/>
              </p:ext>
            </p:extLst>
          </p:nvPr>
        </p:nvGraphicFramePr>
        <p:xfrm>
          <a:off x="2022475" y="533402"/>
          <a:ext cx="8625860" cy="566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2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29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613">
                <a:tc>
                  <a:txBody>
                    <a:bodyPr/>
                    <a:lstStyle/>
                    <a:p>
                      <a:r>
                        <a:rPr lang="en-US" sz="2000" dirty="0"/>
                        <a:t>Prokaryotes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Eukaryotes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613">
                <a:tc>
                  <a:txBody>
                    <a:bodyPr/>
                    <a:lstStyle/>
                    <a:p>
                      <a:r>
                        <a:rPr lang="en-US" sz="2000" dirty="0"/>
                        <a:t>Small!  0.2-2.0</a:t>
                      </a:r>
                      <a:r>
                        <a:rPr lang="en-US" sz="2000" baseline="0" dirty="0"/>
                        <a:t> microns (Diameter)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10-100 microns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0613">
                <a:tc>
                  <a:txBody>
                    <a:bodyPr/>
                    <a:lstStyle/>
                    <a:p>
                      <a:r>
                        <a:rPr lang="en-US" sz="2000" dirty="0"/>
                        <a:t>No True Nucleus!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True Nucleus</a:t>
                      </a:r>
                      <a:r>
                        <a:rPr lang="en-US" sz="2000" baseline="0" dirty="0"/>
                        <a:t>; Membrane bound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0613">
                <a:tc>
                  <a:txBody>
                    <a:bodyPr/>
                    <a:lstStyle/>
                    <a:p>
                      <a:r>
                        <a:rPr lang="en-US" sz="2000" dirty="0"/>
                        <a:t>No membrane-bound organelles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Membrane-bound</a:t>
                      </a:r>
                      <a:r>
                        <a:rPr lang="en-US" sz="2000" baseline="0" dirty="0"/>
                        <a:t> organelles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8008">
                <a:tc>
                  <a:txBody>
                    <a:bodyPr/>
                    <a:lstStyle/>
                    <a:p>
                      <a:r>
                        <a:rPr lang="en-US" sz="2000" dirty="0"/>
                        <a:t>Cell Wall (typical bacteria</a:t>
                      </a:r>
                      <a:r>
                        <a:rPr lang="en-US" sz="2000" baseline="0" dirty="0"/>
                        <a:t> – peptidoglycan)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Some (Chitin</a:t>
                      </a:r>
                      <a:r>
                        <a:rPr lang="en-US" sz="2000" baseline="0" dirty="0"/>
                        <a:t> or Cellulose structure)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0613">
                <a:tc>
                  <a:txBody>
                    <a:bodyPr/>
                    <a:lstStyle/>
                    <a:p>
                      <a:r>
                        <a:rPr lang="en-US" sz="2000" dirty="0"/>
                        <a:t>Smaller Ribosomes (70s)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Larger Ribosomes (80s)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68008">
                <a:tc>
                  <a:txBody>
                    <a:bodyPr/>
                    <a:lstStyle/>
                    <a:p>
                      <a:r>
                        <a:rPr lang="en-US" sz="2000" dirty="0"/>
                        <a:t>Single Circular</a:t>
                      </a:r>
                      <a:r>
                        <a:rPr lang="en-US" sz="2000" baseline="0" dirty="0"/>
                        <a:t> Chromosomes with Histone Proteins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Multiple</a:t>
                      </a:r>
                      <a:r>
                        <a:rPr lang="en-US" sz="2000" baseline="0" dirty="0"/>
                        <a:t>, linear chromosomes associated with histone proteins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0613"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Cell Division </a:t>
                      </a:r>
                      <a:r>
                        <a:rPr lang="en-US" sz="2000" dirty="0"/>
                        <a:t>– binary fission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Mitosis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0613">
                <a:tc>
                  <a:txBody>
                    <a:bodyPr/>
                    <a:lstStyle/>
                    <a:p>
                      <a:r>
                        <a:rPr lang="en-US" sz="2000" dirty="0"/>
                        <a:t>No Cytoskeleton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Cytoskeleton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0613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Examples</a:t>
                      </a:r>
                      <a:r>
                        <a:rPr lang="en-US" sz="2000" dirty="0"/>
                        <a:t>: Bacteria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Protists</a:t>
                      </a:r>
                      <a:r>
                        <a:rPr lang="en-US" sz="2000" dirty="0"/>
                        <a:t>, Plants,</a:t>
                      </a:r>
                      <a:r>
                        <a:rPr lang="en-US" sz="2000" baseline="0" dirty="0"/>
                        <a:t> Animals, Fungi 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78019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Nucleus </a:t>
            </a:r>
          </a:p>
        </p:txBody>
      </p:sp>
      <p:pic>
        <p:nvPicPr>
          <p:cNvPr id="3" name="Picture Placeholder 1" descr="OSC_Microbio_03_04_Nucleolu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607" b="-11607"/>
          <a:stretch>
            <a:fillRect/>
          </a:stretch>
        </p:blipFill>
        <p:spPr>
          <a:xfrm>
            <a:off x="1590261" y="1655786"/>
            <a:ext cx="9763539" cy="4624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701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Cell Theory </a:t>
            </a:r>
          </a:p>
        </p:txBody>
      </p:sp>
      <p:pic>
        <p:nvPicPr>
          <p:cNvPr id="3" name="Picture Placeholder 1" descr="OSC_Microbio_03_02_Hook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03" b="-15203"/>
          <a:stretch>
            <a:fillRect/>
          </a:stretch>
        </p:blipFill>
        <p:spPr>
          <a:xfrm>
            <a:off x="6668770" y="1290955"/>
            <a:ext cx="4030663" cy="5256213"/>
          </a:xfrm>
          <a:prstGeom prst="rect">
            <a:avLst/>
          </a:prstGeom>
        </p:spPr>
      </p:pic>
      <p:sp>
        <p:nvSpPr>
          <p:cNvPr id="4" name="Text Placeholder 13"/>
          <p:cNvSpPr txBox="1">
            <a:spLocks/>
          </p:cNvSpPr>
          <p:nvPr/>
        </p:nvSpPr>
        <p:spPr>
          <a:xfrm>
            <a:off x="1310640" y="1610765"/>
            <a:ext cx="3913188" cy="461659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>
                <a:solidFill>
                  <a:srgbClr val="000000"/>
                </a:solidFill>
              </a:rPr>
              <a:t>Robert Hooke (1635–1703) was the first to describe cells based upon his microscopic observations of cork. This illustration was published in his work </a:t>
            </a:r>
            <a:r>
              <a:rPr lang="en-US" sz="3200" b="1" i="1">
                <a:solidFill>
                  <a:srgbClr val="000000"/>
                </a:solidFill>
              </a:rPr>
              <a:t>Micrographia</a:t>
            </a:r>
            <a:r>
              <a:rPr lang="en-US" sz="3200" b="1">
                <a:solidFill>
                  <a:srgbClr val="000000"/>
                </a:solidFill>
              </a:rPr>
              <a:t>.</a:t>
            </a:r>
            <a:endParaRPr lang="en-US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15011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Endoplasmic Reticulum </a:t>
            </a:r>
          </a:p>
        </p:txBody>
      </p:sp>
      <p:pic>
        <p:nvPicPr>
          <p:cNvPr id="3" name="Picture Placeholder 1" descr="OSC_Microbio_03_04_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015" b="-20015"/>
          <a:stretch>
            <a:fillRect/>
          </a:stretch>
        </p:blipFill>
        <p:spPr>
          <a:xfrm>
            <a:off x="1550504" y="1079292"/>
            <a:ext cx="10034210" cy="4757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36840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Golgi Apparatus </a:t>
            </a:r>
          </a:p>
        </p:txBody>
      </p:sp>
      <p:pic>
        <p:nvPicPr>
          <p:cNvPr id="3" name="Picture Placeholder 1" descr="OSC_Microbio_03_04_Golg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44" b="-2544"/>
          <a:stretch>
            <a:fillRect/>
          </a:stretch>
        </p:blipFill>
        <p:spPr>
          <a:xfrm>
            <a:off x="1775791" y="1411946"/>
            <a:ext cx="9578009" cy="469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7035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Endomembrane System </a:t>
            </a:r>
          </a:p>
        </p:txBody>
      </p:sp>
      <p:pic>
        <p:nvPicPr>
          <p:cNvPr id="3" name="Picture Placeholder 1" descr="OSC_Microbio_03_04_Endomem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140" r="-24140"/>
          <a:stretch>
            <a:fillRect/>
          </a:stretch>
        </p:blipFill>
        <p:spPr>
          <a:xfrm>
            <a:off x="594359" y="1457666"/>
            <a:ext cx="10424161" cy="452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99770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Peroxisomes </a:t>
            </a:r>
          </a:p>
        </p:txBody>
      </p:sp>
      <p:pic>
        <p:nvPicPr>
          <p:cNvPr id="3" name="Picture Placeholder 1" descr="OSC_Microbio_03_04_Peroxisom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01" b="-2301"/>
          <a:stretch>
            <a:fillRect/>
          </a:stretch>
        </p:blipFill>
        <p:spPr>
          <a:xfrm>
            <a:off x="1815548" y="1457666"/>
            <a:ext cx="9538252" cy="47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27932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Cytoskeletal System </a:t>
            </a:r>
          </a:p>
        </p:txBody>
      </p:sp>
      <p:pic>
        <p:nvPicPr>
          <p:cNvPr id="3" name="Picture Placeholder 1" descr="OSC_Microbio_03_04_Cytosk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87" r="-5287"/>
          <a:stretch>
            <a:fillRect/>
          </a:stretch>
        </p:blipFill>
        <p:spPr>
          <a:xfrm>
            <a:off x="411479" y="1594826"/>
            <a:ext cx="11201401" cy="486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72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Microfilaments </a:t>
            </a:r>
          </a:p>
        </p:txBody>
      </p:sp>
      <p:pic>
        <p:nvPicPr>
          <p:cNvPr id="3" name="Picture Placeholder 1" descr="OSC_Microbio_03_04_act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567" r="-38567"/>
          <a:stretch>
            <a:fillRect/>
          </a:stretch>
        </p:blipFill>
        <p:spPr>
          <a:xfrm>
            <a:off x="1463039" y="1290026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1645920" y="5000831"/>
            <a:ext cx="8062912" cy="16538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AutoNum type="alphaLcParenBoth"/>
            </a:pPr>
            <a:r>
              <a:rPr lang="en-US" sz="1240" b="1"/>
              <a:t>A microfilament is composed of a pair of actin filaments. </a:t>
            </a:r>
          </a:p>
          <a:p>
            <a:pPr marL="342900" indent="-342900">
              <a:buFontTx/>
              <a:buAutoNum type="alphaLcParenBoth"/>
            </a:pPr>
            <a:r>
              <a:rPr lang="en-US" sz="1240" b="1"/>
              <a:t>Each actin filament is a string of polymerized actin monomers.</a:t>
            </a:r>
          </a:p>
          <a:p>
            <a:pPr marL="342900" indent="-342900">
              <a:buFontTx/>
              <a:buAutoNum type="alphaLcParenBoth"/>
            </a:pPr>
            <a:r>
              <a:rPr lang="en-US" sz="1240" b="1"/>
              <a:t>The dynamic nature of actin, due to its polymerization and depolymerization and its association with myosin, allows microfilaments to be involved in a variety of cellular processes, including ameboid movement, cytoplasmic streaming, contractile ring formation during cell division, and muscle contraction in animals.</a:t>
            </a:r>
            <a:endParaRPr lang="en-US" sz="1240" b="1" dirty="0"/>
          </a:p>
        </p:txBody>
      </p:sp>
    </p:spTree>
    <p:extLst>
      <p:ext uri="{BB962C8B-B14F-4D97-AF65-F5344CB8AC3E}">
        <p14:creationId xmlns:p14="http://schemas.microsoft.com/office/powerpoint/2010/main" val="6414357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Intermediate Filaments </a:t>
            </a:r>
          </a:p>
        </p:txBody>
      </p:sp>
      <p:pic>
        <p:nvPicPr>
          <p:cNvPr id="3" name="Picture Placeholder 1" descr="OSC_Microbio_03_04_IntFil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01" b="-5501"/>
          <a:stretch>
            <a:fillRect/>
          </a:stretch>
        </p:blipFill>
        <p:spPr>
          <a:xfrm>
            <a:off x="1813559" y="1079292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2064544" y="4813501"/>
            <a:ext cx="8062912" cy="1639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AutoNum type="alphaLcParenBoth"/>
            </a:pPr>
            <a:r>
              <a:rPr lang="en-US" sz="1400" b="1"/>
              <a:t>Intermediate filaments are composed of multiple strands of polymerized subunits. They are more permanent than other cytoskeletal structures and serve a variety of functions. </a:t>
            </a:r>
          </a:p>
          <a:p>
            <a:pPr marL="342900" indent="-342900">
              <a:buFontTx/>
              <a:buAutoNum type="alphaLcParenBoth"/>
            </a:pPr>
            <a:r>
              <a:rPr lang="en-US" sz="1400" b="1"/>
              <a:t>Intermediate filaments form much of the nuclear lamina.</a:t>
            </a:r>
          </a:p>
          <a:p>
            <a:pPr marL="342900" indent="-342900">
              <a:buFontTx/>
              <a:buAutoNum type="alphaLcParenBoth"/>
            </a:pPr>
            <a:r>
              <a:rPr lang="en-US" sz="1400" b="1"/>
              <a:t>Intermediate filaments form the desmosomes between cells in some animal tissues. (credit c “illustration”: modification of work by Mariana Ruiz Villareal)</a:t>
            </a:r>
          </a:p>
          <a:p>
            <a:pPr marL="342900" indent="-342900">
              <a:buFontTx/>
              <a:buAutoNum type="alphaLcParenBoth"/>
            </a:pP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82441207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Microtubules </a:t>
            </a:r>
          </a:p>
        </p:txBody>
      </p:sp>
      <p:pic>
        <p:nvPicPr>
          <p:cNvPr id="3" name="Picture Placeholder 1" descr="OSC_Microbio_03_04_Microtu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742" b="-11742"/>
          <a:stretch>
            <a:fillRect/>
          </a:stretch>
        </p:blipFill>
        <p:spPr>
          <a:xfrm>
            <a:off x="1616765" y="1366226"/>
            <a:ext cx="9935155" cy="482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9583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Centrosome</a:t>
            </a:r>
          </a:p>
        </p:txBody>
      </p:sp>
      <p:pic>
        <p:nvPicPr>
          <p:cNvPr id="3" name="Picture Placeholder 1" descr="OSC_Microbio_03_04_Centrosom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62" b="-6562"/>
          <a:stretch>
            <a:fillRect/>
          </a:stretch>
        </p:blipFill>
        <p:spPr>
          <a:xfrm>
            <a:off x="1733449" y="1676400"/>
            <a:ext cx="9620351" cy="417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3191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Mitochondria </a:t>
            </a:r>
          </a:p>
        </p:txBody>
      </p:sp>
      <p:pic>
        <p:nvPicPr>
          <p:cNvPr id="3" name="Picture Placeholder 1" descr="OSC_Microbio_03_04_Mitochon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60" b="-25060"/>
          <a:stretch>
            <a:fillRect/>
          </a:stretch>
        </p:blipFill>
        <p:spPr>
          <a:xfrm>
            <a:off x="1036319" y="1305266"/>
            <a:ext cx="10509527" cy="456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79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 Theory </a:t>
            </a:r>
          </a:p>
        </p:txBody>
      </p:sp>
      <p:pic>
        <p:nvPicPr>
          <p:cNvPr id="3" name="Picture Placeholder 1" descr="OSC_Microbio_03_02_VirchowRe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17" r="-20517"/>
          <a:stretch>
            <a:fillRect/>
          </a:stretch>
        </p:blipFill>
        <p:spPr>
          <a:xfrm>
            <a:off x="1615439" y="1305266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1615440" y="5031311"/>
            <a:ext cx="8062912" cy="11663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AutoNum type="alphaLcParenBoth"/>
            </a:pPr>
            <a:r>
              <a:rPr lang="en-US" sz="1600" b="1"/>
              <a:t>Rudolf Virchow (1821–1902) popularized the cell theory in an 1855 essay entitled “Cellular Pathology.” </a:t>
            </a:r>
          </a:p>
          <a:p>
            <a:pPr marL="342900" indent="-342900">
              <a:buFontTx/>
              <a:buAutoNum type="alphaLcParenBoth"/>
            </a:pPr>
            <a:r>
              <a:rPr lang="en-US" sz="1600" b="1"/>
              <a:t>The idea that all cells originate from other cells was first published in 1852 by his contemporary and former colleague Robert Remak (1815–1865).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90707917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Chloroplasts </a:t>
            </a:r>
          </a:p>
        </p:txBody>
      </p:sp>
      <p:pic>
        <p:nvPicPr>
          <p:cNvPr id="3" name="Picture Placeholder 1" descr="OSC_Microbio_03_04_Chloropla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429" r="-30429"/>
          <a:stretch>
            <a:fillRect/>
          </a:stretch>
        </p:blipFill>
        <p:spPr>
          <a:xfrm>
            <a:off x="838200" y="1350986"/>
            <a:ext cx="10728960" cy="465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806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9688" y="208232"/>
            <a:ext cx="4974591" cy="714167"/>
          </a:xfrm>
        </p:spPr>
        <p:txBody>
          <a:bodyPr/>
          <a:lstStyle/>
          <a:p>
            <a:r>
              <a:rPr lang="en-US" dirty="0"/>
              <a:t>Flagella and Cilia</a:t>
            </a:r>
          </a:p>
        </p:txBody>
      </p:sp>
      <p:pic>
        <p:nvPicPr>
          <p:cNvPr id="3" name="Picture Placeholder 1" descr="OSC_Microbio_03_04_Flagellu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523" b="-20523"/>
          <a:stretch>
            <a:fillRect/>
          </a:stretch>
        </p:blipFill>
        <p:spPr>
          <a:xfrm>
            <a:off x="5516880" y="922399"/>
            <a:ext cx="5244807" cy="5715000"/>
          </a:xfrm>
          <a:prstGeom prst="rect">
            <a:avLst/>
          </a:prstGeom>
        </p:spPr>
      </p:pic>
      <p:sp>
        <p:nvSpPr>
          <p:cNvPr id="4" name="Text Placeholder 13"/>
          <p:cNvSpPr txBox="1">
            <a:spLocks/>
          </p:cNvSpPr>
          <p:nvPr/>
        </p:nvSpPr>
        <p:spPr>
          <a:xfrm>
            <a:off x="509426" y="254177"/>
            <a:ext cx="3913188" cy="660382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AutoNum type="alphaLcParenBoth"/>
            </a:pPr>
            <a:r>
              <a:rPr lang="en-US" sz="2000" b="1">
                <a:solidFill>
                  <a:srgbClr val="000000"/>
                </a:solidFill>
              </a:rPr>
              <a:t>Eukaryotic flagella and cilia are composed of a 9+2 array of microtubules, as seen in this transmission electron micrograph cross-section.</a:t>
            </a:r>
            <a:r>
              <a:rPr lang="en-US" sz="2000" b="1"/>
              <a:t> </a:t>
            </a:r>
          </a:p>
          <a:p>
            <a:pPr marL="342900" indent="-342900">
              <a:buFontTx/>
              <a:buAutoNum type="alphaLcParenBoth"/>
            </a:pPr>
            <a:r>
              <a:rPr lang="en-US" sz="2000" b="1" dirty="0">
                <a:solidFill>
                  <a:srgbClr val="000000"/>
                </a:solidFill>
              </a:rPr>
              <a:t>The sliding of these microtubules relative to each other causes a flagellum to bend.</a:t>
            </a:r>
          </a:p>
          <a:p>
            <a:pPr marL="342900" indent="-342900">
              <a:buFontTx/>
              <a:buAutoNum type="alphaLcParenBoth"/>
            </a:pPr>
            <a:r>
              <a:rPr lang="en-US" sz="2000" b="1" dirty="0">
                <a:solidFill>
                  <a:srgbClr val="000000"/>
                </a:solidFill>
              </a:rPr>
              <a:t>An illustration of </a:t>
            </a:r>
            <a:r>
              <a:rPr lang="en-US" sz="2000" b="1" i="1" dirty="0">
                <a:solidFill>
                  <a:srgbClr val="000000"/>
                </a:solidFill>
              </a:rPr>
              <a:t>Trichomonas vaginalis</a:t>
            </a:r>
            <a:r>
              <a:rPr lang="en-US" sz="2000" b="1" dirty="0">
                <a:solidFill>
                  <a:srgbClr val="000000"/>
                </a:solidFill>
              </a:rPr>
              <a:t>, a flagellated protozoan parasite that causes vaginitis.</a:t>
            </a:r>
          </a:p>
          <a:p>
            <a:pPr marL="342900" indent="-342900">
              <a:buFontTx/>
              <a:buAutoNum type="alphaLcParenBoth"/>
            </a:pPr>
            <a:r>
              <a:rPr lang="en-US" sz="2000" b="1" dirty="0">
                <a:solidFill>
                  <a:srgbClr val="000000"/>
                </a:solidFill>
              </a:rPr>
              <a:t>Many protozoans, like this </a:t>
            </a:r>
            <a:r>
              <a:rPr lang="en-US" sz="2000" b="1" i="1" dirty="0">
                <a:solidFill>
                  <a:srgbClr val="000000"/>
                </a:solidFill>
              </a:rPr>
              <a:t>Paramecium</a:t>
            </a:r>
            <a:r>
              <a:rPr lang="en-US" sz="2000" b="1" dirty="0">
                <a:solidFill>
                  <a:srgbClr val="000000"/>
                </a:solidFill>
              </a:rPr>
              <a:t>, have numerous cilia that aid in locomotion as well as in feeding. Note the mouth opening shown here. (credit d: modification of work by University of Vermont/National Institutes of Health)</a:t>
            </a:r>
          </a:p>
        </p:txBody>
      </p:sp>
    </p:spTree>
    <p:extLst>
      <p:ext uri="{BB962C8B-B14F-4D97-AF65-F5344CB8AC3E}">
        <p14:creationId xmlns:p14="http://schemas.microsoft.com/office/powerpoint/2010/main" val="175387065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 Membrane Transport </a:t>
            </a:r>
          </a:p>
        </p:txBody>
      </p:sp>
      <p:pic>
        <p:nvPicPr>
          <p:cNvPr id="3" name="Picture Placeholder 1" descr="OSC_Microbio_03_04_Endocyto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86" r="-9186"/>
          <a:stretch>
            <a:fillRect/>
          </a:stretch>
        </p:blipFill>
        <p:spPr>
          <a:xfrm>
            <a:off x="685799" y="1320506"/>
            <a:ext cx="10850881" cy="471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400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Cell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35933"/>
            <a:ext cx="9829800" cy="3993317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1. Schwann and Schleiden ((1839)</a:t>
            </a:r>
          </a:p>
          <a:p>
            <a:pPr lvl="1"/>
            <a:r>
              <a:rPr lang="en-US" sz="3600" dirty="0"/>
              <a:t>Similarities between plant and animal tissue </a:t>
            </a:r>
          </a:p>
          <a:p>
            <a:r>
              <a:rPr lang="en-US" sz="4000" b="1" dirty="0">
                <a:solidFill>
                  <a:srgbClr val="FF0000"/>
                </a:solidFill>
              </a:rPr>
              <a:t>2. </a:t>
            </a:r>
            <a:r>
              <a:rPr lang="en-US" sz="4000" b="1" dirty="0" err="1">
                <a:solidFill>
                  <a:srgbClr val="FF0000"/>
                </a:solidFill>
              </a:rPr>
              <a:t>Remak</a:t>
            </a:r>
            <a:r>
              <a:rPr lang="en-US" sz="4000" b="1" dirty="0">
                <a:solidFill>
                  <a:srgbClr val="FF0000"/>
                </a:solidFill>
              </a:rPr>
              <a:t> (1852) </a:t>
            </a:r>
          </a:p>
          <a:p>
            <a:pPr lvl="1"/>
            <a:r>
              <a:rPr lang="en-US" sz="3600" dirty="0"/>
              <a:t>Evidence that cells come from pre-existing cells</a:t>
            </a:r>
          </a:p>
          <a:p>
            <a:r>
              <a:rPr lang="en-US" sz="4000" b="1" dirty="0">
                <a:solidFill>
                  <a:srgbClr val="FF0000"/>
                </a:solidFill>
              </a:rPr>
              <a:t>3. Virchow </a:t>
            </a:r>
          </a:p>
          <a:p>
            <a:pPr lvl="1"/>
            <a:r>
              <a:rPr lang="en-US" sz="3600" dirty="0"/>
              <a:t>Published work on the cell theory </a:t>
            </a:r>
          </a:p>
        </p:txBody>
      </p:sp>
    </p:spTree>
    <p:extLst>
      <p:ext uri="{BB962C8B-B14F-4D97-AF65-F5344CB8AC3E}">
        <p14:creationId xmlns:p14="http://schemas.microsoft.com/office/powerpoint/2010/main" val="1086494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88925"/>
            <a:ext cx="10515600" cy="714167"/>
          </a:xfrm>
        </p:spPr>
        <p:txBody>
          <a:bodyPr>
            <a:normAutofit fontScale="90000"/>
          </a:bodyPr>
          <a:lstStyle/>
          <a:p>
            <a:r>
              <a:rPr lang="en-US" dirty="0"/>
              <a:t>How Cells Developed – Endosymbiotic Theory</a:t>
            </a:r>
          </a:p>
        </p:txBody>
      </p:sp>
      <p:pic>
        <p:nvPicPr>
          <p:cNvPr id="3" name="Picture Placeholder 1" descr="OSC_Microbio_03_02_Endosymbi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56" r="-14856"/>
          <a:stretch>
            <a:fillRect/>
          </a:stretch>
        </p:blipFill>
        <p:spPr>
          <a:xfrm>
            <a:off x="457199" y="1269485"/>
            <a:ext cx="10896601" cy="473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756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Germ Theory of Disease </a:t>
            </a:r>
          </a:p>
        </p:txBody>
      </p:sp>
      <p:pic>
        <p:nvPicPr>
          <p:cNvPr id="3" name="Picture Placeholder 1" descr="OSC_Microbio_03_02_Semmelwei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42" b="-5542"/>
          <a:stretch>
            <a:fillRect/>
          </a:stretch>
        </p:blipFill>
        <p:spPr>
          <a:xfrm>
            <a:off x="1554479" y="1245235"/>
            <a:ext cx="4149725" cy="5256213"/>
          </a:xfrm>
          <a:prstGeom prst="rect">
            <a:avLst/>
          </a:prstGeom>
        </p:spPr>
      </p:pic>
      <p:sp>
        <p:nvSpPr>
          <p:cNvPr id="4" name="Text Placeholder 13"/>
          <p:cNvSpPr txBox="1">
            <a:spLocks/>
          </p:cNvSpPr>
          <p:nvPr/>
        </p:nvSpPr>
        <p:spPr>
          <a:xfrm>
            <a:off x="6222365" y="1227247"/>
            <a:ext cx="3913188" cy="422867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/>
              <a:t>Ignaz Semmelweis (1818–1865) was a proponent of the importance of handwashing to prevent transfer of disease between patients by physicians.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80080848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</a:majorFont>
      <a:minorFont>
        <a:latin typeface="Franklin Gothic Book" panose="020B0503020102020204"/>
        <a:ea typeface=""/>
        <a:cs typeface="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221</TotalTime>
  <Words>1358</Words>
  <Application>Microsoft Macintosh PowerPoint</Application>
  <PresentationFormat>Widescreen</PresentationFormat>
  <Paragraphs>206</Paragraphs>
  <Slides>62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7" baseType="lpstr">
      <vt:lpstr>ＭＳ Ｐゴシック</vt:lpstr>
      <vt:lpstr>Arial</vt:lpstr>
      <vt:lpstr>Calibri</vt:lpstr>
      <vt:lpstr>Franklin Gothic Book</vt:lpstr>
      <vt:lpstr>Crop</vt:lpstr>
      <vt:lpstr>The Cell </vt:lpstr>
      <vt:lpstr>The World of Microorganisms </vt:lpstr>
      <vt:lpstr>Spontaneous Generation – Redi Experiment</vt:lpstr>
      <vt:lpstr>Spontaneous Generation – Pasteur   Abiotic vs Biotic</vt:lpstr>
      <vt:lpstr>The Cell Theory </vt:lpstr>
      <vt:lpstr>Cell Theory </vt:lpstr>
      <vt:lpstr>Cell Theory</vt:lpstr>
      <vt:lpstr>How Cells Developed – Endosymbiotic Theory</vt:lpstr>
      <vt:lpstr>Germ Theory of Disease </vt:lpstr>
      <vt:lpstr>Germ Theory </vt:lpstr>
      <vt:lpstr>PowerPoint Presentation</vt:lpstr>
      <vt:lpstr>How are Prokaryotes Different from Eukaryotes?</vt:lpstr>
      <vt:lpstr>The Prokaryotic Cell </vt:lpstr>
      <vt:lpstr>Prokaryotic Cell Shapes</vt:lpstr>
      <vt:lpstr>Prokaryotic Cell Arrangements </vt:lpstr>
      <vt:lpstr>Prokaryotic Cell Walls </vt:lpstr>
      <vt:lpstr>Nucleoid Region </vt:lpstr>
      <vt:lpstr>Bacterial Chromosome</vt:lpstr>
      <vt:lpstr>Plasmid</vt:lpstr>
      <vt:lpstr>Ribosomes</vt:lpstr>
      <vt:lpstr>Inclusions </vt:lpstr>
      <vt:lpstr>Inclusions</vt:lpstr>
      <vt:lpstr>Endospores </vt:lpstr>
      <vt:lpstr>Bacterial Endospores:  An Extremely Resistant Stage</vt:lpstr>
      <vt:lpstr>Endospores </vt:lpstr>
      <vt:lpstr>Plasma Membrane </vt:lpstr>
      <vt:lpstr>The Cell Envelope </vt:lpstr>
      <vt:lpstr>Differences in Cell Envelope Structure</vt:lpstr>
      <vt:lpstr>Cell Wall </vt:lpstr>
      <vt:lpstr>The Cell Wall </vt:lpstr>
      <vt:lpstr>Structure of the Cell Wall</vt:lpstr>
      <vt:lpstr>Structure of the Cell Wall</vt:lpstr>
      <vt:lpstr>The Gram-Negative Outer Membrane</vt:lpstr>
      <vt:lpstr>Practical Considerations of Differences in Cell Envelope Structure </vt:lpstr>
      <vt:lpstr>Acid-Fast Gram-Positive Bacteria </vt:lpstr>
      <vt:lpstr>Glycocalyx, Capsules and Slime Layers </vt:lpstr>
      <vt:lpstr>The Glycocalyx</vt:lpstr>
      <vt:lpstr>Bacterial Capsule </vt:lpstr>
      <vt:lpstr>Fimbriae and Pili </vt:lpstr>
      <vt:lpstr>Pili</vt:lpstr>
      <vt:lpstr>Fimbriae</vt:lpstr>
      <vt:lpstr>Flagella </vt:lpstr>
      <vt:lpstr>Flagellar Function</vt:lpstr>
      <vt:lpstr>Arrangement of Flagella </vt:lpstr>
      <vt:lpstr>Motility </vt:lpstr>
      <vt:lpstr>Motility </vt:lpstr>
      <vt:lpstr>The Eukaryotic Cell </vt:lpstr>
      <vt:lpstr>How are Prokaryotes Different from Eukaryotes?</vt:lpstr>
      <vt:lpstr>Nucleus </vt:lpstr>
      <vt:lpstr>Endoplasmic Reticulum </vt:lpstr>
      <vt:lpstr>Golgi Apparatus </vt:lpstr>
      <vt:lpstr>Endomembrane System </vt:lpstr>
      <vt:lpstr>Peroxisomes </vt:lpstr>
      <vt:lpstr>Cytoskeletal System </vt:lpstr>
      <vt:lpstr>Microfilaments </vt:lpstr>
      <vt:lpstr>Intermediate Filaments </vt:lpstr>
      <vt:lpstr>Microtubules </vt:lpstr>
      <vt:lpstr>Centrosome</vt:lpstr>
      <vt:lpstr>Mitochondria </vt:lpstr>
      <vt:lpstr>Chloroplasts </vt:lpstr>
      <vt:lpstr>Flagella and Cilia</vt:lpstr>
      <vt:lpstr>Cell Membrane Transport 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An Invisible World  </dc:title>
  <dc:creator>Andrew Dawson</dc:creator>
  <cp:lastModifiedBy>Andrew Dawson</cp:lastModifiedBy>
  <cp:revision>28</cp:revision>
  <dcterms:created xsi:type="dcterms:W3CDTF">2017-06-12T19:29:15Z</dcterms:created>
  <dcterms:modified xsi:type="dcterms:W3CDTF">2018-03-01T18:05:51Z</dcterms:modified>
</cp:coreProperties>
</file>