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1"/>
  </p:notesMasterIdLst>
  <p:sldIdLst>
    <p:sldId id="256" r:id="rId2"/>
    <p:sldId id="257" r:id="rId3"/>
    <p:sldId id="258" r:id="rId4"/>
    <p:sldId id="260" r:id="rId5"/>
    <p:sldId id="283" r:id="rId6"/>
    <p:sldId id="259" r:id="rId7"/>
    <p:sldId id="261" r:id="rId8"/>
    <p:sldId id="262" r:id="rId9"/>
    <p:sldId id="285" r:id="rId10"/>
    <p:sldId id="263" r:id="rId11"/>
    <p:sldId id="284" r:id="rId12"/>
    <p:sldId id="287" r:id="rId13"/>
    <p:sldId id="264" r:id="rId14"/>
    <p:sldId id="265" r:id="rId15"/>
    <p:sldId id="286" r:id="rId16"/>
    <p:sldId id="266" r:id="rId17"/>
    <p:sldId id="280" r:id="rId18"/>
    <p:sldId id="281" r:id="rId19"/>
    <p:sldId id="282" r:id="rId20"/>
    <p:sldId id="296" r:id="rId21"/>
    <p:sldId id="294" r:id="rId22"/>
    <p:sldId id="295" r:id="rId23"/>
    <p:sldId id="267" r:id="rId24"/>
    <p:sldId id="288" r:id="rId25"/>
    <p:sldId id="290" r:id="rId26"/>
    <p:sldId id="268" r:id="rId27"/>
    <p:sldId id="269" r:id="rId28"/>
    <p:sldId id="270" r:id="rId29"/>
    <p:sldId id="271" r:id="rId30"/>
    <p:sldId id="272" r:id="rId31"/>
    <p:sldId id="273" r:id="rId32"/>
    <p:sldId id="274" r:id="rId33"/>
    <p:sldId id="279" r:id="rId34"/>
    <p:sldId id="297" r:id="rId35"/>
    <p:sldId id="298" r:id="rId36"/>
    <p:sldId id="299" r:id="rId37"/>
    <p:sldId id="300" r:id="rId38"/>
    <p:sldId id="275" r:id="rId39"/>
    <p:sldId id="276" r:id="rId40"/>
    <p:sldId id="301" r:id="rId41"/>
    <p:sldId id="277" r:id="rId42"/>
    <p:sldId id="303" r:id="rId43"/>
    <p:sldId id="304" r:id="rId44"/>
    <p:sldId id="278" r:id="rId45"/>
    <p:sldId id="307" r:id="rId46"/>
    <p:sldId id="308" r:id="rId47"/>
    <p:sldId id="309" r:id="rId48"/>
    <p:sldId id="310" r:id="rId49"/>
    <p:sldId id="31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248"/>
    <p:restoredTop sz="94632"/>
  </p:normalViewPr>
  <p:slideViewPr>
    <p:cSldViewPr snapToGrid="0" snapToObjects="1">
      <p:cViewPr varScale="1">
        <p:scale>
          <a:sx n="112" d="100"/>
          <a:sy n="112" d="100"/>
        </p:scale>
        <p:origin x="224" y="22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F169EA4-F97C-7A4E-8B2D-57572F3C8D3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F169EA4-F97C-7A4E-8B2D-57572F3C8D3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146282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The Eukaryotes of Microbiology</a:t>
            </a:r>
          </a:p>
        </p:txBody>
      </p:sp>
      <p:sp>
        <p:nvSpPr>
          <p:cNvPr id="3" name="Subtitle 2"/>
          <p:cNvSpPr>
            <a:spLocks noGrp="1"/>
          </p:cNvSpPr>
          <p:nvPr>
            <p:ph type="subTitle" idx="1"/>
          </p:nvPr>
        </p:nvSpPr>
        <p:spPr/>
        <p:txBody>
          <a:bodyPr/>
          <a:lstStyle/>
          <a:p>
            <a:r>
              <a:rPr lang="en-US" b="1" dirty="0"/>
              <a:t>Chapter 5</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Amoebozoa</a:t>
            </a:r>
            <a:r>
              <a:rPr lang="en-US" dirty="0"/>
              <a:t> </a:t>
            </a:r>
          </a:p>
        </p:txBody>
      </p:sp>
      <p:pic>
        <p:nvPicPr>
          <p:cNvPr id="3" name="Picture Placeholder 1" descr="OSC_Microbio_05_01_slime.jpg"/>
          <p:cNvPicPr>
            <a:picLocks noChangeAspect="1"/>
          </p:cNvPicPr>
          <p:nvPr/>
        </p:nvPicPr>
        <p:blipFill>
          <a:blip r:embed="rId2">
            <a:extLst>
              <a:ext uri="{28A0092B-C50C-407E-A947-70E740481C1C}">
                <a14:useLocalDpi xmlns:a14="http://schemas.microsoft.com/office/drawing/2010/main" val="0"/>
              </a:ext>
            </a:extLst>
          </a:blip>
          <a:srcRect t="-7623" b="-7623"/>
          <a:stretch>
            <a:fillRect/>
          </a:stretch>
        </p:blipFill>
        <p:spPr>
          <a:xfrm>
            <a:off x="1640540" y="1079292"/>
            <a:ext cx="8062913" cy="3500071"/>
          </a:xfrm>
          <a:prstGeom prst="rect">
            <a:avLst/>
          </a:prstGeom>
        </p:spPr>
      </p:pic>
      <p:sp>
        <p:nvSpPr>
          <p:cNvPr id="4" name="Text Placeholder 6"/>
          <p:cNvSpPr txBox="1">
            <a:spLocks/>
          </p:cNvSpPr>
          <p:nvPr/>
        </p:nvSpPr>
        <p:spPr>
          <a:xfrm>
            <a:off x="1640540" y="4579363"/>
            <a:ext cx="8062912" cy="158026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300" b="1"/>
              <a:t> The cellular slime mold </a:t>
            </a:r>
            <a:r>
              <a:rPr lang="en-US" sz="1300" b="1" i="1"/>
              <a:t>Dictyostelium discoideum</a:t>
            </a:r>
            <a:r>
              <a:rPr lang="en-US" sz="1300" b="1"/>
              <a:t> can be grown on agar in a Petri dish. In this image, </a:t>
            </a:r>
            <a:br>
              <a:rPr lang="en-US" sz="1300" b="1"/>
            </a:br>
            <a:r>
              <a:rPr lang="en-US" sz="1300" b="1"/>
              <a:t> individual amoeboid cells (visible as small spheres) are streaming together to form an aggregation that </a:t>
            </a:r>
            <a:br>
              <a:rPr lang="en-US" sz="1300" b="1"/>
            </a:br>
            <a:r>
              <a:rPr lang="en-US" sz="1300" b="1"/>
              <a:t> is beginning to rise in the upper right corner of the image. The primitively multicellular aggregation </a:t>
            </a:r>
            <a:br>
              <a:rPr lang="en-US" sz="1300" b="1"/>
            </a:br>
            <a:r>
              <a:rPr lang="en-US" sz="1300" b="1"/>
              <a:t> consists of individual cells that each have their own nucleus.</a:t>
            </a:r>
          </a:p>
          <a:p>
            <a:pPr marL="342900" indent="-342900">
              <a:buFont typeface="Arial"/>
              <a:buAutoNum type="alphaLcParenBoth"/>
            </a:pPr>
            <a:r>
              <a:rPr lang="en-US" sz="1300" b="1"/>
              <a:t> </a:t>
            </a:r>
            <a:r>
              <a:rPr lang="en-US" sz="1300" b="1" i="1"/>
              <a:t>Fuligo septica </a:t>
            </a:r>
            <a:r>
              <a:rPr lang="en-US" sz="1300" b="1"/>
              <a:t>is a plasmodial slime mold. This brightly colored organism consists of a large cell with </a:t>
            </a:r>
            <a:br>
              <a:rPr lang="en-US" sz="1300" b="1"/>
            </a:br>
            <a:r>
              <a:rPr lang="en-US" sz="1300" b="1"/>
              <a:t> many nuclei.</a:t>
            </a:r>
            <a:endParaRPr lang="en-US" sz="1300" b="1" dirty="0"/>
          </a:p>
        </p:txBody>
      </p:sp>
    </p:spTree>
    <p:extLst>
      <p:ext uri="{BB962C8B-B14F-4D97-AF65-F5344CB8AC3E}">
        <p14:creationId xmlns:p14="http://schemas.microsoft.com/office/powerpoint/2010/main" val="547303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err="1"/>
              <a:t>Amoebozoa</a:t>
            </a:r>
            <a:r>
              <a:rPr lang="en-US" dirty="0"/>
              <a:t> </a:t>
            </a:r>
          </a:p>
        </p:txBody>
      </p:sp>
      <p:sp>
        <p:nvSpPr>
          <p:cNvPr id="3" name="Content Placeholder 2"/>
          <p:cNvSpPr>
            <a:spLocks noGrp="1"/>
          </p:cNvSpPr>
          <p:nvPr>
            <p:ph idx="1"/>
          </p:nvPr>
        </p:nvSpPr>
        <p:spPr/>
        <p:txBody>
          <a:bodyPr>
            <a:normAutofit fontScale="92500" lnSpcReduction="20000"/>
          </a:bodyPr>
          <a:lstStyle/>
          <a:p>
            <a:r>
              <a:rPr lang="en-US" sz="4400" b="1" dirty="0"/>
              <a:t>Move via </a:t>
            </a:r>
            <a:r>
              <a:rPr lang="en-US" sz="4400" b="1" dirty="0">
                <a:solidFill>
                  <a:srgbClr val="FF0000"/>
                </a:solidFill>
              </a:rPr>
              <a:t>cytoplasmic</a:t>
            </a:r>
            <a:r>
              <a:rPr lang="en-US" sz="4400" b="1" dirty="0"/>
              <a:t> </a:t>
            </a:r>
            <a:r>
              <a:rPr lang="en-US" sz="4400" b="1" dirty="0">
                <a:solidFill>
                  <a:srgbClr val="FF0000"/>
                </a:solidFill>
              </a:rPr>
              <a:t>streaming</a:t>
            </a:r>
            <a:r>
              <a:rPr lang="en-US" sz="4400" b="1" dirty="0"/>
              <a:t> (amoeboid movement) - pseudopods </a:t>
            </a:r>
          </a:p>
          <a:p>
            <a:r>
              <a:rPr lang="en-US" sz="4400" b="1" i="1" dirty="0">
                <a:solidFill>
                  <a:srgbClr val="FF0000"/>
                </a:solidFill>
              </a:rPr>
              <a:t>Entamoeba </a:t>
            </a:r>
            <a:r>
              <a:rPr lang="en-US" sz="4400" b="1" i="1" dirty="0" err="1">
                <a:solidFill>
                  <a:srgbClr val="FF0000"/>
                </a:solidFill>
              </a:rPr>
              <a:t>histolytica</a:t>
            </a:r>
            <a:endParaRPr lang="en-US" sz="4400" b="1" i="1" dirty="0">
              <a:solidFill>
                <a:srgbClr val="FF0000"/>
              </a:solidFill>
            </a:endParaRPr>
          </a:p>
          <a:p>
            <a:r>
              <a:rPr lang="en-US" sz="4400" b="1" i="1" dirty="0" err="1">
                <a:solidFill>
                  <a:srgbClr val="FF0000"/>
                </a:solidFill>
              </a:rPr>
              <a:t>Naegleria</a:t>
            </a:r>
            <a:r>
              <a:rPr lang="en-US" sz="4400" b="1" i="1" dirty="0">
                <a:solidFill>
                  <a:srgbClr val="FF0000"/>
                </a:solidFill>
              </a:rPr>
              <a:t> </a:t>
            </a:r>
            <a:r>
              <a:rPr lang="en-US" sz="4400" b="1" i="1" dirty="0" err="1">
                <a:solidFill>
                  <a:srgbClr val="FF0000"/>
                </a:solidFill>
              </a:rPr>
              <a:t>fowleri</a:t>
            </a:r>
            <a:endParaRPr lang="en-US" sz="4400" b="1" i="1" dirty="0">
              <a:solidFill>
                <a:srgbClr val="FF0000"/>
              </a:solidFill>
            </a:endParaRPr>
          </a:p>
          <a:p>
            <a:r>
              <a:rPr lang="en-US" sz="4400" b="1" i="1" dirty="0" err="1">
                <a:solidFill>
                  <a:srgbClr val="FF0000"/>
                </a:solidFill>
              </a:rPr>
              <a:t>Acanthamoeba</a:t>
            </a:r>
            <a:r>
              <a:rPr lang="en-US" sz="4400" b="1" dirty="0">
                <a:solidFill>
                  <a:srgbClr val="FF0000"/>
                </a:solidFill>
              </a:rPr>
              <a:t> </a:t>
            </a:r>
            <a:r>
              <a:rPr lang="en-US" sz="4400" b="1" dirty="0"/>
              <a:t>(blindness) </a:t>
            </a:r>
          </a:p>
          <a:p>
            <a:r>
              <a:rPr lang="en-US" sz="4400" b="1" dirty="0">
                <a:solidFill>
                  <a:srgbClr val="FF0000"/>
                </a:solidFill>
              </a:rPr>
              <a:t>Slime molds </a:t>
            </a:r>
          </a:p>
        </p:txBody>
      </p:sp>
    </p:spTree>
    <p:extLst>
      <p:ext uri="{BB962C8B-B14F-4D97-AF65-F5344CB8AC3E}">
        <p14:creationId xmlns:p14="http://schemas.microsoft.com/office/powerpoint/2010/main" val="486591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2022475" y="484094"/>
            <a:ext cx="7556313" cy="658906"/>
          </a:xfrm>
        </p:spPr>
        <p:txBody>
          <a:bodyPr>
            <a:normAutofit fontScale="90000"/>
          </a:bodyPr>
          <a:lstStyle/>
          <a:p>
            <a:pPr>
              <a:defRPr/>
            </a:pPr>
            <a:r>
              <a:rPr lang="en-US" b="1"/>
              <a:t>Infective Amoebas:  </a:t>
            </a:r>
            <a:r>
              <a:rPr lang="en-US" b="1" i="1"/>
              <a:t>Entamoeba</a:t>
            </a:r>
            <a:endParaRPr lang="en-US" b="1"/>
          </a:p>
        </p:txBody>
      </p:sp>
      <p:sp>
        <p:nvSpPr>
          <p:cNvPr id="97282" name="Content Placeholder 2"/>
          <p:cNvSpPr>
            <a:spLocks noGrp="1"/>
          </p:cNvSpPr>
          <p:nvPr>
            <p:ph idx="1"/>
          </p:nvPr>
        </p:nvSpPr>
        <p:spPr>
          <a:xfrm>
            <a:off x="1981200" y="1524000"/>
            <a:ext cx="8229600" cy="4800600"/>
          </a:xfrm>
        </p:spPr>
        <p:txBody>
          <a:bodyPr/>
          <a:lstStyle/>
          <a:p>
            <a:pPr eaLnBrk="1" hangingPunct="1"/>
            <a:r>
              <a:rPr lang="en-US" altLang="en-US" sz="4400">
                <a:solidFill>
                  <a:srgbClr val="FF0000"/>
                </a:solidFill>
                <a:latin typeface="Book Antiqua" charset="0"/>
                <a:cs typeface="Book Antiqua" charset="0"/>
              </a:rPr>
              <a:t>Amoebiasis </a:t>
            </a:r>
            <a:r>
              <a:rPr lang="en-US" altLang="en-US" sz="4400">
                <a:latin typeface="Book Antiqua" charset="0"/>
                <a:cs typeface="Book Antiqua" charset="0"/>
              </a:rPr>
              <a:t>caused by </a:t>
            </a:r>
            <a:r>
              <a:rPr lang="en-US" altLang="en-US" sz="4400" i="1">
                <a:solidFill>
                  <a:srgbClr val="800000"/>
                </a:solidFill>
                <a:latin typeface="Book Antiqua" charset="0"/>
                <a:cs typeface="Book Antiqua" charset="0"/>
              </a:rPr>
              <a:t>Entamoeba histolytica</a:t>
            </a:r>
          </a:p>
          <a:p>
            <a:pPr lvl="1" eaLnBrk="1" hangingPunct="1"/>
            <a:r>
              <a:rPr lang="en-US" altLang="en-US" sz="3600" i="1">
                <a:solidFill>
                  <a:srgbClr val="800000"/>
                </a:solidFill>
                <a:latin typeface="Book Antiqua" charset="0"/>
                <a:cs typeface="Book Antiqua" charset="0"/>
              </a:rPr>
              <a:t>Most asymptomatic, but 10% of time – intestinal damage</a:t>
            </a:r>
            <a:endParaRPr lang="en-US" altLang="en-US" sz="3600">
              <a:solidFill>
                <a:srgbClr val="800000"/>
              </a:solidFill>
              <a:latin typeface="Book Antiqua" charset="0"/>
              <a:cs typeface="Book Antiqua" charset="0"/>
            </a:endParaRPr>
          </a:p>
          <a:p>
            <a:pPr lvl="1" eaLnBrk="1" hangingPunct="1"/>
            <a:r>
              <a:rPr lang="en-US" altLang="en-US" sz="4400" i="1">
                <a:solidFill>
                  <a:srgbClr val="800000"/>
                </a:solidFill>
                <a:latin typeface="Book Antiqua" charset="0"/>
                <a:cs typeface="Book Antiqua" charset="0"/>
              </a:rPr>
              <a:t>Amoebic dysentery </a:t>
            </a:r>
          </a:p>
          <a:p>
            <a:pPr eaLnBrk="1" hangingPunct="1"/>
            <a:r>
              <a:rPr lang="en-US" altLang="en-US" sz="4800" i="1">
                <a:solidFill>
                  <a:srgbClr val="800000"/>
                </a:solidFill>
                <a:latin typeface="Book Antiqua" charset="0"/>
                <a:cs typeface="Book Antiqua" charset="0"/>
              </a:rPr>
              <a:t> </a:t>
            </a:r>
            <a:r>
              <a:rPr lang="en-US" altLang="en-US" sz="4800" i="1">
                <a:solidFill>
                  <a:srgbClr val="FF0000"/>
                </a:solidFill>
                <a:latin typeface="Book Antiqua" charset="0"/>
                <a:cs typeface="Book Antiqua" charset="0"/>
              </a:rPr>
              <a:t>Naegleria </a:t>
            </a:r>
            <a:r>
              <a:rPr lang="en-US" altLang="en-US" sz="4800" i="1">
                <a:solidFill>
                  <a:srgbClr val="800000"/>
                </a:solidFill>
                <a:latin typeface="Book Antiqua" charset="0"/>
                <a:cs typeface="Book Antiqua" charset="0"/>
              </a:rPr>
              <a:t>– brain infection</a:t>
            </a:r>
          </a:p>
          <a:p>
            <a:pPr eaLnBrk="1" hangingPunct="1"/>
            <a:endParaRPr lang="en-US" altLang="en-US" sz="4400">
              <a:latin typeface="Book Antiqua" charset="0"/>
              <a:cs typeface="Book Antiqua" charset="0"/>
            </a:endParaRPr>
          </a:p>
        </p:txBody>
      </p:sp>
    </p:spTree>
    <p:extLst>
      <p:ext uri="{BB962C8B-B14F-4D97-AF65-F5344CB8AC3E}">
        <p14:creationId xmlns:p14="http://schemas.microsoft.com/office/powerpoint/2010/main" val="166689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Cycles of Slime Molds </a:t>
            </a:r>
          </a:p>
        </p:txBody>
      </p:sp>
      <p:pic>
        <p:nvPicPr>
          <p:cNvPr id="3" name="Picture Placeholder 1" descr="OSC_Microbio_05_01_CellularLC.jpg"/>
          <p:cNvPicPr>
            <a:picLocks noChangeAspect="1"/>
          </p:cNvPicPr>
          <p:nvPr/>
        </p:nvPicPr>
        <p:blipFill>
          <a:blip r:embed="rId2">
            <a:extLst>
              <a:ext uri="{28A0092B-C50C-407E-A947-70E740481C1C}">
                <a14:useLocalDpi xmlns:a14="http://schemas.microsoft.com/office/drawing/2010/main" val="0"/>
              </a:ext>
            </a:extLst>
          </a:blip>
          <a:srcRect t="-15861" b="-15861"/>
          <a:stretch>
            <a:fillRect/>
          </a:stretch>
        </p:blipFill>
        <p:spPr>
          <a:xfrm>
            <a:off x="2141537" y="1079291"/>
            <a:ext cx="4030663" cy="5256213"/>
          </a:xfrm>
          <a:prstGeom prst="rect">
            <a:avLst/>
          </a:prstGeom>
        </p:spPr>
      </p:pic>
      <p:pic>
        <p:nvPicPr>
          <p:cNvPr id="4" name="Picture Placeholder 1" descr="OSC_Microbio_05_01_PlasmodiLC.jpg"/>
          <p:cNvPicPr>
            <a:picLocks noChangeAspect="1"/>
          </p:cNvPicPr>
          <p:nvPr/>
        </p:nvPicPr>
        <p:blipFill>
          <a:blip r:embed="rId3">
            <a:extLst>
              <a:ext uri="{28A0092B-C50C-407E-A947-70E740481C1C}">
                <a14:useLocalDpi xmlns:a14="http://schemas.microsoft.com/office/drawing/2010/main" val="0"/>
              </a:ext>
            </a:extLst>
          </a:blip>
          <a:srcRect t="-15286" b="-15286"/>
          <a:stretch>
            <a:fillRect/>
          </a:stretch>
        </p:blipFill>
        <p:spPr>
          <a:xfrm>
            <a:off x="7668559" y="1079291"/>
            <a:ext cx="4032250" cy="5256213"/>
          </a:xfrm>
          <a:prstGeom prst="rect">
            <a:avLst/>
          </a:prstGeom>
        </p:spPr>
      </p:pic>
    </p:spTree>
    <p:extLst>
      <p:ext uri="{BB962C8B-B14F-4D97-AF65-F5344CB8AC3E}">
        <p14:creationId xmlns:p14="http://schemas.microsoft.com/office/powerpoint/2010/main" val="1327548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Chromalveolata – Apicomplexans, Ciliates, Diatoms and Dinoflagellates </a:t>
            </a:r>
          </a:p>
        </p:txBody>
      </p:sp>
      <p:pic>
        <p:nvPicPr>
          <p:cNvPr id="3" name="Picture Placeholder 1" descr="OSC_Microbio_05_01_apical.jpg"/>
          <p:cNvPicPr>
            <a:picLocks noChangeAspect="1"/>
          </p:cNvPicPr>
          <p:nvPr/>
        </p:nvPicPr>
        <p:blipFill>
          <a:blip r:embed="rId2">
            <a:extLst>
              <a:ext uri="{28A0092B-C50C-407E-A947-70E740481C1C}">
                <a14:useLocalDpi xmlns:a14="http://schemas.microsoft.com/office/drawing/2010/main" val="0"/>
              </a:ext>
            </a:extLst>
          </a:blip>
          <a:srcRect l="-16690" r="-16690"/>
          <a:stretch>
            <a:fillRect/>
          </a:stretch>
        </p:blipFill>
        <p:spPr>
          <a:xfrm>
            <a:off x="2341418" y="1745818"/>
            <a:ext cx="7308247" cy="3172474"/>
          </a:xfrm>
          <a:prstGeom prst="rect">
            <a:avLst/>
          </a:prstGeom>
        </p:spPr>
      </p:pic>
      <p:sp>
        <p:nvSpPr>
          <p:cNvPr id="4" name="Text Placeholder 6"/>
          <p:cNvSpPr txBox="1">
            <a:spLocks/>
          </p:cNvSpPr>
          <p:nvPr/>
        </p:nvSpPr>
        <p:spPr>
          <a:xfrm>
            <a:off x="1586753" y="5257221"/>
            <a:ext cx="8062912"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600" b="1"/>
              <a:t>Apicomplexans are parasitic protists. They have a characteristic apical complex that enables them to infect host cells. </a:t>
            </a:r>
          </a:p>
          <a:p>
            <a:pPr marL="342900" indent="-342900">
              <a:buFontTx/>
              <a:buAutoNum type="alphaLcParenBoth"/>
            </a:pPr>
            <a:r>
              <a:rPr lang="en-US" sz="1600" b="1"/>
              <a:t>The A colorized electron microscope image of a </a:t>
            </a:r>
            <a:r>
              <a:rPr lang="en-US" sz="1600" b="1" i="1"/>
              <a:t>Plasmodium</a:t>
            </a:r>
            <a:r>
              <a:rPr lang="en-US" sz="1600" b="1"/>
              <a:t> sporozoite. (credit b: modification of work by Ute Frevert)</a:t>
            </a:r>
            <a:endParaRPr lang="en-US" sz="1600" b="1" dirty="0"/>
          </a:p>
        </p:txBody>
      </p:sp>
    </p:spTree>
    <p:extLst>
      <p:ext uri="{BB962C8B-B14F-4D97-AF65-F5344CB8AC3E}">
        <p14:creationId xmlns:p14="http://schemas.microsoft.com/office/powerpoint/2010/main" val="1283949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7018" y="159327"/>
            <a:ext cx="9601200" cy="1485900"/>
          </a:xfrm>
        </p:spPr>
        <p:txBody>
          <a:bodyPr>
            <a:noAutofit/>
          </a:bodyPr>
          <a:lstStyle/>
          <a:p>
            <a:r>
              <a:rPr lang="en-US" sz="3200"/>
              <a:t>Chromalveolata – Apicomplexans, Ciliates, Diatoms and Dinoflagellates </a:t>
            </a:r>
          </a:p>
        </p:txBody>
      </p:sp>
      <p:sp>
        <p:nvSpPr>
          <p:cNvPr id="3" name="Content Placeholder 2"/>
          <p:cNvSpPr>
            <a:spLocks noGrp="1"/>
          </p:cNvSpPr>
          <p:nvPr>
            <p:ph idx="1"/>
          </p:nvPr>
        </p:nvSpPr>
        <p:spPr>
          <a:xfrm>
            <a:off x="2119744" y="1295399"/>
            <a:ext cx="9234055" cy="5202383"/>
          </a:xfrm>
        </p:spPr>
        <p:txBody>
          <a:bodyPr>
            <a:noAutofit/>
          </a:bodyPr>
          <a:lstStyle/>
          <a:p>
            <a:r>
              <a:rPr lang="en-US" sz="2400" b="1" dirty="0">
                <a:solidFill>
                  <a:srgbClr val="FF0000"/>
                </a:solidFill>
              </a:rPr>
              <a:t>Apicomplexans </a:t>
            </a:r>
          </a:p>
          <a:p>
            <a:pPr lvl="1"/>
            <a:r>
              <a:rPr lang="en-US" sz="2400" b="1" dirty="0"/>
              <a:t>Intra and extracellular parasites</a:t>
            </a:r>
          </a:p>
          <a:p>
            <a:pPr lvl="1"/>
            <a:r>
              <a:rPr lang="en-US" sz="2400" b="1" dirty="0"/>
              <a:t>Apical complex contains organelles and vacuoles</a:t>
            </a:r>
          </a:p>
          <a:p>
            <a:pPr lvl="1"/>
            <a:r>
              <a:rPr lang="en-US" sz="2400" b="1" dirty="0"/>
              <a:t>Complex life cycles</a:t>
            </a:r>
          </a:p>
          <a:p>
            <a:pPr lvl="1"/>
            <a:r>
              <a:rPr lang="en-US" sz="2400" b="1" dirty="0"/>
              <a:t>Plasmodium (example)</a:t>
            </a:r>
          </a:p>
          <a:p>
            <a:pPr lvl="1"/>
            <a:r>
              <a:rPr lang="en-US" sz="2400" b="1" i="1" dirty="0"/>
              <a:t>Toxoplasma </a:t>
            </a:r>
            <a:r>
              <a:rPr lang="en-US" sz="2400" b="1" i="1" dirty="0" err="1"/>
              <a:t>gondii</a:t>
            </a:r>
            <a:r>
              <a:rPr lang="en-US" sz="2400" b="1" i="1" dirty="0"/>
              <a:t>; Cryptosporidium </a:t>
            </a:r>
          </a:p>
          <a:p>
            <a:pPr lvl="1"/>
            <a:endParaRPr lang="en-US" sz="2400" b="1" dirty="0"/>
          </a:p>
          <a:p>
            <a:r>
              <a:rPr lang="en-US" sz="2400" b="1" dirty="0">
                <a:solidFill>
                  <a:srgbClr val="FF0000"/>
                </a:solidFill>
              </a:rPr>
              <a:t>Ciliates</a:t>
            </a:r>
            <a:r>
              <a:rPr lang="en-US" sz="2400" b="1" dirty="0"/>
              <a:t> (</a:t>
            </a:r>
            <a:r>
              <a:rPr lang="en-US" sz="2400" b="1" dirty="0" err="1"/>
              <a:t>Ciliaphora</a:t>
            </a:r>
            <a:r>
              <a:rPr lang="en-US" sz="2400" b="1" dirty="0"/>
              <a:t>)</a:t>
            </a:r>
          </a:p>
          <a:p>
            <a:pPr lvl="1"/>
            <a:r>
              <a:rPr lang="en-US" sz="2400" b="1" dirty="0"/>
              <a:t>Cilia for locomotion and feeding </a:t>
            </a:r>
          </a:p>
          <a:p>
            <a:pPr lvl="1"/>
            <a:r>
              <a:rPr lang="en-US" sz="2400" b="1" dirty="0"/>
              <a:t>Example: Paramecium</a:t>
            </a:r>
          </a:p>
          <a:p>
            <a:pPr lvl="2"/>
            <a:r>
              <a:rPr lang="en-US" sz="2000" b="1" dirty="0"/>
              <a:t>Contractile vacuole  </a:t>
            </a:r>
          </a:p>
          <a:p>
            <a:pPr lvl="1"/>
            <a:r>
              <a:rPr lang="en-US" sz="2400" b="1" dirty="0"/>
              <a:t>Conjugation (reproduction) </a:t>
            </a:r>
          </a:p>
        </p:txBody>
      </p:sp>
    </p:spTree>
    <p:extLst>
      <p:ext uri="{BB962C8B-B14F-4D97-AF65-F5344CB8AC3E}">
        <p14:creationId xmlns:p14="http://schemas.microsoft.com/office/powerpoint/2010/main" val="180502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1" descr="OSC_Microbio_05_01_param.jpg"/>
          <p:cNvPicPr>
            <a:picLocks noChangeAspect="1"/>
          </p:cNvPicPr>
          <p:nvPr/>
        </p:nvPicPr>
        <p:blipFill>
          <a:blip r:embed="rId2">
            <a:extLst>
              <a:ext uri="{28A0092B-C50C-407E-A947-70E740481C1C}">
                <a14:useLocalDpi xmlns:a14="http://schemas.microsoft.com/office/drawing/2010/main" val="0"/>
              </a:ext>
            </a:extLst>
          </a:blip>
          <a:srcRect t="-16766" b="-16766"/>
          <a:stretch>
            <a:fillRect/>
          </a:stretch>
        </p:blipFill>
        <p:spPr>
          <a:xfrm>
            <a:off x="1662544" y="1714059"/>
            <a:ext cx="5960419" cy="3180671"/>
          </a:xfrm>
          <a:prstGeom prst="rect">
            <a:avLst/>
          </a:prstGeom>
        </p:spPr>
      </p:pic>
      <p:sp>
        <p:nvSpPr>
          <p:cNvPr id="4" name="Title 3"/>
          <p:cNvSpPr>
            <a:spLocks noGrp="1"/>
          </p:cNvSpPr>
          <p:nvPr>
            <p:ph type="title"/>
          </p:nvPr>
        </p:nvSpPr>
        <p:spPr/>
        <p:txBody>
          <a:bodyPr/>
          <a:lstStyle/>
          <a:p>
            <a:r>
              <a:rPr lang="en-US" dirty="0"/>
              <a:t>Ciliates </a:t>
            </a:r>
          </a:p>
        </p:txBody>
      </p:sp>
      <p:pic>
        <p:nvPicPr>
          <p:cNvPr id="5" name="Picture Placeholder 1" descr="OSC_Microbio_05_01_stentor.jpg"/>
          <p:cNvPicPr>
            <a:picLocks noChangeAspect="1"/>
          </p:cNvPicPr>
          <p:nvPr/>
        </p:nvPicPr>
        <p:blipFill>
          <a:blip r:embed="rId3">
            <a:extLst>
              <a:ext uri="{28A0092B-C50C-407E-A947-70E740481C1C}">
                <a14:useLocalDpi xmlns:a14="http://schemas.microsoft.com/office/drawing/2010/main" val="0"/>
              </a:ext>
            </a:extLst>
          </a:blip>
          <a:srcRect l="-46228" r="-46228"/>
          <a:stretch>
            <a:fillRect/>
          </a:stretch>
        </p:blipFill>
        <p:spPr>
          <a:xfrm>
            <a:off x="7179718" y="2003611"/>
            <a:ext cx="5993076" cy="2601565"/>
          </a:xfrm>
          <a:prstGeom prst="rect">
            <a:avLst/>
          </a:prstGeom>
        </p:spPr>
      </p:pic>
    </p:spTree>
    <p:extLst>
      <p:ext uri="{BB962C8B-B14F-4D97-AF65-F5344CB8AC3E}">
        <p14:creationId xmlns:p14="http://schemas.microsoft.com/office/powerpoint/2010/main" val="2084077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Algae – Characteristics  </a:t>
            </a:r>
          </a:p>
        </p:txBody>
      </p:sp>
      <p:pic>
        <p:nvPicPr>
          <p:cNvPr id="3" name="Picture Placeholder 1" descr="OSC_Microbio_05_04_dino.jpg"/>
          <p:cNvPicPr>
            <a:picLocks noChangeAspect="1"/>
          </p:cNvPicPr>
          <p:nvPr/>
        </p:nvPicPr>
        <p:blipFill>
          <a:blip r:embed="rId2">
            <a:extLst>
              <a:ext uri="{28A0092B-C50C-407E-A947-70E740481C1C}">
                <a14:useLocalDpi xmlns:a14="http://schemas.microsoft.com/office/drawing/2010/main" val="0"/>
              </a:ext>
            </a:extLst>
          </a:blip>
          <a:srcRect l="-25033" r="-25033"/>
          <a:stretch>
            <a:fillRect/>
          </a:stretch>
        </p:blipFill>
        <p:spPr>
          <a:xfrm>
            <a:off x="1640540" y="1391327"/>
            <a:ext cx="8062913" cy="3500071"/>
          </a:xfrm>
          <a:prstGeom prst="rect">
            <a:avLst/>
          </a:prstGeom>
        </p:spPr>
      </p:pic>
      <p:sp>
        <p:nvSpPr>
          <p:cNvPr id="4" name="Text Placeholder 6"/>
          <p:cNvSpPr txBox="1">
            <a:spLocks/>
          </p:cNvSpPr>
          <p:nvPr/>
        </p:nvSpPr>
        <p:spPr>
          <a:xfrm>
            <a:off x="1237129" y="5203433"/>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The dinoflagellates exhibit great diversity in shape. Many are encased in cellulose armor and have two flagella that fit in grooves between the plates. Movement of these two perpendicular flagella causes a spinning motion. (credit: modification of work by CSIRO)</a:t>
            </a:r>
            <a:endParaRPr lang="en-US" sz="1600" b="1" dirty="0"/>
          </a:p>
        </p:txBody>
      </p:sp>
    </p:spTree>
    <p:extLst>
      <p:ext uri="{BB962C8B-B14F-4D97-AF65-F5344CB8AC3E}">
        <p14:creationId xmlns:p14="http://schemas.microsoft.com/office/powerpoint/2010/main" val="1137753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Algae</a:t>
            </a:r>
          </a:p>
        </p:txBody>
      </p:sp>
      <p:pic>
        <p:nvPicPr>
          <p:cNvPr id="3" name="Picture Placeholder 1" descr="OSC_Microbio_05_04_algae.jpg"/>
          <p:cNvPicPr>
            <a:picLocks noChangeAspect="1"/>
          </p:cNvPicPr>
          <p:nvPr/>
        </p:nvPicPr>
        <p:blipFill>
          <a:blip r:embed="rId2" cstate="print">
            <a:extLst>
              <a:ext uri="{28A0092B-C50C-407E-A947-70E740481C1C}">
                <a14:useLocalDpi xmlns:a14="http://schemas.microsoft.com/office/drawing/2010/main" val="0"/>
              </a:ext>
            </a:extLst>
          </a:blip>
          <a:srcRect t="-11804" b="-11804"/>
          <a:stretch>
            <a:fillRect/>
          </a:stretch>
        </p:blipFill>
        <p:spPr>
          <a:xfrm>
            <a:off x="838200" y="1079292"/>
            <a:ext cx="4030663" cy="5256213"/>
          </a:xfrm>
          <a:prstGeom prst="rect">
            <a:avLst/>
          </a:prstGeom>
        </p:spPr>
      </p:pic>
      <p:sp>
        <p:nvSpPr>
          <p:cNvPr id="4" name="Text Placeholder 13"/>
          <p:cNvSpPr txBox="1">
            <a:spLocks/>
          </p:cNvSpPr>
          <p:nvPr/>
        </p:nvSpPr>
        <p:spPr>
          <a:xfrm>
            <a:off x="5889812" y="1078912"/>
            <a:ext cx="4706470"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400" b="1">
                <a:solidFill>
                  <a:srgbClr val="000000"/>
                </a:solidFill>
              </a:rPr>
              <a:t>These large multicellular kelps are members of the brown algae. Note the “leaves” and “stems” that make them appear similar to green plants.</a:t>
            </a:r>
          </a:p>
          <a:p>
            <a:pPr marL="342900" indent="-342900">
              <a:buFont typeface="Arial"/>
              <a:buAutoNum type="alphaLcParenBoth"/>
            </a:pPr>
            <a:r>
              <a:rPr lang="en-US" sz="1400" b="1">
                <a:solidFill>
                  <a:srgbClr val="000000"/>
                </a:solidFill>
              </a:rPr>
              <a:t>This is a species of red algae that is also multicellular.</a:t>
            </a:r>
          </a:p>
          <a:p>
            <a:pPr marL="342900" indent="-342900">
              <a:buFont typeface="Arial"/>
              <a:buAutoNum type="alphaLcParenBoth"/>
            </a:pPr>
            <a:r>
              <a:rPr lang="en-US" sz="1400" b="1">
                <a:solidFill>
                  <a:srgbClr val="000000"/>
                </a:solidFill>
              </a:rPr>
              <a:t>The green alga </a:t>
            </a:r>
            <a:r>
              <a:rPr lang="en-US" sz="1400" b="1" i="1">
                <a:solidFill>
                  <a:srgbClr val="000000"/>
                </a:solidFill>
              </a:rPr>
              <a:t>Halimeda incrassata</a:t>
            </a:r>
            <a:r>
              <a:rPr lang="en-US" sz="1400" b="1">
                <a:solidFill>
                  <a:srgbClr val="000000"/>
                </a:solidFill>
              </a:rPr>
              <a:t>, shown here growing on the sea floor in shallow water, appears to have plant-like structures, but is not a true plant.</a:t>
            </a:r>
          </a:p>
          <a:p>
            <a:pPr marL="342900" indent="-342900">
              <a:buFont typeface="Arial"/>
              <a:buAutoNum type="alphaLcParenBoth"/>
            </a:pPr>
            <a:r>
              <a:rPr lang="en-US" sz="1400" b="1">
                <a:solidFill>
                  <a:srgbClr val="000000"/>
                </a:solidFill>
              </a:rPr>
              <a:t>Bioluminesence, visible in the cresting wave in this picture, is a phenomenon of certain dinoflagellates.</a:t>
            </a:r>
          </a:p>
          <a:p>
            <a:pPr marL="342900" indent="-342900">
              <a:buFont typeface="Arial"/>
              <a:buAutoNum type="alphaLcParenBoth"/>
            </a:pPr>
            <a:r>
              <a:rPr lang="en-US" sz="1400" b="1">
                <a:solidFill>
                  <a:srgbClr val="000000"/>
                </a:solidFill>
              </a:rPr>
              <a:t>Diatoms (pictured in this micrograph) produce silicaceous tests (skeletons) that form diatomaceous earths.</a:t>
            </a:r>
          </a:p>
          <a:p>
            <a:pPr marL="342900" indent="-342900">
              <a:buFont typeface="Arial"/>
              <a:buAutoNum type="alphaLcParenBoth"/>
            </a:pPr>
            <a:r>
              <a:rPr lang="en-US" sz="1400" b="1">
                <a:solidFill>
                  <a:srgbClr val="000000"/>
                </a:solidFill>
              </a:rPr>
              <a:t>Colonial green algae, like volvox in these three micrographs, exhibit simple cooperative associations of cells. (credit a, e: modification of work by NOAA; credit b: modification of work by Ed Bierman; credit c: modification of work by James St. John; credit d: modification of work by “catalano82”/Flickr; credit f: modification of work by Dr. Ralf Wagner)</a:t>
            </a:r>
            <a:endParaRPr lang="en-US" sz="1400" b="1" dirty="0">
              <a:solidFill>
                <a:srgbClr val="000000"/>
              </a:solidFill>
            </a:endParaRPr>
          </a:p>
        </p:txBody>
      </p:sp>
    </p:spTree>
    <p:extLst>
      <p:ext uri="{BB962C8B-B14F-4D97-AF65-F5344CB8AC3E}">
        <p14:creationId xmlns:p14="http://schemas.microsoft.com/office/powerpoint/2010/main" val="2112505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Algae  </a:t>
            </a:r>
          </a:p>
        </p:txBody>
      </p:sp>
      <p:pic>
        <p:nvPicPr>
          <p:cNvPr id="3" name="Picture Placeholder 1" descr="OSC_Microbio_05_04_green.jpg"/>
          <p:cNvPicPr>
            <a:picLocks noChangeAspect="1"/>
          </p:cNvPicPr>
          <p:nvPr/>
        </p:nvPicPr>
        <p:blipFill>
          <a:blip r:embed="rId2">
            <a:extLst>
              <a:ext uri="{28A0092B-C50C-407E-A947-70E740481C1C}">
                <a14:useLocalDpi xmlns:a14="http://schemas.microsoft.com/office/drawing/2010/main" val="0"/>
              </a:ext>
            </a:extLst>
          </a:blip>
          <a:srcRect t="-6432" b="-6432"/>
          <a:stretch>
            <a:fillRect/>
          </a:stretch>
        </p:blipFill>
        <p:spPr>
          <a:xfrm>
            <a:off x="2312893" y="1079292"/>
            <a:ext cx="8062913" cy="3500071"/>
          </a:xfrm>
          <a:prstGeom prst="rect">
            <a:avLst/>
          </a:prstGeom>
        </p:spPr>
      </p:pic>
      <p:sp>
        <p:nvSpPr>
          <p:cNvPr id="4" name="Text Placeholder 6"/>
          <p:cNvSpPr txBox="1">
            <a:spLocks/>
          </p:cNvSpPr>
          <p:nvPr/>
        </p:nvSpPr>
        <p:spPr>
          <a:xfrm>
            <a:off x="2064544" y="4710339"/>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i="1"/>
              <a:t>Chlamydomonas</a:t>
            </a:r>
            <a:r>
              <a:rPr lang="en-US" sz="3600"/>
              <a:t> is a unicellular green alga.</a:t>
            </a:r>
            <a:endParaRPr lang="en-US" sz="3600" dirty="0"/>
          </a:p>
        </p:txBody>
      </p:sp>
    </p:spTree>
    <p:extLst>
      <p:ext uri="{BB962C8B-B14F-4D97-AF65-F5344CB8AC3E}">
        <p14:creationId xmlns:p14="http://schemas.microsoft.com/office/powerpoint/2010/main" val="110843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Eukaryotes - Introduction</a:t>
            </a:r>
          </a:p>
        </p:txBody>
      </p:sp>
      <p:pic>
        <p:nvPicPr>
          <p:cNvPr id="3" name="Picture Placeholder 1" descr="OSC_Microbio_05_00_splash.jpg"/>
          <p:cNvPicPr>
            <a:picLocks noChangeAspect="1"/>
          </p:cNvPicPr>
          <p:nvPr/>
        </p:nvPicPr>
        <p:blipFill>
          <a:blip r:embed="rId2">
            <a:extLst>
              <a:ext uri="{28A0092B-C50C-407E-A947-70E740481C1C}">
                <a14:useLocalDpi xmlns:a14="http://schemas.microsoft.com/office/drawing/2010/main" val="0"/>
              </a:ext>
            </a:extLst>
          </a:blip>
          <a:srcRect t="-19670" b="-19670"/>
          <a:stretch>
            <a:fillRect/>
          </a:stretch>
        </p:blipFill>
        <p:spPr>
          <a:xfrm>
            <a:off x="1559859" y="1079293"/>
            <a:ext cx="7503459" cy="3257215"/>
          </a:xfrm>
          <a:prstGeom prst="rect">
            <a:avLst/>
          </a:prstGeom>
        </p:spPr>
      </p:pic>
      <p:sp>
        <p:nvSpPr>
          <p:cNvPr id="4" name="Text Placeholder 6"/>
          <p:cNvSpPr txBox="1">
            <a:spLocks/>
          </p:cNvSpPr>
          <p:nvPr/>
        </p:nvSpPr>
        <p:spPr>
          <a:xfrm>
            <a:off x="1344706" y="4329758"/>
            <a:ext cx="8062912" cy="190958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a:t>Malaria is a disease caused by a eukaryotic parasite transmitted to humans by mosquitos. </a:t>
            </a:r>
            <a:r>
              <a:rPr lang="en-US" sz="1800" b="1" dirty="0"/>
              <a:t>Micrographs (left and center) show a </a:t>
            </a:r>
            <a:r>
              <a:rPr lang="en-US" sz="1800" b="1" dirty="0" err="1"/>
              <a:t>sporozoite</a:t>
            </a:r>
            <a:r>
              <a:rPr lang="en-US" sz="1800" b="1" dirty="0"/>
              <a:t> life stage, </a:t>
            </a:r>
            <a:r>
              <a:rPr lang="en-US" sz="1800" b="1" dirty="0" err="1"/>
              <a:t>trophozoites</a:t>
            </a:r>
            <a:r>
              <a:rPr lang="en-US" sz="1800" b="1" dirty="0"/>
              <a:t>, and a </a:t>
            </a:r>
            <a:r>
              <a:rPr lang="en-US" sz="1800" b="1" dirty="0" err="1"/>
              <a:t>schizont</a:t>
            </a:r>
            <a:r>
              <a:rPr lang="en-US" sz="1800" b="1" dirty="0"/>
              <a:t> in a blood smear. On the right is depicted a primary defense against mosquito-borne illnesses like malaria—mosquito netting. (credit left: modification of work by Ute </a:t>
            </a:r>
            <a:r>
              <a:rPr lang="en-US" sz="1800" b="1" dirty="0" err="1"/>
              <a:t>Frevert</a:t>
            </a:r>
            <a:r>
              <a:rPr lang="en-US" sz="1800" b="1" dirty="0"/>
              <a:t>; credit middle: modification of work by Centers for Disease Control and Prevention; credit right: modification of work by </a:t>
            </a:r>
            <a:r>
              <a:rPr lang="en-US" sz="1800" b="1" dirty="0" err="1"/>
              <a:t>Tjeerd</a:t>
            </a:r>
            <a:r>
              <a:rPr lang="en-US" sz="1800" b="1" dirty="0"/>
              <a:t> </a:t>
            </a:r>
            <a:r>
              <a:rPr lang="en-US" sz="1800" b="1" dirty="0" err="1"/>
              <a:t>Wiersma</a:t>
            </a:r>
            <a:r>
              <a:rPr lang="en-US" sz="1800" b="1" dirty="0"/>
              <a:t>)</a:t>
            </a:r>
          </a:p>
        </p:txBody>
      </p:sp>
    </p:spTree>
    <p:extLst>
      <p:ext uri="{BB962C8B-B14F-4D97-AF65-F5344CB8AC3E}">
        <p14:creationId xmlns:p14="http://schemas.microsoft.com/office/powerpoint/2010/main" val="817219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2475" y="533400"/>
            <a:ext cx="7556500" cy="658812"/>
          </a:xfrm>
        </p:spPr>
        <p:txBody>
          <a:bodyPr/>
          <a:lstStyle/>
          <a:p>
            <a:pPr>
              <a:defRPr/>
            </a:pPr>
            <a:r>
              <a:rPr lang="en-US" sz="3200" dirty="0"/>
              <a:t>Microscopic algae – Disease Causing</a:t>
            </a:r>
          </a:p>
        </p:txBody>
      </p:sp>
      <p:sp>
        <p:nvSpPr>
          <p:cNvPr id="78850" name="Content Placeholder 2"/>
          <p:cNvSpPr>
            <a:spLocks noGrp="1"/>
          </p:cNvSpPr>
          <p:nvPr>
            <p:ph idx="1"/>
          </p:nvPr>
        </p:nvSpPr>
        <p:spPr>
          <a:xfrm>
            <a:off x="2022475" y="1192212"/>
            <a:ext cx="7556500" cy="5334000"/>
          </a:xfrm>
        </p:spPr>
        <p:txBody>
          <a:bodyPr/>
          <a:lstStyle/>
          <a:p>
            <a:r>
              <a:rPr lang="en-US" altLang="en-US" b="1">
                <a:latin typeface="Book Antiqua" charset="0"/>
                <a:cs typeface="Book Antiqua" charset="0"/>
              </a:rPr>
              <a:t>The following phyla can produce </a:t>
            </a:r>
            <a:r>
              <a:rPr lang="en-US" altLang="en-US" b="1" i="1">
                <a:solidFill>
                  <a:srgbClr val="FF0000"/>
                </a:solidFill>
                <a:latin typeface="Book Antiqua" charset="0"/>
                <a:cs typeface="Book Antiqua" charset="0"/>
              </a:rPr>
              <a:t>toxins</a:t>
            </a:r>
            <a:r>
              <a:rPr lang="en-US" altLang="en-US" b="1">
                <a:latin typeface="Book Antiqua" charset="0"/>
                <a:cs typeface="Book Antiqua" charset="0"/>
              </a:rPr>
              <a:t>: </a:t>
            </a:r>
          </a:p>
          <a:p>
            <a:pPr lvl="1"/>
            <a:r>
              <a:rPr lang="en-US" altLang="en-US" b="1">
                <a:latin typeface="Book Antiqua" charset="0"/>
                <a:cs typeface="Book Antiqua" charset="0"/>
              </a:rPr>
              <a:t>1. </a:t>
            </a:r>
            <a:r>
              <a:rPr lang="en-US" altLang="en-US" b="1" u="sng">
                <a:solidFill>
                  <a:srgbClr val="FF0000"/>
                </a:solidFill>
                <a:latin typeface="Book Antiqua" charset="0"/>
                <a:cs typeface="Book Antiqua" charset="0"/>
              </a:rPr>
              <a:t>Diatoms – Chrysophyta </a:t>
            </a:r>
          </a:p>
          <a:p>
            <a:pPr lvl="2"/>
            <a:r>
              <a:rPr lang="en-US" altLang="en-US" sz="2400" b="1">
                <a:latin typeface="Book Antiqua" charset="0"/>
                <a:cs typeface="Book Antiqua" charset="0"/>
              </a:rPr>
              <a:t>Mussels ingest diatom toxin – diarrhea and memory loss </a:t>
            </a:r>
          </a:p>
          <a:p>
            <a:pPr lvl="2"/>
            <a:r>
              <a:rPr lang="en-US" altLang="en-US" sz="2400" b="1">
                <a:latin typeface="Book Antiqua" charset="0"/>
                <a:cs typeface="Book Antiqua" charset="0"/>
              </a:rPr>
              <a:t>Killer of marine birds and sea lions </a:t>
            </a:r>
          </a:p>
          <a:p>
            <a:pPr lvl="2"/>
            <a:endParaRPr lang="en-US" altLang="en-US" sz="2400" b="1">
              <a:latin typeface="Book Antiqua" charset="0"/>
              <a:cs typeface="Book Antiqua" charset="0"/>
            </a:endParaRPr>
          </a:p>
          <a:p>
            <a:pPr lvl="1"/>
            <a:r>
              <a:rPr lang="en-US" altLang="en-US" b="1">
                <a:latin typeface="Book Antiqua" charset="0"/>
                <a:cs typeface="Book Antiqua" charset="0"/>
              </a:rPr>
              <a:t>2. </a:t>
            </a:r>
            <a:r>
              <a:rPr lang="en-US" altLang="en-US" b="1" u="sng">
                <a:solidFill>
                  <a:srgbClr val="FF0000"/>
                </a:solidFill>
                <a:latin typeface="Book Antiqua" charset="0"/>
                <a:cs typeface="Book Antiqua" charset="0"/>
              </a:rPr>
              <a:t>Dinoflagellates</a:t>
            </a:r>
            <a:r>
              <a:rPr lang="en-US" altLang="en-US" b="1">
                <a:solidFill>
                  <a:srgbClr val="FF0000"/>
                </a:solidFill>
                <a:latin typeface="Book Antiqua" charset="0"/>
                <a:cs typeface="Book Antiqua" charset="0"/>
              </a:rPr>
              <a:t> </a:t>
            </a:r>
            <a:r>
              <a:rPr lang="en-US" altLang="en-US" b="1">
                <a:latin typeface="Book Antiqua" charset="0"/>
                <a:cs typeface="Book Antiqua" charset="0"/>
              </a:rPr>
              <a:t>– “phytoplankton” – </a:t>
            </a:r>
            <a:r>
              <a:rPr lang="en-US" altLang="en-US" b="1">
                <a:solidFill>
                  <a:srgbClr val="FF0000"/>
                </a:solidFill>
                <a:latin typeface="Book Antiqua" charset="0"/>
                <a:cs typeface="Book Antiqua" charset="0"/>
              </a:rPr>
              <a:t>Pyrrhophyta </a:t>
            </a:r>
          </a:p>
          <a:p>
            <a:pPr lvl="2"/>
            <a:r>
              <a:rPr lang="en-US" altLang="en-US" sz="2400" b="1">
                <a:latin typeface="Book Antiqua" charset="0"/>
                <a:cs typeface="Book Antiqua" charset="0"/>
              </a:rPr>
              <a:t>Gets into gills of fish and release a neurotoxin – kills fish</a:t>
            </a:r>
          </a:p>
          <a:p>
            <a:pPr lvl="2"/>
            <a:r>
              <a:rPr lang="en-US" altLang="en-US" sz="2400" b="1">
                <a:latin typeface="Book Antiqua" charset="0"/>
                <a:cs typeface="Book Antiqua" charset="0"/>
              </a:rPr>
              <a:t>Paralytic shellfish poisoning (PSP)</a:t>
            </a:r>
          </a:p>
          <a:p>
            <a:pPr lvl="2"/>
            <a:r>
              <a:rPr lang="en-US" altLang="en-US" sz="2400" b="1">
                <a:latin typeface="Book Antiqua" charset="0"/>
                <a:cs typeface="Book Antiqua" charset="0"/>
              </a:rPr>
              <a:t>“Red Tides”</a:t>
            </a:r>
          </a:p>
          <a:p>
            <a:pPr lvl="1"/>
            <a:endParaRPr lang="en-US" altLang="en-US" b="1">
              <a:latin typeface="Book Antiqua" charset="0"/>
              <a:cs typeface="Book Antiqua" charset="0"/>
            </a:endParaRPr>
          </a:p>
        </p:txBody>
      </p:sp>
    </p:spTree>
    <p:extLst>
      <p:ext uri="{BB962C8B-B14F-4D97-AF65-F5344CB8AC3E}">
        <p14:creationId xmlns:p14="http://schemas.microsoft.com/office/powerpoint/2010/main" val="811809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inoflagell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85800"/>
            <a:ext cx="908685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1681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2057400" y="228600"/>
            <a:ext cx="7848600" cy="618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Book Antiqua" charset="0"/>
                <a:ea typeface="ＭＳ Ｐゴシック" charset="-128"/>
                <a:cs typeface="Book Antiqua" charset="0"/>
              </a:defRPr>
            </a:lvl1pPr>
            <a:lvl2pPr marL="742950" indent="-28575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2pPr>
            <a:lvl3pPr marL="11430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3pPr>
            <a:lvl4pPr marL="1600200" indent="-22860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4pPr>
            <a:lvl5pPr marL="20574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9pPr>
          </a:lstStyle>
          <a:p>
            <a:pPr eaLnBrk="1" hangingPunct="1">
              <a:spcBef>
                <a:spcPct val="0"/>
              </a:spcBef>
              <a:buClrTx/>
              <a:buSzTx/>
              <a:buFont typeface="Arial" charset="0"/>
              <a:buChar char="•"/>
            </a:pPr>
            <a:r>
              <a:rPr lang="en-US" altLang="en-US" sz="1800">
                <a:latin typeface="Arial" charset="0"/>
              </a:rPr>
              <a:t> What is paralytic shellfish poison? Paralytic shellfish poison (PSP) is naturally occurring toxin, called a "</a:t>
            </a:r>
            <a:r>
              <a:rPr lang="en-US" altLang="en-US" sz="1800" u="sng">
                <a:solidFill>
                  <a:srgbClr val="FF0000"/>
                </a:solidFill>
                <a:latin typeface="Arial" charset="0"/>
              </a:rPr>
              <a:t>biotoxin</a:t>
            </a:r>
            <a:r>
              <a:rPr lang="en-US" altLang="en-US" sz="1800">
                <a:latin typeface="Arial" charset="0"/>
              </a:rPr>
              <a:t>", that is produced by some species of microscopic algae.  PSP can concentrate in shellfish and, when eaten, can cause illness in humans.</a:t>
            </a:r>
            <a:r>
              <a:rPr lang="en-US" altLang="en-US" sz="1800" i="1">
                <a:latin typeface="Arial" charset="0"/>
              </a:rPr>
              <a:t>  This biotoxin affects the nervous system and paralyzes muscles, thus the term "paralytic" shellfish poison.  High levels of PSP can cause severe illness and death. - </a:t>
            </a:r>
            <a:r>
              <a:rPr lang="en-US" altLang="en-US" sz="1800" i="1" u="sng">
                <a:solidFill>
                  <a:srgbClr val="FF0000"/>
                </a:solidFill>
                <a:latin typeface="Arial" charset="0"/>
              </a:rPr>
              <a:t>Dinoflagellates</a:t>
            </a:r>
          </a:p>
          <a:p>
            <a:pPr eaLnBrk="1" hangingPunct="1">
              <a:spcBef>
                <a:spcPct val="0"/>
              </a:spcBef>
              <a:buClrTx/>
              <a:buSzTx/>
              <a:buFontTx/>
              <a:buNone/>
            </a:pPr>
            <a:endParaRPr lang="en-US" altLang="en-US" sz="1800" i="1">
              <a:latin typeface="Arial" charset="0"/>
            </a:endParaRPr>
          </a:p>
          <a:p>
            <a:pPr eaLnBrk="1" hangingPunct="1">
              <a:spcBef>
                <a:spcPct val="0"/>
              </a:spcBef>
              <a:buClrTx/>
              <a:buSzTx/>
              <a:buFont typeface="Arial" charset="0"/>
              <a:buChar char="•"/>
            </a:pPr>
            <a:r>
              <a:rPr lang="en-US" altLang="en-US" sz="1800" i="1">
                <a:latin typeface="Arial" charset="0"/>
              </a:rPr>
              <a:t> How do shellfish become contaminated with PSP? Shellfish are </a:t>
            </a:r>
            <a:r>
              <a:rPr lang="en-US" altLang="en-US" sz="1800" i="1" u="sng">
                <a:solidFill>
                  <a:srgbClr val="FF0000"/>
                </a:solidFill>
                <a:latin typeface="Arial" charset="0"/>
              </a:rPr>
              <a:t>filter feeders</a:t>
            </a:r>
            <a:r>
              <a:rPr lang="en-US" altLang="en-US" sz="1800" i="1">
                <a:latin typeface="Arial" charset="0"/>
              </a:rPr>
              <a:t>. They pump water through their systems, filtering out and eating algae and other food particles. When they eat biotoxin-producing algae, the toxin can accumulate in their tissue.</a:t>
            </a:r>
          </a:p>
          <a:p>
            <a:pPr eaLnBrk="1" hangingPunct="1">
              <a:spcBef>
                <a:spcPct val="0"/>
              </a:spcBef>
              <a:buClrTx/>
              <a:buSzTx/>
              <a:buFontTx/>
              <a:buNone/>
            </a:pPr>
            <a:r>
              <a:rPr lang="en-US" altLang="en-US" sz="1800" i="1">
                <a:latin typeface="Arial" charset="0"/>
              </a:rPr>
              <a:t>    </a:t>
            </a:r>
          </a:p>
          <a:p>
            <a:pPr eaLnBrk="1" hangingPunct="1">
              <a:spcBef>
                <a:spcPct val="0"/>
              </a:spcBef>
              <a:buClrTx/>
              <a:buSzTx/>
              <a:buFont typeface="Arial" charset="0"/>
              <a:buChar char="•"/>
            </a:pPr>
            <a:r>
              <a:rPr lang="en-US" altLang="en-US" sz="1800" i="1">
                <a:latin typeface="Arial" charset="0"/>
              </a:rPr>
              <a:t>What types of shellfish can transmit PSP to humans? All molluscan shellfish (those having a hinged shell) including clams, mussels, oysters, geoduck, and scallops are capable of accumulating PSP.  So can moon snails and other gastropods. Other marine species, such as sea cucumbers, might also be affected.  Crab feed on other shellfish, so crab gut can contain unsafe levels of PSP, although the toxin is not known to accumulate in crab meat.  To be safe, clean crab thoroughly, removing all butter (the white-yellow fat inside the back of the shell), and discard the gut. </a:t>
            </a:r>
            <a:endParaRPr lang="en-US" altLang="en-US" sz="1800" b="0">
              <a:latin typeface="Arial" charset="0"/>
            </a:endParaRPr>
          </a:p>
        </p:txBody>
      </p:sp>
    </p:spTree>
    <p:extLst>
      <p:ext uri="{BB962C8B-B14F-4D97-AF65-F5344CB8AC3E}">
        <p14:creationId xmlns:p14="http://schemas.microsoft.com/office/powerpoint/2010/main" val="459776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Excavata</a:t>
            </a:r>
            <a:r>
              <a:rPr lang="en-US" dirty="0"/>
              <a:t> – Euglena, Giardia, Trichomonas  </a:t>
            </a:r>
          </a:p>
        </p:txBody>
      </p:sp>
      <p:pic>
        <p:nvPicPr>
          <p:cNvPr id="3" name="Picture Placeholder 1" descr="OSC_Microbio_05_01_Euglenozoa.jpg"/>
          <p:cNvPicPr>
            <a:picLocks noChangeAspect="1"/>
          </p:cNvPicPr>
          <p:nvPr/>
        </p:nvPicPr>
        <p:blipFill>
          <a:blip r:embed="rId2">
            <a:extLst>
              <a:ext uri="{28A0092B-C50C-407E-A947-70E740481C1C}">
                <a14:useLocalDpi xmlns:a14="http://schemas.microsoft.com/office/drawing/2010/main" val="0"/>
              </a:ext>
            </a:extLst>
          </a:blip>
          <a:srcRect t="-14274" b="-14274"/>
          <a:stretch>
            <a:fillRect/>
          </a:stretch>
        </p:blipFill>
        <p:spPr>
          <a:xfrm>
            <a:off x="3380509" y="1741207"/>
            <a:ext cx="6538097" cy="2838156"/>
          </a:xfrm>
          <a:prstGeom prst="rect">
            <a:avLst/>
          </a:prstGeom>
        </p:spPr>
      </p:pic>
      <p:sp>
        <p:nvSpPr>
          <p:cNvPr id="4" name="Text Placeholder 6"/>
          <p:cNvSpPr txBox="1">
            <a:spLocks/>
          </p:cNvSpPr>
          <p:nvPr/>
        </p:nvSpPr>
        <p:spPr>
          <a:xfrm>
            <a:off x="1855693" y="4356847"/>
            <a:ext cx="8062912" cy="188783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600" b="1"/>
              <a:t>This illustration of a </a:t>
            </a:r>
            <a:r>
              <a:rPr lang="en-US" sz="1600" b="1" i="1"/>
              <a:t>Euglena</a:t>
            </a:r>
            <a:r>
              <a:rPr lang="en-US" sz="1600" b="1"/>
              <a:t> shows the characteristic structures, such as the stigma and flagellum.</a:t>
            </a:r>
          </a:p>
          <a:p>
            <a:pPr marL="342900" indent="-342900">
              <a:buFont typeface="Arial"/>
              <a:buAutoNum type="alphaLcParenBoth"/>
            </a:pPr>
            <a:r>
              <a:rPr lang="en-US" sz="1600" b="1"/>
              <a:t>The pellicle, under the cell membrane, gives the cell its distinctive shape and is visible in this image as delicate parallel striations over the surface of the entire cell (especially visible over the grey contractile vacuole). (credit a: modification of work by Claudio Miklos; credit b: modification of work by David Shykind)</a:t>
            </a:r>
            <a:endParaRPr lang="en-US" sz="1600" b="1" dirty="0"/>
          </a:p>
        </p:txBody>
      </p:sp>
    </p:spTree>
    <p:extLst>
      <p:ext uri="{BB962C8B-B14F-4D97-AF65-F5344CB8AC3E}">
        <p14:creationId xmlns:p14="http://schemas.microsoft.com/office/powerpoint/2010/main" val="5777095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err="1"/>
              <a:t>Excavata</a:t>
            </a:r>
            <a:r>
              <a:rPr lang="en-US" dirty="0"/>
              <a:t> – Euglena, Giardia, Trichomonas  </a:t>
            </a:r>
          </a:p>
        </p:txBody>
      </p:sp>
      <p:sp>
        <p:nvSpPr>
          <p:cNvPr id="3" name="Content Placeholder 2"/>
          <p:cNvSpPr>
            <a:spLocks noGrp="1"/>
          </p:cNvSpPr>
          <p:nvPr>
            <p:ph idx="1"/>
          </p:nvPr>
        </p:nvSpPr>
        <p:spPr/>
        <p:txBody>
          <a:bodyPr>
            <a:normAutofit fontScale="92500" lnSpcReduction="20000"/>
          </a:bodyPr>
          <a:lstStyle/>
          <a:p>
            <a:r>
              <a:rPr lang="en-US" sz="4000" b="1" dirty="0">
                <a:solidFill>
                  <a:srgbClr val="FF0000"/>
                </a:solidFill>
              </a:rPr>
              <a:t>Complex shapes and structures </a:t>
            </a:r>
            <a:r>
              <a:rPr lang="en-US" sz="4000" b="1" dirty="0"/>
              <a:t>(depression = excavate)</a:t>
            </a:r>
          </a:p>
          <a:p>
            <a:r>
              <a:rPr lang="en-US" sz="4000" b="1" i="1" dirty="0">
                <a:solidFill>
                  <a:srgbClr val="FF0000"/>
                </a:solidFill>
              </a:rPr>
              <a:t>Euglenozoa</a:t>
            </a:r>
            <a:r>
              <a:rPr lang="en-US" sz="4000" b="1" dirty="0"/>
              <a:t>; </a:t>
            </a:r>
            <a:r>
              <a:rPr lang="en-US" sz="4000" b="1" i="1" dirty="0" err="1">
                <a:solidFill>
                  <a:srgbClr val="FF0000"/>
                </a:solidFill>
              </a:rPr>
              <a:t>Fornicata</a:t>
            </a:r>
            <a:r>
              <a:rPr lang="en-US" sz="4000" b="1" dirty="0">
                <a:solidFill>
                  <a:srgbClr val="FF0000"/>
                </a:solidFill>
              </a:rPr>
              <a:t> </a:t>
            </a:r>
            <a:r>
              <a:rPr lang="en-US" sz="4000" b="1" dirty="0"/>
              <a:t>(Giardia) </a:t>
            </a:r>
          </a:p>
          <a:p>
            <a:r>
              <a:rPr lang="en-US" sz="4000" b="1" dirty="0"/>
              <a:t>Can be </a:t>
            </a:r>
            <a:r>
              <a:rPr lang="en-US" sz="4000" b="1" dirty="0">
                <a:solidFill>
                  <a:srgbClr val="FF0000"/>
                </a:solidFill>
              </a:rPr>
              <a:t>photosynthetic</a:t>
            </a:r>
            <a:r>
              <a:rPr lang="en-US" sz="4000" b="1" dirty="0"/>
              <a:t> (Euglena)</a:t>
            </a:r>
          </a:p>
          <a:p>
            <a:r>
              <a:rPr lang="en-US" sz="4000" b="1" dirty="0">
                <a:solidFill>
                  <a:srgbClr val="FF0000"/>
                </a:solidFill>
              </a:rPr>
              <a:t>Trypanosomes </a:t>
            </a:r>
          </a:p>
          <a:p>
            <a:pPr lvl="1"/>
            <a:r>
              <a:rPr lang="en-US" sz="3600" b="1" dirty="0" err="1"/>
              <a:t>T.cruzi</a:t>
            </a:r>
            <a:r>
              <a:rPr lang="en-US" sz="3600" b="1" dirty="0"/>
              <a:t> (</a:t>
            </a:r>
            <a:r>
              <a:rPr lang="en-US" sz="3600" b="1" dirty="0" err="1"/>
              <a:t>Chargas</a:t>
            </a:r>
            <a:r>
              <a:rPr lang="en-US" sz="3600" b="1" dirty="0"/>
              <a:t> disease)</a:t>
            </a:r>
          </a:p>
          <a:p>
            <a:pPr lvl="1"/>
            <a:r>
              <a:rPr lang="en-US" sz="3600" b="1" dirty="0" err="1"/>
              <a:t>T.brucei</a:t>
            </a:r>
            <a:r>
              <a:rPr lang="en-US" sz="3600" b="1" dirty="0"/>
              <a:t> (African Sleeping Sickness)</a:t>
            </a:r>
          </a:p>
        </p:txBody>
      </p:sp>
    </p:spTree>
    <p:extLst>
      <p:ext uri="{BB962C8B-B14F-4D97-AF65-F5344CB8AC3E}">
        <p14:creationId xmlns:p14="http://schemas.microsoft.com/office/powerpoint/2010/main" val="1633065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2057401" y="228600"/>
            <a:ext cx="7556313" cy="1116106"/>
          </a:xfrm>
        </p:spPr>
        <p:txBody>
          <a:bodyPr>
            <a:normAutofit fontScale="90000"/>
          </a:bodyPr>
          <a:lstStyle/>
          <a:p>
            <a:pPr>
              <a:defRPr/>
            </a:pPr>
            <a:r>
              <a:rPr lang="en-US" b="1"/>
              <a:t>Mastigophora</a:t>
            </a:r>
            <a:r>
              <a:rPr lang="en-US"/>
              <a:t> </a:t>
            </a:r>
            <a:br>
              <a:rPr lang="en-US"/>
            </a:br>
            <a:r>
              <a:rPr lang="en-US"/>
              <a:t>(Flagellated)</a:t>
            </a:r>
          </a:p>
        </p:txBody>
      </p:sp>
      <p:sp>
        <p:nvSpPr>
          <p:cNvPr id="73731" name="Content Placeholder 2"/>
          <p:cNvSpPr>
            <a:spLocks noGrp="1"/>
          </p:cNvSpPr>
          <p:nvPr>
            <p:ph idx="1"/>
          </p:nvPr>
        </p:nvSpPr>
        <p:spPr>
          <a:xfrm>
            <a:off x="1981200" y="1752600"/>
            <a:ext cx="8229600" cy="5105400"/>
          </a:xfrm>
        </p:spPr>
        <p:txBody>
          <a:bodyPr/>
          <a:lstStyle/>
          <a:p>
            <a:pPr eaLnBrk="1" hangingPunct="1">
              <a:lnSpc>
                <a:spcPct val="70000"/>
              </a:lnSpc>
            </a:pPr>
            <a:r>
              <a:rPr lang="en-US" altLang="en-US" sz="2500" i="1">
                <a:solidFill>
                  <a:srgbClr val="000090"/>
                </a:solidFill>
                <a:latin typeface="Book Antiqua" charset="0"/>
                <a:cs typeface="Book Antiqua" charset="0"/>
              </a:rPr>
              <a:t>Motility primarily by flagella</a:t>
            </a:r>
          </a:p>
          <a:p>
            <a:pPr lvl="1" eaLnBrk="1" hangingPunct="1">
              <a:lnSpc>
                <a:spcPct val="70000"/>
              </a:lnSpc>
            </a:pPr>
            <a:r>
              <a:rPr lang="en-US" altLang="en-US" sz="1900">
                <a:latin typeface="Book Antiqua" charset="0"/>
                <a:cs typeface="Book Antiqua" charset="0"/>
              </a:rPr>
              <a:t>Single nucleus</a:t>
            </a:r>
          </a:p>
          <a:p>
            <a:pPr eaLnBrk="1" hangingPunct="1">
              <a:lnSpc>
                <a:spcPct val="70000"/>
              </a:lnSpc>
            </a:pPr>
            <a:r>
              <a:rPr lang="en-US" altLang="en-US" sz="2500">
                <a:latin typeface="Book Antiqua" charset="0"/>
                <a:cs typeface="Book Antiqua" charset="0"/>
              </a:rPr>
              <a:t>Most form cysts and are free-living</a:t>
            </a:r>
          </a:p>
          <a:p>
            <a:pPr lvl="1" eaLnBrk="1" hangingPunct="1">
              <a:lnSpc>
                <a:spcPct val="70000"/>
              </a:lnSpc>
            </a:pPr>
            <a:r>
              <a:rPr lang="en-US" altLang="en-US" sz="2100" i="1">
                <a:solidFill>
                  <a:srgbClr val="000090"/>
                </a:solidFill>
                <a:latin typeface="Book Antiqua" charset="0"/>
                <a:cs typeface="Book Antiqua" charset="0"/>
              </a:rPr>
              <a:t>Most are solitary</a:t>
            </a:r>
          </a:p>
          <a:p>
            <a:pPr eaLnBrk="1" hangingPunct="1">
              <a:lnSpc>
                <a:spcPct val="70000"/>
              </a:lnSpc>
            </a:pPr>
            <a:r>
              <a:rPr lang="en-US" altLang="en-US" sz="2500">
                <a:latin typeface="Book Antiqua" charset="0"/>
                <a:cs typeface="Book Antiqua" charset="0"/>
              </a:rPr>
              <a:t>Examples</a:t>
            </a:r>
          </a:p>
          <a:p>
            <a:pPr lvl="1" eaLnBrk="1" hangingPunct="1">
              <a:lnSpc>
                <a:spcPct val="70000"/>
              </a:lnSpc>
            </a:pPr>
            <a:r>
              <a:rPr lang="en-US" altLang="en-US" sz="2200" i="1">
                <a:latin typeface="Book Antiqua" charset="0"/>
                <a:cs typeface="Book Antiqua" charset="0"/>
              </a:rPr>
              <a:t>Trypanosoma</a:t>
            </a:r>
          </a:p>
          <a:p>
            <a:pPr lvl="2" eaLnBrk="1" hangingPunct="1">
              <a:lnSpc>
                <a:spcPct val="70000"/>
              </a:lnSpc>
            </a:pPr>
            <a:r>
              <a:rPr lang="en-US" altLang="en-US" sz="2200" i="1">
                <a:latin typeface="Book Antiqua" charset="0"/>
                <a:cs typeface="Book Antiqua" charset="0"/>
              </a:rPr>
              <a:t>Sleeping sickness </a:t>
            </a:r>
            <a:endParaRPr lang="en-US" altLang="en-US" sz="2200">
              <a:latin typeface="Book Antiqua" charset="0"/>
              <a:cs typeface="Book Antiqua" charset="0"/>
            </a:endParaRPr>
          </a:p>
          <a:p>
            <a:pPr lvl="1" eaLnBrk="1" hangingPunct="1">
              <a:lnSpc>
                <a:spcPct val="70000"/>
              </a:lnSpc>
            </a:pPr>
            <a:r>
              <a:rPr lang="en-US" altLang="en-US" sz="2200" i="1">
                <a:latin typeface="Book Antiqua" charset="0"/>
                <a:cs typeface="Book Antiqua" charset="0"/>
              </a:rPr>
              <a:t>Leishmania</a:t>
            </a:r>
          </a:p>
          <a:p>
            <a:pPr lvl="2" eaLnBrk="1" hangingPunct="1">
              <a:lnSpc>
                <a:spcPct val="70000"/>
              </a:lnSpc>
            </a:pPr>
            <a:r>
              <a:rPr lang="en-US" altLang="en-US" sz="2200" i="1">
                <a:latin typeface="Book Antiqua" charset="0"/>
                <a:cs typeface="Book Antiqua" charset="0"/>
              </a:rPr>
              <a:t>Sand fly bite</a:t>
            </a:r>
            <a:endParaRPr lang="en-US" altLang="en-US" sz="2200">
              <a:latin typeface="Book Antiqua" charset="0"/>
              <a:cs typeface="Book Antiqua" charset="0"/>
            </a:endParaRPr>
          </a:p>
          <a:p>
            <a:pPr lvl="1" eaLnBrk="1" hangingPunct="1">
              <a:lnSpc>
                <a:spcPct val="70000"/>
              </a:lnSpc>
            </a:pPr>
            <a:r>
              <a:rPr lang="en-US" altLang="en-US" sz="2200" i="1">
                <a:latin typeface="Book Antiqua" charset="0"/>
                <a:cs typeface="Book Antiqua" charset="0"/>
              </a:rPr>
              <a:t>Giardia</a:t>
            </a:r>
            <a:endParaRPr lang="en-US" altLang="en-US" sz="2200">
              <a:latin typeface="Book Antiqua" charset="0"/>
              <a:cs typeface="Book Antiqua" charset="0"/>
            </a:endParaRPr>
          </a:p>
          <a:p>
            <a:pPr lvl="1" eaLnBrk="1" hangingPunct="1">
              <a:lnSpc>
                <a:spcPct val="70000"/>
              </a:lnSpc>
            </a:pPr>
            <a:r>
              <a:rPr lang="en-US" altLang="en-US" sz="2200" i="1">
                <a:latin typeface="Book Antiqua" charset="0"/>
                <a:cs typeface="Book Antiqua" charset="0"/>
              </a:rPr>
              <a:t>Trichomonas</a:t>
            </a:r>
          </a:p>
          <a:p>
            <a:pPr lvl="2" eaLnBrk="1" hangingPunct="1">
              <a:lnSpc>
                <a:spcPct val="70000"/>
              </a:lnSpc>
            </a:pPr>
            <a:r>
              <a:rPr lang="en-US" altLang="en-US" sz="2200" i="1">
                <a:latin typeface="Book Antiqua" charset="0"/>
                <a:cs typeface="Book Antiqua" charset="0"/>
              </a:rPr>
              <a:t>STD</a:t>
            </a:r>
            <a:endParaRPr lang="en-US" altLang="en-US" sz="2200">
              <a:latin typeface="Book Antiqua" charset="0"/>
              <a:cs typeface="Book Antiqua" charset="0"/>
            </a:endParaRPr>
          </a:p>
          <a:p>
            <a:pPr eaLnBrk="1" hangingPunct="1">
              <a:lnSpc>
                <a:spcPct val="70000"/>
              </a:lnSpc>
            </a:pPr>
            <a:endParaRPr lang="en-US" altLang="en-US" sz="2500">
              <a:latin typeface="Book Antiqua" charset="0"/>
              <a:cs typeface="Book Antiqua" charset="0"/>
            </a:endParaRPr>
          </a:p>
        </p:txBody>
      </p:sp>
      <p:pic>
        <p:nvPicPr>
          <p:cNvPr id="4" name="Picture 3" descr="giardia-trph.jpg"/>
          <p:cNvPicPr>
            <a:picLocks noChangeAspect="1"/>
          </p:cNvPicPr>
          <p:nvPr/>
        </p:nvPicPr>
        <p:blipFill>
          <a:blip r:embed="rId2"/>
          <a:stretch>
            <a:fillRect/>
          </a:stretch>
        </p:blipFill>
        <p:spPr>
          <a:xfrm>
            <a:off x="5105401" y="3200401"/>
            <a:ext cx="3809999" cy="326780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7669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73731">
                                            <p:txEl>
                                              <p:pRg st="1" end="1"/>
                                            </p:txEl>
                                          </p:spTgt>
                                        </p:tgtEl>
                                        <p:attrNameLst>
                                          <p:attrName>style.visibility</p:attrName>
                                        </p:attrNameLst>
                                      </p:cBhvr>
                                      <p:to>
                                        <p:strVal val="visible"/>
                                      </p:to>
                                    </p:set>
                                    <p:anim calcmode="lin" valueType="num">
                                      <p:cBhvr additive="base">
                                        <p:cTn id="11"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3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73731">
                                            <p:txEl>
                                              <p:pRg st="2" end="2"/>
                                            </p:txEl>
                                          </p:spTgt>
                                        </p:tgtEl>
                                        <p:attrNameLst>
                                          <p:attrName>style.visibility</p:attrName>
                                        </p:attrNameLst>
                                      </p:cBhvr>
                                      <p:to>
                                        <p:strVal val="visible"/>
                                      </p:to>
                                    </p:set>
                                    <p:anim calcmode="lin" valueType="num">
                                      <p:cBhvr additive="base">
                                        <p:cTn id="17" dur="5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373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73731">
                                            <p:txEl>
                                              <p:pRg st="3" end="3"/>
                                            </p:txEl>
                                          </p:spTgt>
                                        </p:tgtEl>
                                        <p:attrNameLst>
                                          <p:attrName>style.visibility</p:attrName>
                                        </p:attrNameLst>
                                      </p:cBhvr>
                                      <p:to>
                                        <p:strVal val="visible"/>
                                      </p:to>
                                    </p:set>
                                    <p:anim calcmode="lin" valueType="num">
                                      <p:cBhvr additive="base">
                                        <p:cTn id="21" dur="5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37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73731">
                                            <p:txEl>
                                              <p:pRg st="4" end="4"/>
                                            </p:txEl>
                                          </p:spTgt>
                                        </p:tgtEl>
                                        <p:attrNameLst>
                                          <p:attrName>style.visibility</p:attrName>
                                        </p:attrNameLst>
                                      </p:cBhvr>
                                      <p:to>
                                        <p:strVal val="visible"/>
                                      </p:to>
                                    </p:set>
                                    <p:anim calcmode="lin" valueType="num">
                                      <p:cBhvr additive="base">
                                        <p:cTn id="27" dur="500" fill="hold"/>
                                        <p:tgtEl>
                                          <p:spTgt spid="7373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3731">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73731">
                                            <p:txEl>
                                              <p:pRg st="5" end="5"/>
                                            </p:txEl>
                                          </p:spTgt>
                                        </p:tgtEl>
                                        <p:attrNameLst>
                                          <p:attrName>style.visibility</p:attrName>
                                        </p:attrNameLst>
                                      </p:cBhvr>
                                      <p:to>
                                        <p:strVal val="visible"/>
                                      </p:to>
                                    </p:set>
                                    <p:anim calcmode="lin" valueType="num">
                                      <p:cBhvr additive="base">
                                        <p:cTn id="31" dur="500" fill="hold"/>
                                        <p:tgtEl>
                                          <p:spTgt spid="7373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3731">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73731">
                                            <p:txEl>
                                              <p:pRg st="6" end="6"/>
                                            </p:txEl>
                                          </p:spTgt>
                                        </p:tgtEl>
                                        <p:attrNameLst>
                                          <p:attrName>style.visibility</p:attrName>
                                        </p:attrNameLst>
                                      </p:cBhvr>
                                      <p:to>
                                        <p:strVal val="visible"/>
                                      </p:to>
                                    </p:set>
                                    <p:anim calcmode="lin" valueType="num">
                                      <p:cBhvr additive="base">
                                        <p:cTn id="35" dur="500" fill="hold"/>
                                        <p:tgtEl>
                                          <p:spTgt spid="73731">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3731">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73731">
                                            <p:txEl>
                                              <p:pRg st="7" end="7"/>
                                            </p:txEl>
                                          </p:spTgt>
                                        </p:tgtEl>
                                        <p:attrNameLst>
                                          <p:attrName>style.visibility</p:attrName>
                                        </p:attrNameLst>
                                      </p:cBhvr>
                                      <p:to>
                                        <p:strVal val="visible"/>
                                      </p:to>
                                    </p:set>
                                    <p:anim calcmode="lin" valueType="num">
                                      <p:cBhvr additive="base">
                                        <p:cTn id="39" dur="500" fill="hold"/>
                                        <p:tgtEl>
                                          <p:spTgt spid="73731">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3731">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73731">
                                            <p:txEl>
                                              <p:pRg st="8" end="8"/>
                                            </p:txEl>
                                          </p:spTgt>
                                        </p:tgtEl>
                                        <p:attrNameLst>
                                          <p:attrName>style.visibility</p:attrName>
                                        </p:attrNameLst>
                                      </p:cBhvr>
                                      <p:to>
                                        <p:strVal val="visible"/>
                                      </p:to>
                                    </p:set>
                                    <p:anim calcmode="lin" valueType="num">
                                      <p:cBhvr additive="base">
                                        <p:cTn id="43" dur="500" fill="hold"/>
                                        <p:tgtEl>
                                          <p:spTgt spid="73731">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3731">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accel="50000" decel="50000" fill="hold" grpId="0" nodeType="withEffect">
                                  <p:stCondLst>
                                    <p:cond delay="0"/>
                                  </p:stCondLst>
                                  <p:childTnLst>
                                    <p:set>
                                      <p:cBhvr>
                                        <p:cTn id="46" dur="1" fill="hold">
                                          <p:stCondLst>
                                            <p:cond delay="0"/>
                                          </p:stCondLst>
                                        </p:cTn>
                                        <p:tgtEl>
                                          <p:spTgt spid="73731">
                                            <p:txEl>
                                              <p:pRg st="9" end="9"/>
                                            </p:txEl>
                                          </p:spTgt>
                                        </p:tgtEl>
                                        <p:attrNameLst>
                                          <p:attrName>style.visibility</p:attrName>
                                        </p:attrNameLst>
                                      </p:cBhvr>
                                      <p:to>
                                        <p:strVal val="visible"/>
                                      </p:to>
                                    </p:set>
                                    <p:anim calcmode="lin" valueType="num">
                                      <p:cBhvr additive="base">
                                        <p:cTn id="47" dur="500" fill="hold"/>
                                        <p:tgtEl>
                                          <p:spTgt spid="73731">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3731">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accel="50000" decel="50000" fill="hold" grpId="0" nodeType="withEffect">
                                  <p:stCondLst>
                                    <p:cond delay="0"/>
                                  </p:stCondLst>
                                  <p:childTnLst>
                                    <p:set>
                                      <p:cBhvr>
                                        <p:cTn id="50" dur="1" fill="hold">
                                          <p:stCondLst>
                                            <p:cond delay="0"/>
                                          </p:stCondLst>
                                        </p:cTn>
                                        <p:tgtEl>
                                          <p:spTgt spid="73731">
                                            <p:txEl>
                                              <p:pRg st="10" end="10"/>
                                            </p:txEl>
                                          </p:spTgt>
                                        </p:tgtEl>
                                        <p:attrNameLst>
                                          <p:attrName>style.visibility</p:attrName>
                                        </p:attrNameLst>
                                      </p:cBhvr>
                                      <p:to>
                                        <p:strVal val="visible"/>
                                      </p:to>
                                    </p:set>
                                    <p:anim calcmode="lin" valueType="num">
                                      <p:cBhvr additive="base">
                                        <p:cTn id="51" dur="500" fill="hold"/>
                                        <p:tgtEl>
                                          <p:spTgt spid="73731">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3731">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accel="50000" decel="50000" fill="hold" grpId="0" nodeType="withEffect">
                                  <p:stCondLst>
                                    <p:cond delay="0"/>
                                  </p:stCondLst>
                                  <p:childTnLst>
                                    <p:set>
                                      <p:cBhvr>
                                        <p:cTn id="54" dur="1" fill="hold">
                                          <p:stCondLst>
                                            <p:cond delay="0"/>
                                          </p:stCondLst>
                                        </p:cTn>
                                        <p:tgtEl>
                                          <p:spTgt spid="73731">
                                            <p:txEl>
                                              <p:pRg st="11" end="11"/>
                                            </p:txEl>
                                          </p:spTgt>
                                        </p:tgtEl>
                                        <p:attrNameLst>
                                          <p:attrName>style.visibility</p:attrName>
                                        </p:attrNameLst>
                                      </p:cBhvr>
                                      <p:to>
                                        <p:strVal val="visible"/>
                                      </p:to>
                                    </p:set>
                                    <p:anim calcmode="lin" valueType="num">
                                      <p:cBhvr additive="base">
                                        <p:cTn id="55" dur="500" fill="hold"/>
                                        <p:tgtEl>
                                          <p:spTgt spid="73731">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373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Excavata</a:t>
            </a:r>
            <a:r>
              <a:rPr lang="en-US" dirty="0"/>
              <a:t> </a:t>
            </a:r>
          </a:p>
        </p:txBody>
      </p:sp>
      <p:pic>
        <p:nvPicPr>
          <p:cNvPr id="3" name="Picture Placeholder 1" descr="OSC_Microbio_05_01_tryplife.jpg"/>
          <p:cNvPicPr>
            <a:picLocks noChangeAspect="1"/>
          </p:cNvPicPr>
          <p:nvPr/>
        </p:nvPicPr>
        <p:blipFill>
          <a:blip r:embed="rId2">
            <a:extLst>
              <a:ext uri="{28A0092B-C50C-407E-A947-70E740481C1C}">
                <a14:useLocalDpi xmlns:a14="http://schemas.microsoft.com/office/drawing/2010/main" val="0"/>
              </a:ext>
            </a:extLst>
          </a:blip>
          <a:srcRect l="-42679" r="-42679"/>
          <a:stretch>
            <a:fillRect/>
          </a:stretch>
        </p:blipFill>
        <p:spPr>
          <a:xfrm>
            <a:off x="1398493" y="1082819"/>
            <a:ext cx="8062913" cy="3500071"/>
          </a:xfrm>
          <a:prstGeom prst="rect">
            <a:avLst/>
          </a:prstGeom>
        </p:spPr>
      </p:pic>
      <p:sp>
        <p:nvSpPr>
          <p:cNvPr id="4" name="Text Placeholder 6"/>
          <p:cNvSpPr txBox="1">
            <a:spLocks/>
          </p:cNvSpPr>
          <p:nvPr/>
        </p:nvSpPr>
        <p:spPr>
          <a:xfrm>
            <a:off x="1855694" y="4951559"/>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i="1" dirty="0"/>
              <a:t>Trypanosoma </a:t>
            </a:r>
            <a:r>
              <a:rPr lang="en-US" sz="1600" b="1" i="1" dirty="0" err="1"/>
              <a:t>brucei</a:t>
            </a:r>
            <a:r>
              <a:rPr lang="en-US" sz="1600" b="1" dirty="0"/>
              <a:t>, the causative agent of African trypanosomiasis, spends part of its life cycle in the tsetse fly and part in humans. (credit “illustration”: modification of work by Centers for Disease Control and Prevention; credit “photo”: </a:t>
            </a:r>
            <a:r>
              <a:rPr lang="en-US" sz="1600" b="1" dirty="0" err="1"/>
              <a:t>DPDx</a:t>
            </a:r>
            <a:r>
              <a:rPr lang="en-US" sz="1600" b="1" dirty="0"/>
              <a:t>/Centers for Disease Control and Prevention)</a:t>
            </a:r>
          </a:p>
        </p:txBody>
      </p:sp>
    </p:spTree>
    <p:extLst>
      <p:ext uri="{BB962C8B-B14F-4D97-AF65-F5344CB8AC3E}">
        <p14:creationId xmlns:p14="http://schemas.microsoft.com/office/powerpoint/2010/main" val="2007574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Parasitic Helminths – Nematodes (roundworms) </a:t>
            </a:r>
          </a:p>
        </p:txBody>
      </p:sp>
      <p:pic>
        <p:nvPicPr>
          <p:cNvPr id="3" name="Picture Placeholder 1" descr="OSC_Microbio_05_02_heterodera.jpg"/>
          <p:cNvPicPr>
            <a:picLocks noChangeAspect="1"/>
          </p:cNvPicPr>
          <p:nvPr/>
        </p:nvPicPr>
        <p:blipFill>
          <a:blip r:embed="rId2">
            <a:extLst>
              <a:ext uri="{28A0092B-C50C-407E-A947-70E740481C1C}">
                <a14:useLocalDpi xmlns:a14="http://schemas.microsoft.com/office/drawing/2010/main" val="0"/>
              </a:ext>
            </a:extLst>
          </a:blip>
          <a:srcRect t="-14943" b="-14943"/>
          <a:stretch>
            <a:fillRect/>
          </a:stretch>
        </p:blipFill>
        <p:spPr>
          <a:xfrm>
            <a:off x="1773144" y="1981021"/>
            <a:ext cx="3339183" cy="4354484"/>
          </a:xfrm>
          <a:prstGeom prst="rect">
            <a:avLst/>
          </a:prstGeom>
        </p:spPr>
      </p:pic>
      <p:sp>
        <p:nvSpPr>
          <p:cNvPr id="4" name="Text Placeholder 13"/>
          <p:cNvSpPr txBox="1">
            <a:spLocks/>
          </p:cNvSpPr>
          <p:nvPr/>
        </p:nvSpPr>
        <p:spPr>
          <a:xfrm>
            <a:off x="6096000" y="2811262"/>
            <a:ext cx="3913188" cy="11421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A micrograph of the nematode </a:t>
            </a:r>
            <a:r>
              <a:rPr lang="en-US" sz="1600" b="1" i="1"/>
              <a:t>Enterobius vermicularis</a:t>
            </a:r>
            <a:r>
              <a:rPr lang="en-US" sz="1600" b="1"/>
              <a:t>, also known as the pinworm. (credit: modification of work by Centers for Disease Control and Prevention)</a:t>
            </a:r>
            <a:endParaRPr lang="en-US" sz="1600" b="1" dirty="0"/>
          </a:p>
        </p:txBody>
      </p:sp>
    </p:spTree>
    <p:extLst>
      <p:ext uri="{BB962C8B-B14F-4D97-AF65-F5344CB8AC3E}">
        <p14:creationId xmlns:p14="http://schemas.microsoft.com/office/powerpoint/2010/main" val="10204331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92799"/>
            <a:ext cx="9601200" cy="778212"/>
          </a:xfrm>
        </p:spPr>
        <p:txBody>
          <a:bodyPr/>
          <a:lstStyle/>
          <a:p>
            <a:r>
              <a:rPr lang="en-US" dirty="0"/>
              <a:t>Platyhelminthes - Flatworms  </a:t>
            </a:r>
          </a:p>
        </p:txBody>
      </p:sp>
      <p:pic>
        <p:nvPicPr>
          <p:cNvPr id="3" name="Picture Placeholder 1" descr="OSC_Microbio_05_02_platy.jpg"/>
          <p:cNvPicPr>
            <a:picLocks noChangeAspect="1"/>
          </p:cNvPicPr>
          <p:nvPr/>
        </p:nvPicPr>
        <p:blipFill>
          <a:blip r:embed="rId2">
            <a:extLst>
              <a:ext uri="{28A0092B-C50C-407E-A947-70E740481C1C}">
                <a14:useLocalDpi xmlns:a14="http://schemas.microsoft.com/office/drawing/2010/main" val="0"/>
              </a:ext>
            </a:extLst>
          </a:blip>
          <a:srcRect l="-57957" r="-57957"/>
          <a:stretch>
            <a:fillRect/>
          </a:stretch>
        </p:blipFill>
        <p:spPr>
          <a:xfrm>
            <a:off x="1482436" y="971011"/>
            <a:ext cx="7176656" cy="3115351"/>
          </a:xfrm>
          <a:prstGeom prst="rect">
            <a:avLst/>
          </a:prstGeom>
        </p:spPr>
      </p:pic>
      <p:sp>
        <p:nvSpPr>
          <p:cNvPr id="4" name="Text Placeholder 6"/>
          <p:cNvSpPr txBox="1">
            <a:spLocks/>
          </p:cNvSpPr>
          <p:nvPr/>
        </p:nvSpPr>
        <p:spPr>
          <a:xfrm>
            <a:off x="2064544" y="4350327"/>
            <a:ext cx="8062912" cy="232677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050" b="1" dirty="0"/>
              <a:t>Phylum Platyhelminthes is divided into four classes.</a:t>
            </a:r>
          </a:p>
          <a:p>
            <a:pPr>
              <a:buFont typeface="Arial"/>
              <a:buAutoNum type="alphaLcParenBoth"/>
            </a:pPr>
            <a:r>
              <a:rPr lang="en-US" sz="1050" b="1" dirty="0"/>
              <a:t>Class </a:t>
            </a:r>
            <a:r>
              <a:rPr lang="en-US" sz="1050" b="1" dirty="0" err="1"/>
              <a:t>Turbellaria</a:t>
            </a:r>
            <a:r>
              <a:rPr lang="en-US" sz="1050" b="1" dirty="0"/>
              <a:t> includes the Bedford’s flatworm (</a:t>
            </a:r>
            <a:r>
              <a:rPr lang="en-US" sz="1050" b="1" i="1" dirty="0" err="1"/>
              <a:t>Pseudobiceros</a:t>
            </a:r>
            <a:r>
              <a:rPr lang="en-US" sz="1050" b="1" i="1" dirty="0"/>
              <a:t> </a:t>
            </a:r>
            <a:r>
              <a:rPr lang="en-US" sz="1050" b="1" i="1" dirty="0" err="1"/>
              <a:t>bedfordi</a:t>
            </a:r>
            <a:r>
              <a:rPr lang="en-US" sz="1050" b="1" dirty="0"/>
              <a:t>), which is about 8–10 cm long.</a:t>
            </a:r>
          </a:p>
          <a:p>
            <a:pPr>
              <a:buFont typeface="Arial"/>
              <a:buAutoNum type="alphaLcParenBoth"/>
            </a:pPr>
            <a:r>
              <a:rPr lang="en-US" sz="1050" b="1" dirty="0"/>
              <a:t>The parasitic class </a:t>
            </a:r>
            <a:r>
              <a:rPr lang="en-US" sz="1050" b="1" dirty="0" err="1"/>
              <a:t>Monogenea</a:t>
            </a:r>
            <a:r>
              <a:rPr lang="en-US" sz="1050" b="1" dirty="0"/>
              <a:t> includes </a:t>
            </a:r>
            <a:r>
              <a:rPr lang="en-US" sz="1050" b="1" i="1" dirty="0" err="1"/>
              <a:t>Dactylogyrus</a:t>
            </a:r>
            <a:r>
              <a:rPr lang="en-US" sz="1050" b="1" dirty="0"/>
              <a:t> spp. Worms in this genus are commonly called gill flukes. The specimen pictured here is about 0.2 mm long and has two anchors, indicated by arrows, that it uses to latch onto the gills of host fish.</a:t>
            </a:r>
          </a:p>
          <a:p>
            <a:pPr>
              <a:buFont typeface="Arial"/>
              <a:buAutoNum type="alphaLcParenBoth"/>
            </a:pPr>
            <a:r>
              <a:rPr lang="en-US" sz="1050" b="1" dirty="0"/>
              <a:t>The </a:t>
            </a:r>
            <a:r>
              <a:rPr lang="en-US" sz="1050" b="1" dirty="0" err="1"/>
              <a:t>Trematoda</a:t>
            </a:r>
            <a:r>
              <a:rPr lang="en-US" sz="1050" b="1" dirty="0"/>
              <a:t> class includes the common liver fluke </a:t>
            </a:r>
            <a:r>
              <a:rPr lang="en-US" sz="1050" b="1" i="1" dirty="0" err="1"/>
              <a:t>Fasciola</a:t>
            </a:r>
            <a:r>
              <a:rPr lang="en-US" sz="1050" b="1" i="1" dirty="0"/>
              <a:t> hepatica </a:t>
            </a:r>
            <a:r>
              <a:rPr lang="en-US" sz="1050" b="1" dirty="0"/>
              <a:t>and the giant liver fluke </a:t>
            </a:r>
            <a:r>
              <a:rPr lang="en-US" sz="1050" b="1" i="1" dirty="0" err="1"/>
              <a:t>Fascioloides</a:t>
            </a:r>
            <a:r>
              <a:rPr lang="en-US" sz="1050" b="1" i="1" dirty="0"/>
              <a:t> magna</a:t>
            </a:r>
            <a:r>
              <a:rPr lang="en-US" sz="1050" b="1" dirty="0"/>
              <a:t> (right). The </a:t>
            </a:r>
            <a:r>
              <a:rPr lang="en-US" sz="1050" b="1" i="1" dirty="0"/>
              <a:t>F. magna </a:t>
            </a:r>
            <a:r>
              <a:rPr lang="en-US" sz="1050" b="1" dirty="0"/>
              <a:t>specimen shown here is about 7 cm long.</a:t>
            </a:r>
          </a:p>
          <a:p>
            <a:pPr>
              <a:buFont typeface="Arial"/>
              <a:buAutoNum type="alphaLcParenBoth"/>
            </a:pPr>
            <a:r>
              <a:rPr lang="en-US" sz="1050" b="1" dirty="0"/>
              <a:t>Class </a:t>
            </a:r>
            <a:r>
              <a:rPr lang="en-US" sz="1050" b="1" dirty="0" err="1"/>
              <a:t>Cestoda</a:t>
            </a:r>
            <a:r>
              <a:rPr lang="en-US" sz="1050" b="1" dirty="0"/>
              <a:t> includes tapeworms such as </a:t>
            </a:r>
            <a:r>
              <a:rPr lang="en-US" sz="1050" b="1" i="1" dirty="0" err="1"/>
              <a:t>Taenia</a:t>
            </a:r>
            <a:r>
              <a:rPr lang="en-US" sz="1050" b="1" i="1" dirty="0"/>
              <a:t> </a:t>
            </a:r>
            <a:r>
              <a:rPr lang="en-US" sz="1050" b="1" i="1" dirty="0" err="1"/>
              <a:t>saginata</a:t>
            </a:r>
            <a:r>
              <a:rPr lang="en-US" sz="1050" b="1" dirty="0"/>
              <a:t>, which infects both cattle and humans and can reach lengths of 4–10 meters; the specimen shown here is about 4 meters long. (credit c: modification of work by “</a:t>
            </a:r>
            <a:r>
              <a:rPr lang="en-US" sz="1050" b="1" dirty="0" err="1"/>
              <a:t>Flukeman</a:t>
            </a:r>
            <a:r>
              <a:rPr lang="en-US" sz="1050" b="1" dirty="0"/>
              <a:t>”/Wikimedia Commons)</a:t>
            </a:r>
          </a:p>
        </p:txBody>
      </p:sp>
    </p:spTree>
    <p:extLst>
      <p:ext uri="{BB962C8B-B14F-4D97-AF65-F5344CB8AC3E}">
        <p14:creationId xmlns:p14="http://schemas.microsoft.com/office/powerpoint/2010/main" val="1735460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Liver Fluke </a:t>
            </a:r>
          </a:p>
        </p:txBody>
      </p:sp>
      <p:pic>
        <p:nvPicPr>
          <p:cNvPr id="3" name="Picture Placeholder 1" descr="OSC_Microbio_05_02_mouth.jpg"/>
          <p:cNvPicPr>
            <a:picLocks noChangeAspect="1"/>
          </p:cNvPicPr>
          <p:nvPr/>
        </p:nvPicPr>
        <p:blipFill>
          <a:blip r:embed="rId2">
            <a:extLst>
              <a:ext uri="{28A0092B-C50C-407E-A947-70E740481C1C}">
                <a14:useLocalDpi xmlns:a14="http://schemas.microsoft.com/office/drawing/2010/main" val="0"/>
              </a:ext>
            </a:extLst>
          </a:blip>
          <a:srcRect l="-16590" r="-16590"/>
          <a:stretch>
            <a:fillRect/>
          </a:stretch>
        </p:blipFill>
        <p:spPr>
          <a:xfrm>
            <a:off x="614081" y="1714056"/>
            <a:ext cx="10739719" cy="4662059"/>
          </a:xfrm>
          <a:prstGeom prst="rect">
            <a:avLst/>
          </a:prstGeom>
        </p:spPr>
      </p:pic>
    </p:spTree>
    <p:extLst>
      <p:ext uri="{BB962C8B-B14F-4D97-AF65-F5344CB8AC3E}">
        <p14:creationId xmlns:p14="http://schemas.microsoft.com/office/powerpoint/2010/main" val="1168262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pic>
        <p:nvPicPr>
          <p:cNvPr id="3" name="Picture Placeholder 3" descr="OSC_Microbio_05_01_ringworm.jpg"/>
          <p:cNvPicPr>
            <a:picLocks noChangeAspect="1"/>
          </p:cNvPicPr>
          <p:nvPr/>
        </p:nvPicPr>
        <p:blipFill>
          <a:blip r:embed="rId2">
            <a:extLst>
              <a:ext uri="{28A0092B-C50C-407E-A947-70E740481C1C}">
                <a14:useLocalDpi xmlns:a14="http://schemas.microsoft.com/office/drawing/2010/main" val="0"/>
              </a:ext>
            </a:extLst>
          </a:blip>
          <a:srcRect l="-31779" r="-31779"/>
          <a:stretch>
            <a:fillRect/>
          </a:stretch>
        </p:blipFill>
        <p:spPr>
          <a:xfrm>
            <a:off x="928254" y="1364433"/>
            <a:ext cx="4450567" cy="2334920"/>
          </a:xfrm>
          <a:prstGeom prst="rect">
            <a:avLst/>
          </a:prstGeom>
        </p:spPr>
      </p:pic>
      <p:pic>
        <p:nvPicPr>
          <p:cNvPr id="4" name="Picture Placeholder 1" descr="OSC_Microbio_05_01_giardia.jpg"/>
          <p:cNvPicPr>
            <a:picLocks noChangeAspect="1"/>
          </p:cNvPicPr>
          <p:nvPr/>
        </p:nvPicPr>
        <p:blipFill>
          <a:blip r:embed="rId3">
            <a:extLst>
              <a:ext uri="{28A0092B-C50C-407E-A947-70E740481C1C}">
                <a14:useLocalDpi xmlns:a14="http://schemas.microsoft.com/office/drawing/2010/main" val="0"/>
              </a:ext>
            </a:extLst>
          </a:blip>
          <a:srcRect l="-5218" r="-5218"/>
          <a:stretch>
            <a:fillRect/>
          </a:stretch>
        </p:blipFill>
        <p:spPr>
          <a:xfrm>
            <a:off x="5378822" y="1364433"/>
            <a:ext cx="6347013" cy="2755207"/>
          </a:xfrm>
          <a:prstGeom prst="rect">
            <a:avLst/>
          </a:prstGeom>
        </p:spPr>
      </p:pic>
      <p:sp>
        <p:nvSpPr>
          <p:cNvPr id="5" name="Text Placeholder 6"/>
          <p:cNvSpPr txBox="1">
            <a:spLocks/>
          </p:cNvSpPr>
          <p:nvPr/>
        </p:nvSpPr>
        <p:spPr>
          <a:xfrm>
            <a:off x="1219199" y="4440569"/>
            <a:ext cx="3191435" cy="1314771"/>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Ringworm presents as a raised, red ring on the skin. </a:t>
            </a:r>
            <a:r>
              <a:rPr lang="en-US" sz="1600" b="1" dirty="0"/>
              <a:t>(credit: Centers for Disease Control and Prevention)</a:t>
            </a:r>
          </a:p>
        </p:txBody>
      </p:sp>
      <p:sp>
        <p:nvSpPr>
          <p:cNvPr id="6" name="Text Placeholder 6"/>
          <p:cNvSpPr txBox="1">
            <a:spLocks/>
          </p:cNvSpPr>
          <p:nvPr/>
        </p:nvSpPr>
        <p:spPr>
          <a:xfrm>
            <a:off x="5782234" y="4140680"/>
            <a:ext cx="5540188" cy="199601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400" b="1"/>
              <a:t>A scanning electron micrograph shows many Giardia parasites in the trophozoite, or feeding stage, in a gerbil intestine.</a:t>
            </a:r>
          </a:p>
          <a:p>
            <a:pPr marL="342900" indent="-342900">
              <a:buFont typeface="Arial"/>
              <a:buAutoNum type="alphaLcParenBoth"/>
            </a:pPr>
            <a:r>
              <a:rPr lang="en-US" sz="1400" b="1"/>
              <a:t>An individual trophozoite of G. lamblia, visualized here in a scanning electron micrograph. This waterborne protist causes severe diarrhea when ingested. (credit a, b: modification of work by Centers for Disease Control and Prevention)</a:t>
            </a:r>
            <a:endParaRPr lang="en-US" sz="1400" b="1" dirty="0"/>
          </a:p>
        </p:txBody>
      </p:sp>
    </p:spTree>
    <p:extLst>
      <p:ext uri="{BB962C8B-B14F-4D97-AF65-F5344CB8AC3E}">
        <p14:creationId xmlns:p14="http://schemas.microsoft.com/office/powerpoint/2010/main" val="480507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Schistosoma Life Cycle</a:t>
            </a:r>
          </a:p>
        </p:txBody>
      </p:sp>
      <p:pic>
        <p:nvPicPr>
          <p:cNvPr id="3" name="Picture Placeholder 1" descr="OSC_Microbio_05_02_schistolLC.jpg"/>
          <p:cNvPicPr>
            <a:picLocks noChangeAspect="1"/>
          </p:cNvPicPr>
          <p:nvPr/>
        </p:nvPicPr>
        <p:blipFill>
          <a:blip r:embed="rId2" cstate="print">
            <a:extLst>
              <a:ext uri="{28A0092B-C50C-407E-A947-70E740481C1C}">
                <a14:useLocalDpi xmlns:a14="http://schemas.microsoft.com/office/drawing/2010/main" val="0"/>
              </a:ext>
            </a:extLst>
          </a:blip>
          <a:srcRect t="-10949" b="-10949"/>
          <a:stretch>
            <a:fillRect/>
          </a:stretch>
        </p:blipFill>
        <p:spPr>
          <a:xfrm>
            <a:off x="3872753" y="1079292"/>
            <a:ext cx="4032250" cy="5256213"/>
          </a:xfrm>
          <a:prstGeom prst="rect">
            <a:avLst/>
          </a:prstGeom>
        </p:spPr>
      </p:pic>
    </p:spTree>
    <p:extLst>
      <p:ext uri="{BB962C8B-B14F-4D97-AF65-F5344CB8AC3E}">
        <p14:creationId xmlns:p14="http://schemas.microsoft.com/office/powerpoint/2010/main" val="1255288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Tapeworm Life Cycle</a:t>
            </a:r>
          </a:p>
        </p:txBody>
      </p:sp>
      <p:pic>
        <p:nvPicPr>
          <p:cNvPr id="3" name="Picture Placeholder 1" descr="OSC_Microbio_05_02_tapewormLC.jpg"/>
          <p:cNvPicPr>
            <a:picLocks noChangeAspect="1"/>
          </p:cNvPicPr>
          <p:nvPr/>
        </p:nvPicPr>
        <p:blipFill>
          <a:blip r:embed="rId2">
            <a:extLst>
              <a:ext uri="{28A0092B-C50C-407E-A947-70E740481C1C}">
                <a14:useLocalDpi xmlns:a14="http://schemas.microsoft.com/office/drawing/2010/main" val="0"/>
              </a:ext>
            </a:extLst>
          </a:blip>
          <a:srcRect l="-60755" r="-60755"/>
          <a:stretch>
            <a:fillRect/>
          </a:stretch>
        </p:blipFill>
        <p:spPr>
          <a:xfrm>
            <a:off x="457199" y="1538022"/>
            <a:ext cx="11430001" cy="4961707"/>
          </a:xfrm>
          <a:prstGeom prst="rect">
            <a:avLst/>
          </a:prstGeom>
        </p:spPr>
      </p:pic>
    </p:spTree>
    <p:extLst>
      <p:ext uri="{BB962C8B-B14F-4D97-AF65-F5344CB8AC3E}">
        <p14:creationId xmlns:p14="http://schemas.microsoft.com/office/powerpoint/2010/main" val="28795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Fungi – Characteristics </a:t>
            </a:r>
          </a:p>
        </p:txBody>
      </p:sp>
      <p:pic>
        <p:nvPicPr>
          <p:cNvPr id="3" name="Picture Placeholder 1" descr="OSC_Microbio_05_03_hyphae.jpg"/>
          <p:cNvPicPr>
            <a:picLocks noChangeAspect="1"/>
          </p:cNvPicPr>
          <p:nvPr/>
        </p:nvPicPr>
        <p:blipFill>
          <a:blip r:embed="rId2">
            <a:extLst>
              <a:ext uri="{28A0092B-C50C-407E-A947-70E740481C1C}">
                <a14:useLocalDpi xmlns:a14="http://schemas.microsoft.com/office/drawing/2010/main" val="0"/>
              </a:ext>
            </a:extLst>
          </a:blip>
          <a:srcRect t="-28877" b="-28877"/>
          <a:stretch>
            <a:fillRect/>
          </a:stretch>
        </p:blipFill>
        <p:spPr>
          <a:xfrm>
            <a:off x="2064543" y="1079292"/>
            <a:ext cx="8947238" cy="3883952"/>
          </a:xfrm>
          <a:prstGeom prst="rect">
            <a:avLst/>
          </a:prstGeom>
        </p:spPr>
      </p:pic>
      <p:sp>
        <p:nvSpPr>
          <p:cNvPr id="4" name="Text Placeholder 6"/>
          <p:cNvSpPr txBox="1">
            <a:spLocks/>
          </p:cNvSpPr>
          <p:nvPr/>
        </p:nvSpPr>
        <p:spPr>
          <a:xfrm>
            <a:off x="2064543" y="4963244"/>
            <a:ext cx="8062912" cy="1166382"/>
          </a:xfrm>
          <a:prstGeom prst="rect">
            <a:avLst/>
          </a:prstGeom>
        </p:spPr>
        <p:txBody>
          <a:bodyPr rIns="3600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Multicellular fungi (molds) form hyphae, which may be septate or </a:t>
            </a:r>
            <a:r>
              <a:rPr lang="en-US" sz="2400" b="1" dirty="0" err="1"/>
              <a:t>nonseptate</a:t>
            </a:r>
            <a:r>
              <a:rPr lang="en-US" sz="2400" b="1" dirty="0"/>
              <a:t>. Unicellular fungi (yeasts) cells form </a:t>
            </a:r>
            <a:r>
              <a:rPr lang="en-US" sz="2400" b="1" dirty="0" err="1"/>
              <a:t>pseudohyphae</a:t>
            </a:r>
            <a:r>
              <a:rPr lang="en-US" sz="2400" b="1" dirty="0"/>
              <a:t> from individual yeast cells.</a:t>
            </a:r>
          </a:p>
        </p:txBody>
      </p:sp>
    </p:spTree>
    <p:extLst>
      <p:ext uri="{BB962C8B-B14F-4D97-AF65-F5344CB8AC3E}">
        <p14:creationId xmlns:p14="http://schemas.microsoft.com/office/powerpoint/2010/main" val="898294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Fungi Classification </a:t>
            </a:r>
          </a:p>
        </p:txBody>
      </p:sp>
      <p:pic>
        <p:nvPicPr>
          <p:cNvPr id="3" name="Picture Placeholder 1" descr="OSC_Microbio_05_03_TaxaTable.jpg"/>
          <p:cNvPicPr>
            <a:picLocks noChangeAspect="1"/>
          </p:cNvPicPr>
          <p:nvPr/>
        </p:nvPicPr>
        <p:blipFill>
          <a:blip r:embed="rId2" cstate="print">
            <a:extLst>
              <a:ext uri="{28A0092B-C50C-407E-A947-70E740481C1C}">
                <a14:useLocalDpi xmlns:a14="http://schemas.microsoft.com/office/drawing/2010/main" val="0"/>
              </a:ext>
            </a:extLst>
          </a:blip>
          <a:srcRect l="-4694" r="-4694"/>
          <a:stretch>
            <a:fillRect/>
          </a:stretch>
        </p:blipFill>
        <p:spPr>
          <a:xfrm>
            <a:off x="4291834" y="1648690"/>
            <a:ext cx="3996267" cy="5209309"/>
          </a:xfrm>
          <a:prstGeom prst="rect">
            <a:avLst/>
          </a:prstGeom>
        </p:spPr>
      </p:pic>
    </p:spTree>
    <p:extLst>
      <p:ext uri="{BB962C8B-B14F-4D97-AF65-F5344CB8AC3E}">
        <p14:creationId xmlns:p14="http://schemas.microsoft.com/office/powerpoint/2010/main" val="1970064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2022475" y="484094"/>
            <a:ext cx="7556313" cy="658906"/>
          </a:xfrm>
        </p:spPr>
        <p:txBody>
          <a:bodyPr>
            <a:normAutofit fontScale="90000"/>
          </a:bodyPr>
          <a:lstStyle/>
          <a:p>
            <a:pPr>
              <a:defRPr/>
            </a:pPr>
            <a:r>
              <a:rPr lang="en-US" b="1"/>
              <a:t>The Kingdom of the Fungi</a:t>
            </a:r>
          </a:p>
        </p:txBody>
      </p:sp>
      <p:sp>
        <p:nvSpPr>
          <p:cNvPr id="58370" name="Content Placeholder 2"/>
          <p:cNvSpPr>
            <a:spLocks noGrp="1"/>
          </p:cNvSpPr>
          <p:nvPr>
            <p:ph idx="1"/>
          </p:nvPr>
        </p:nvSpPr>
        <p:spPr>
          <a:xfrm>
            <a:off x="1981200" y="1371600"/>
            <a:ext cx="8229600" cy="5029200"/>
          </a:xfrm>
        </p:spPr>
        <p:txBody>
          <a:bodyPr>
            <a:normAutofit lnSpcReduction="10000"/>
          </a:bodyPr>
          <a:lstStyle/>
          <a:p>
            <a:pPr eaLnBrk="1" hangingPunct="1">
              <a:lnSpc>
                <a:spcPct val="60000"/>
              </a:lnSpc>
            </a:pPr>
            <a:r>
              <a:rPr lang="en-US" altLang="en-US" sz="3600" b="1" i="1" dirty="0">
                <a:solidFill>
                  <a:srgbClr val="FF0000"/>
                </a:solidFill>
                <a:latin typeface="Book Antiqua" charset="0"/>
                <a:cs typeface="Book Antiqua" charset="0"/>
              </a:rPr>
              <a:t>“</a:t>
            </a:r>
            <a:r>
              <a:rPr lang="en-US" altLang="ja-JP" sz="3600" b="1" i="1" dirty="0" err="1">
                <a:solidFill>
                  <a:srgbClr val="FF0000"/>
                </a:solidFill>
                <a:latin typeface="Book Antiqua" charset="0"/>
                <a:cs typeface="Book Antiqua" charset="0"/>
              </a:rPr>
              <a:t>Myceteae</a:t>
            </a:r>
            <a:r>
              <a:rPr lang="en-US" altLang="en-US" sz="3600" b="1" i="1" dirty="0">
                <a:solidFill>
                  <a:srgbClr val="FF0000"/>
                </a:solidFill>
                <a:latin typeface="Book Antiqua" charset="0"/>
                <a:cs typeface="Book Antiqua" charset="0"/>
              </a:rPr>
              <a:t>”</a:t>
            </a:r>
          </a:p>
          <a:p>
            <a:pPr lvl="1" eaLnBrk="1" hangingPunct="1">
              <a:lnSpc>
                <a:spcPct val="60000"/>
              </a:lnSpc>
            </a:pPr>
            <a:r>
              <a:rPr lang="en-US" altLang="ja-JP" sz="3600" b="1" i="1" dirty="0">
                <a:solidFill>
                  <a:schemeClr val="tx1"/>
                </a:solidFill>
                <a:latin typeface="Book Antiqua" charset="0"/>
                <a:cs typeface="Book Antiqua" charset="0"/>
              </a:rPr>
              <a:t>Domain= Eukarya</a:t>
            </a:r>
          </a:p>
          <a:p>
            <a:pPr lvl="1" eaLnBrk="1" hangingPunct="1">
              <a:lnSpc>
                <a:spcPct val="60000"/>
              </a:lnSpc>
            </a:pPr>
            <a:r>
              <a:rPr lang="en-US" altLang="en-US" sz="3600" b="1" i="1" dirty="0">
                <a:solidFill>
                  <a:schemeClr val="tx1"/>
                </a:solidFill>
                <a:latin typeface="Book Antiqua" charset="0"/>
                <a:cs typeface="Book Antiqua" charset="0"/>
              </a:rPr>
              <a:t>Kingdom= Fungi</a:t>
            </a:r>
          </a:p>
          <a:p>
            <a:pPr lvl="1" eaLnBrk="1" hangingPunct="1">
              <a:lnSpc>
                <a:spcPct val="60000"/>
              </a:lnSpc>
            </a:pPr>
            <a:endParaRPr lang="en-US" altLang="en-US" sz="3600" b="1" i="1" dirty="0">
              <a:solidFill>
                <a:schemeClr val="tx1"/>
              </a:solidFill>
              <a:latin typeface="Book Antiqua" charset="0"/>
              <a:cs typeface="Book Antiqua" charset="0"/>
            </a:endParaRPr>
          </a:p>
          <a:p>
            <a:pPr eaLnBrk="1" hangingPunct="1">
              <a:lnSpc>
                <a:spcPct val="60000"/>
              </a:lnSpc>
            </a:pPr>
            <a:r>
              <a:rPr lang="en-US" altLang="en-US" sz="3600" b="1" i="1" dirty="0">
                <a:solidFill>
                  <a:srgbClr val="FF0000"/>
                </a:solidFill>
                <a:latin typeface="Book Antiqua" charset="0"/>
                <a:cs typeface="Book Antiqua" charset="0"/>
              </a:rPr>
              <a:t>Approximately 100,000 species</a:t>
            </a:r>
          </a:p>
          <a:p>
            <a:pPr eaLnBrk="1" hangingPunct="1">
              <a:lnSpc>
                <a:spcPct val="60000"/>
              </a:lnSpc>
            </a:pPr>
            <a:endParaRPr lang="en-US" altLang="en-US" sz="3600" b="1" i="1" dirty="0">
              <a:solidFill>
                <a:srgbClr val="FF0000"/>
              </a:solidFill>
              <a:latin typeface="Book Antiqua" charset="0"/>
              <a:cs typeface="Book Antiqua" charset="0"/>
            </a:endParaRPr>
          </a:p>
          <a:p>
            <a:pPr eaLnBrk="1" hangingPunct="1">
              <a:lnSpc>
                <a:spcPct val="60000"/>
              </a:lnSpc>
            </a:pPr>
            <a:r>
              <a:rPr lang="en-US" altLang="en-US" sz="3600" b="1" i="1" dirty="0">
                <a:solidFill>
                  <a:srgbClr val="FF0000"/>
                </a:solidFill>
                <a:latin typeface="Book Antiqua" charset="0"/>
                <a:cs typeface="Book Antiqua" charset="0"/>
              </a:rPr>
              <a:t>Characteristics</a:t>
            </a:r>
          </a:p>
          <a:p>
            <a:pPr lvl="1" eaLnBrk="1" hangingPunct="1">
              <a:lnSpc>
                <a:spcPct val="60000"/>
              </a:lnSpc>
            </a:pPr>
            <a:r>
              <a:rPr lang="en-US" altLang="en-US" sz="2800" b="1" i="1" dirty="0">
                <a:solidFill>
                  <a:srgbClr val="000090"/>
                </a:solidFill>
                <a:latin typeface="Book Antiqua" charset="0"/>
                <a:cs typeface="Book Antiqua" charset="0"/>
              </a:rPr>
              <a:t> </a:t>
            </a:r>
            <a:r>
              <a:rPr lang="en-US" altLang="en-US" sz="3600" b="1" dirty="0">
                <a:solidFill>
                  <a:schemeClr val="tx1"/>
                </a:solidFill>
                <a:latin typeface="Book Antiqua" charset="0"/>
                <a:cs typeface="Book Antiqua" charset="0"/>
              </a:rPr>
              <a:t>Macroscopic fungi</a:t>
            </a:r>
          </a:p>
          <a:p>
            <a:pPr lvl="1" eaLnBrk="1" hangingPunct="1">
              <a:lnSpc>
                <a:spcPct val="60000"/>
              </a:lnSpc>
            </a:pPr>
            <a:r>
              <a:rPr lang="en-US" altLang="en-US" sz="3600" b="1" i="1" dirty="0">
                <a:solidFill>
                  <a:schemeClr val="tx1"/>
                </a:solidFill>
                <a:latin typeface="Book Antiqua" charset="0"/>
                <a:cs typeface="Book Antiqua" charset="0"/>
              </a:rPr>
              <a:t>Microscopic fungi</a:t>
            </a:r>
          </a:p>
          <a:p>
            <a:pPr lvl="1" eaLnBrk="1" hangingPunct="1">
              <a:lnSpc>
                <a:spcPct val="60000"/>
              </a:lnSpc>
            </a:pPr>
            <a:endParaRPr lang="en-US" altLang="en-US" sz="3600" b="1" i="1" dirty="0">
              <a:solidFill>
                <a:schemeClr val="tx1"/>
              </a:solidFill>
              <a:latin typeface="Book Antiqua" charset="0"/>
              <a:cs typeface="Book Antiqua" charset="0"/>
            </a:endParaRPr>
          </a:p>
          <a:p>
            <a:pPr lvl="2" eaLnBrk="1" hangingPunct="1">
              <a:lnSpc>
                <a:spcPct val="60000"/>
              </a:lnSpc>
            </a:pPr>
            <a:r>
              <a:rPr lang="en-US" altLang="en-US" sz="3600" b="1" i="1" dirty="0">
                <a:solidFill>
                  <a:srgbClr val="FF0000"/>
                </a:solidFill>
                <a:latin typeface="Book Antiqua" charset="0"/>
                <a:cs typeface="Book Antiqua" charset="0"/>
              </a:rPr>
              <a:t>Yeasts, Molds</a:t>
            </a:r>
          </a:p>
          <a:p>
            <a:pPr lvl="1" eaLnBrk="1" hangingPunct="1">
              <a:lnSpc>
                <a:spcPct val="60000"/>
              </a:lnSpc>
            </a:pPr>
            <a:r>
              <a:rPr lang="en-US" altLang="en-US" sz="3600" b="1" i="1" dirty="0">
                <a:solidFill>
                  <a:schemeClr val="tx1"/>
                </a:solidFill>
                <a:latin typeface="Book Antiqua" charset="0"/>
                <a:cs typeface="Book Antiqua" charset="0"/>
              </a:rPr>
              <a:t>No photosynthesis </a:t>
            </a:r>
          </a:p>
          <a:p>
            <a:pPr lvl="1" eaLnBrk="1" hangingPunct="1">
              <a:lnSpc>
                <a:spcPct val="60000"/>
              </a:lnSpc>
            </a:pPr>
            <a:r>
              <a:rPr lang="en-US" altLang="en-US" sz="3600" b="1" i="1" dirty="0">
                <a:solidFill>
                  <a:schemeClr val="tx1"/>
                </a:solidFill>
                <a:latin typeface="Book Antiqua" charset="0"/>
                <a:cs typeface="Book Antiqua" charset="0"/>
              </a:rPr>
              <a:t>Cell walls: chitin</a:t>
            </a:r>
          </a:p>
          <a:p>
            <a:pPr eaLnBrk="1" hangingPunct="1">
              <a:lnSpc>
                <a:spcPct val="60000"/>
              </a:lnSpc>
            </a:pPr>
            <a:endParaRPr lang="en-US" altLang="en-US" sz="3600" b="1" i="1" dirty="0">
              <a:solidFill>
                <a:srgbClr val="000090"/>
              </a:solidFill>
              <a:latin typeface="Book Antiqua" charset="0"/>
              <a:cs typeface="Book Antiqua" charset="0"/>
            </a:endParaRPr>
          </a:p>
          <a:p>
            <a:pPr lvl="1" eaLnBrk="1" hangingPunct="1">
              <a:lnSpc>
                <a:spcPct val="60000"/>
              </a:lnSpc>
            </a:pPr>
            <a:endParaRPr lang="en-US" altLang="en-US" sz="2800" b="1" i="1" dirty="0">
              <a:solidFill>
                <a:srgbClr val="000090"/>
              </a:solidFill>
              <a:latin typeface="Book Antiqua" charset="0"/>
              <a:cs typeface="Book Antiqua" charset="0"/>
            </a:endParaRPr>
          </a:p>
          <a:p>
            <a:pPr lvl="1" eaLnBrk="1" hangingPunct="1">
              <a:lnSpc>
                <a:spcPct val="60000"/>
              </a:lnSpc>
            </a:pPr>
            <a:endParaRPr lang="en-US" altLang="en-US" sz="4400" b="1" i="1" dirty="0">
              <a:solidFill>
                <a:srgbClr val="000090"/>
              </a:solidFill>
              <a:latin typeface="Book Antiqua" charset="0"/>
              <a:cs typeface="Book Antiqua" charset="0"/>
            </a:endParaRPr>
          </a:p>
          <a:p>
            <a:pPr eaLnBrk="1" hangingPunct="1">
              <a:lnSpc>
                <a:spcPct val="60000"/>
              </a:lnSpc>
              <a:buFont typeface="Wingdings" charset="2"/>
              <a:buNone/>
            </a:pPr>
            <a:endParaRPr lang="en-US" altLang="en-US" sz="4400" b="1" dirty="0">
              <a:latin typeface="Book Antiqua" charset="0"/>
              <a:cs typeface="Book Antiqua" charset="0"/>
            </a:endParaRPr>
          </a:p>
        </p:txBody>
      </p:sp>
    </p:spTree>
    <p:extLst>
      <p:ext uri="{BB962C8B-B14F-4D97-AF65-F5344CB8AC3E}">
        <p14:creationId xmlns:p14="http://schemas.microsoft.com/office/powerpoint/2010/main" val="11209260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a:t>Fungi </a:t>
            </a:r>
          </a:p>
        </p:txBody>
      </p:sp>
      <p:sp>
        <p:nvSpPr>
          <p:cNvPr id="59394" name="Content Placeholder 2"/>
          <p:cNvSpPr>
            <a:spLocks noGrp="1"/>
          </p:cNvSpPr>
          <p:nvPr>
            <p:ph idx="1"/>
          </p:nvPr>
        </p:nvSpPr>
        <p:spPr>
          <a:xfrm>
            <a:off x="1371600" y="1440873"/>
            <a:ext cx="9601200" cy="5223163"/>
          </a:xfrm>
        </p:spPr>
        <p:txBody>
          <a:bodyPr>
            <a:noAutofit/>
          </a:bodyPr>
          <a:lstStyle/>
          <a:p>
            <a:r>
              <a:rPr lang="en-US" altLang="en-US" sz="2800" b="1" dirty="0">
                <a:latin typeface="Book Antiqua" charset="0"/>
                <a:cs typeface="Book Antiqua" charset="0"/>
              </a:rPr>
              <a:t>Live in </a:t>
            </a:r>
            <a:r>
              <a:rPr lang="en-US" altLang="en-US" sz="2800" b="1" i="1" dirty="0">
                <a:solidFill>
                  <a:srgbClr val="FF0000"/>
                </a:solidFill>
                <a:latin typeface="Book Antiqua" charset="0"/>
                <a:cs typeface="Book Antiqua" charset="0"/>
              </a:rPr>
              <a:t>salty or high sugar </a:t>
            </a:r>
            <a:r>
              <a:rPr lang="en-US" altLang="en-US" sz="2800" b="1" dirty="0">
                <a:latin typeface="Book Antiqua" charset="0"/>
                <a:cs typeface="Book Antiqua" charset="0"/>
              </a:rPr>
              <a:t>conditions; </a:t>
            </a:r>
            <a:r>
              <a:rPr lang="en-US" altLang="en-US" sz="2800" b="1" i="1" dirty="0">
                <a:solidFill>
                  <a:srgbClr val="FF0000"/>
                </a:solidFill>
                <a:latin typeface="Book Antiqua" charset="0"/>
                <a:cs typeface="Book Antiqua" charset="0"/>
              </a:rPr>
              <a:t>high temperatures</a:t>
            </a:r>
            <a:r>
              <a:rPr lang="en-US" altLang="en-US" sz="2800" b="1" dirty="0">
                <a:latin typeface="Book Antiqua" charset="0"/>
                <a:cs typeface="Book Antiqua" charset="0"/>
              </a:rPr>
              <a:t>, snow, etc. </a:t>
            </a:r>
          </a:p>
          <a:p>
            <a:pPr lvl="1"/>
            <a:r>
              <a:rPr lang="en-US" altLang="en-US" sz="2800" b="1" dirty="0">
                <a:latin typeface="Book Antiqua" charset="0"/>
                <a:cs typeface="Book Antiqua" charset="0"/>
              </a:rPr>
              <a:t>Resistant to osmotic pressure compared to bacteria</a:t>
            </a:r>
          </a:p>
          <a:p>
            <a:pPr lvl="1"/>
            <a:r>
              <a:rPr lang="en-US" altLang="en-US" sz="2800" b="1" dirty="0">
                <a:latin typeface="Book Antiqua" charset="0"/>
                <a:cs typeface="Book Antiqua" charset="0"/>
              </a:rPr>
              <a:t> Grow on low moisture content</a:t>
            </a:r>
          </a:p>
          <a:p>
            <a:pPr lvl="1"/>
            <a:r>
              <a:rPr lang="en-US" altLang="en-US" sz="2800" b="1" dirty="0">
                <a:latin typeface="Book Antiqua" charset="0"/>
                <a:cs typeface="Book Antiqua" charset="0"/>
              </a:rPr>
              <a:t> Require less nitrogen than bacteria for growth </a:t>
            </a:r>
          </a:p>
          <a:p>
            <a:pPr lvl="1"/>
            <a:r>
              <a:rPr lang="en-US" altLang="en-US" sz="2800" b="1" dirty="0">
                <a:latin typeface="Book Antiqua" charset="0"/>
                <a:cs typeface="Book Antiqua" charset="0"/>
              </a:rPr>
              <a:t> Metabolize complex carbohydrates that bacteria cannot</a:t>
            </a:r>
          </a:p>
          <a:p>
            <a:r>
              <a:rPr lang="en-US" altLang="en-US" sz="2800" b="1" dirty="0">
                <a:latin typeface="Book Antiqua" charset="0"/>
                <a:cs typeface="Book Antiqua" charset="0"/>
              </a:rPr>
              <a:t> pH = 5 (slightly acidic)</a:t>
            </a:r>
          </a:p>
          <a:p>
            <a:r>
              <a:rPr lang="en-US" altLang="en-US" sz="2800" b="1" u="sng" dirty="0">
                <a:solidFill>
                  <a:srgbClr val="FF0000"/>
                </a:solidFill>
                <a:latin typeface="Book Antiqua" charset="0"/>
                <a:cs typeface="Book Antiqua" charset="0"/>
              </a:rPr>
              <a:t>Fungal toxins </a:t>
            </a:r>
            <a:r>
              <a:rPr lang="en-US" altLang="en-US" sz="2800" b="1" dirty="0">
                <a:latin typeface="Book Antiqua" charset="0"/>
                <a:cs typeface="Book Antiqua" charset="0"/>
              </a:rPr>
              <a:t>cause disease in humans</a:t>
            </a:r>
          </a:p>
          <a:p>
            <a:pPr lvl="1"/>
            <a:r>
              <a:rPr lang="en-US" altLang="en-US" sz="2800" b="1" dirty="0">
                <a:latin typeface="Book Antiqua" charset="0"/>
                <a:cs typeface="Book Antiqua" charset="0"/>
              </a:rPr>
              <a:t>Allergies as well</a:t>
            </a:r>
          </a:p>
          <a:p>
            <a:endParaRPr lang="en-US" altLang="en-US" sz="2800" b="1" dirty="0">
              <a:latin typeface="Book Antiqua" charset="0"/>
              <a:cs typeface="Book Antiqua" charset="0"/>
            </a:endParaRPr>
          </a:p>
        </p:txBody>
      </p:sp>
    </p:spTree>
    <p:extLst>
      <p:ext uri="{BB962C8B-B14F-4D97-AF65-F5344CB8AC3E}">
        <p14:creationId xmlns:p14="http://schemas.microsoft.com/office/powerpoint/2010/main" val="1677638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2022475" y="484094"/>
            <a:ext cx="7556313" cy="658906"/>
          </a:xfrm>
        </p:spPr>
        <p:txBody>
          <a:bodyPr>
            <a:normAutofit fontScale="90000"/>
          </a:bodyPr>
          <a:lstStyle/>
          <a:p>
            <a:pPr>
              <a:defRPr/>
            </a:pPr>
            <a:r>
              <a:rPr lang="en-US" b="1"/>
              <a:t>Fungal Nutrition</a:t>
            </a:r>
          </a:p>
        </p:txBody>
      </p:sp>
      <p:sp>
        <p:nvSpPr>
          <p:cNvPr id="50179" name="Content Placeholder 2"/>
          <p:cNvSpPr>
            <a:spLocks noGrp="1"/>
          </p:cNvSpPr>
          <p:nvPr>
            <p:ph idx="1"/>
          </p:nvPr>
        </p:nvSpPr>
        <p:spPr>
          <a:xfrm>
            <a:off x="2009775" y="1371600"/>
            <a:ext cx="8229600" cy="5257800"/>
          </a:xfrm>
        </p:spPr>
        <p:txBody>
          <a:bodyPr>
            <a:normAutofit/>
          </a:bodyPr>
          <a:lstStyle/>
          <a:p>
            <a:pPr eaLnBrk="1" hangingPunct="1">
              <a:lnSpc>
                <a:spcPct val="80000"/>
              </a:lnSpc>
            </a:pPr>
            <a:r>
              <a:rPr lang="en-US" altLang="en-US" sz="2400" b="1" i="1" dirty="0">
                <a:solidFill>
                  <a:srgbClr val="FF0000"/>
                </a:solidFill>
                <a:latin typeface="Book Antiqua" charset="0"/>
                <a:cs typeface="Book Antiqua" charset="0"/>
              </a:rPr>
              <a:t>Heterotrophic - </a:t>
            </a:r>
            <a:r>
              <a:rPr lang="en-US" altLang="en-US" sz="2400" b="1" i="1" dirty="0" err="1">
                <a:solidFill>
                  <a:srgbClr val="FF0000"/>
                </a:solidFill>
                <a:latin typeface="Book Antiqua" charset="0"/>
                <a:cs typeface="Book Antiqua" charset="0"/>
              </a:rPr>
              <a:t>Chemoheterotrophs</a:t>
            </a:r>
            <a:endParaRPr lang="en-US" altLang="en-US" sz="2400" b="1" i="1" dirty="0">
              <a:solidFill>
                <a:srgbClr val="FF0000"/>
              </a:solidFill>
              <a:latin typeface="Book Antiqua" charset="0"/>
              <a:cs typeface="Book Antiqua" charset="0"/>
            </a:endParaRPr>
          </a:p>
          <a:p>
            <a:pPr lvl="1" eaLnBrk="1" hangingPunct="1">
              <a:lnSpc>
                <a:spcPct val="80000"/>
              </a:lnSpc>
            </a:pPr>
            <a:r>
              <a:rPr lang="en-US" altLang="en-US" sz="2400" b="1" dirty="0">
                <a:latin typeface="Book Antiqua" charset="0"/>
                <a:cs typeface="Book Antiqua" charset="0"/>
              </a:rPr>
              <a:t>Acquire (absorb) nutrients from organic substrates </a:t>
            </a:r>
          </a:p>
          <a:p>
            <a:pPr eaLnBrk="1" hangingPunct="1">
              <a:lnSpc>
                <a:spcPct val="80000"/>
              </a:lnSpc>
            </a:pPr>
            <a:r>
              <a:rPr lang="en-US" altLang="en-US" sz="2400" b="1" i="1" dirty="0">
                <a:solidFill>
                  <a:srgbClr val="800000"/>
                </a:solidFill>
                <a:latin typeface="Book Antiqua" charset="0"/>
                <a:cs typeface="Book Antiqua" charset="0"/>
              </a:rPr>
              <a:t>Most fungi are </a:t>
            </a:r>
            <a:r>
              <a:rPr lang="en-US" altLang="en-US" sz="2400" b="1" i="1" u="sng" dirty="0">
                <a:solidFill>
                  <a:srgbClr val="FF0000"/>
                </a:solidFill>
                <a:latin typeface="Book Antiqua" charset="0"/>
                <a:cs typeface="Book Antiqua" charset="0"/>
              </a:rPr>
              <a:t>saprobes</a:t>
            </a:r>
          </a:p>
          <a:p>
            <a:pPr lvl="1" eaLnBrk="1" hangingPunct="1">
              <a:lnSpc>
                <a:spcPct val="80000"/>
              </a:lnSpc>
            </a:pPr>
            <a:r>
              <a:rPr lang="en-US" altLang="en-US" sz="2400" b="1" i="1" dirty="0">
                <a:solidFill>
                  <a:srgbClr val="800000"/>
                </a:solidFill>
                <a:latin typeface="Book Antiqua" charset="0"/>
                <a:cs typeface="Book Antiqua" charset="0"/>
              </a:rPr>
              <a:t>Obtain substrates from dead plants, animals, etc. </a:t>
            </a:r>
          </a:p>
          <a:p>
            <a:pPr eaLnBrk="1" hangingPunct="1">
              <a:lnSpc>
                <a:spcPct val="80000"/>
              </a:lnSpc>
            </a:pPr>
            <a:r>
              <a:rPr lang="en-US" altLang="en-US" sz="2400" b="1" i="1" dirty="0">
                <a:solidFill>
                  <a:srgbClr val="FF0000"/>
                </a:solidFill>
                <a:latin typeface="Book Antiqua" charset="0"/>
                <a:cs typeface="Book Antiqua" charset="0"/>
              </a:rPr>
              <a:t>General method of obtaining nutrition</a:t>
            </a:r>
          </a:p>
          <a:p>
            <a:pPr lvl="1" eaLnBrk="1" hangingPunct="1">
              <a:lnSpc>
                <a:spcPct val="80000"/>
              </a:lnSpc>
            </a:pPr>
            <a:r>
              <a:rPr lang="en-US" altLang="en-US" sz="2400" b="1" dirty="0">
                <a:latin typeface="Book Antiqua" charset="0"/>
                <a:cs typeface="Book Antiqua" charset="0"/>
              </a:rPr>
              <a:t>Penetrates the substrate</a:t>
            </a:r>
          </a:p>
          <a:p>
            <a:pPr lvl="1" eaLnBrk="1" hangingPunct="1">
              <a:lnSpc>
                <a:spcPct val="80000"/>
              </a:lnSpc>
            </a:pPr>
            <a:r>
              <a:rPr lang="en-US" altLang="en-US" sz="2400" b="1" dirty="0">
                <a:latin typeface="Book Antiqua" charset="0"/>
                <a:cs typeface="Book Antiqua" charset="0"/>
              </a:rPr>
              <a:t>Secretes enzymes</a:t>
            </a:r>
          </a:p>
          <a:p>
            <a:pPr lvl="1" eaLnBrk="1" hangingPunct="1">
              <a:lnSpc>
                <a:spcPct val="80000"/>
              </a:lnSpc>
            </a:pPr>
            <a:r>
              <a:rPr lang="en-US" altLang="en-US" sz="2400" b="1" dirty="0">
                <a:latin typeface="Book Antiqua" charset="0"/>
                <a:cs typeface="Book Antiqua" charset="0"/>
              </a:rPr>
              <a:t>Breaks down the enzymes into small molecules</a:t>
            </a:r>
          </a:p>
          <a:p>
            <a:pPr lvl="1" eaLnBrk="1" hangingPunct="1">
              <a:lnSpc>
                <a:spcPct val="80000"/>
              </a:lnSpc>
            </a:pPr>
            <a:r>
              <a:rPr lang="en-US" altLang="en-US" sz="2400" b="1" dirty="0">
                <a:latin typeface="Book Antiqua" charset="0"/>
                <a:cs typeface="Book Antiqua" charset="0"/>
              </a:rPr>
              <a:t>Absorbs the molecules</a:t>
            </a:r>
          </a:p>
          <a:p>
            <a:pPr eaLnBrk="1" hangingPunct="1">
              <a:lnSpc>
                <a:spcPct val="80000"/>
              </a:lnSpc>
            </a:pPr>
            <a:r>
              <a:rPr lang="en-US" altLang="en-US" sz="3600" b="1" i="1" dirty="0">
                <a:solidFill>
                  <a:srgbClr val="FF0000"/>
                </a:solidFill>
                <a:latin typeface="Book Antiqua" charset="0"/>
                <a:cs typeface="Book Antiqua" charset="0"/>
              </a:rPr>
              <a:t>Some are harmful!!</a:t>
            </a:r>
          </a:p>
          <a:p>
            <a:pPr lvl="1" eaLnBrk="1" hangingPunct="1">
              <a:lnSpc>
                <a:spcPct val="80000"/>
              </a:lnSpc>
            </a:pPr>
            <a:r>
              <a:rPr lang="en-US" altLang="en-US" sz="2400" b="1" i="1" dirty="0">
                <a:solidFill>
                  <a:srgbClr val="800000"/>
                </a:solidFill>
                <a:latin typeface="Book Antiqua" charset="0"/>
                <a:cs typeface="Book Antiqua" charset="0"/>
              </a:rPr>
              <a:t>30% cause Mycoses (fungal disease) </a:t>
            </a:r>
          </a:p>
          <a:p>
            <a:pPr eaLnBrk="1" hangingPunct="1">
              <a:lnSpc>
                <a:spcPct val="80000"/>
              </a:lnSpc>
              <a:buFont typeface="Wingdings" charset="2"/>
              <a:buNone/>
            </a:pPr>
            <a:endParaRPr lang="en-US" altLang="en-US" sz="2400" b="1" dirty="0">
              <a:latin typeface="Book Antiqua" charset="0"/>
              <a:cs typeface="Book Antiqua" charset="0"/>
            </a:endParaRPr>
          </a:p>
        </p:txBody>
      </p:sp>
    </p:spTree>
    <p:extLst>
      <p:ext uri="{BB962C8B-B14F-4D97-AF65-F5344CB8AC3E}">
        <p14:creationId xmlns:p14="http://schemas.microsoft.com/office/powerpoint/2010/main" val="1750644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anim calcmode="lin" valueType="num">
                                      <p:cBhvr additive="base">
                                        <p:cTn id="11"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 calcmode="lin" valueType="num">
                                      <p:cBhvr additive="base">
                                        <p:cTn id="17"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017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50179">
                                            <p:txEl>
                                              <p:pRg st="3" end="3"/>
                                            </p:txEl>
                                          </p:spTgt>
                                        </p:tgtEl>
                                        <p:attrNameLst>
                                          <p:attrName>style.visibility</p:attrName>
                                        </p:attrNameLst>
                                      </p:cBhvr>
                                      <p:to>
                                        <p:strVal val="visible"/>
                                      </p:to>
                                    </p:set>
                                    <p:anim calcmode="lin" valueType="num">
                                      <p:cBhvr additive="base">
                                        <p:cTn id="21" dur="500" fill="hold"/>
                                        <p:tgtEl>
                                          <p:spTgt spid="5017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01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 calcmode="lin" valueType="num">
                                      <p:cBhvr additive="base">
                                        <p:cTn id="27" dur="500" fill="hold"/>
                                        <p:tgtEl>
                                          <p:spTgt spid="5017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017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50179">
                                            <p:txEl>
                                              <p:pRg st="5" end="5"/>
                                            </p:txEl>
                                          </p:spTgt>
                                        </p:tgtEl>
                                        <p:attrNameLst>
                                          <p:attrName>style.visibility</p:attrName>
                                        </p:attrNameLst>
                                      </p:cBhvr>
                                      <p:to>
                                        <p:strVal val="visible"/>
                                      </p:to>
                                    </p:set>
                                    <p:anim calcmode="lin" valueType="num">
                                      <p:cBhvr additive="base">
                                        <p:cTn id="31" dur="500" fill="hold"/>
                                        <p:tgtEl>
                                          <p:spTgt spid="5017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79">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50179">
                                            <p:txEl>
                                              <p:pRg st="6" end="6"/>
                                            </p:txEl>
                                          </p:spTgt>
                                        </p:tgtEl>
                                        <p:attrNameLst>
                                          <p:attrName>style.visibility</p:attrName>
                                        </p:attrNameLst>
                                      </p:cBhvr>
                                      <p:to>
                                        <p:strVal val="visible"/>
                                      </p:to>
                                    </p:set>
                                    <p:anim calcmode="lin" valueType="num">
                                      <p:cBhvr additive="base">
                                        <p:cTn id="35" dur="500" fill="hold"/>
                                        <p:tgtEl>
                                          <p:spTgt spid="5017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0179">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50179">
                                            <p:txEl>
                                              <p:pRg st="7" end="7"/>
                                            </p:txEl>
                                          </p:spTgt>
                                        </p:tgtEl>
                                        <p:attrNameLst>
                                          <p:attrName>style.visibility</p:attrName>
                                        </p:attrNameLst>
                                      </p:cBhvr>
                                      <p:to>
                                        <p:strVal val="visible"/>
                                      </p:to>
                                    </p:set>
                                    <p:anim calcmode="lin" valueType="num">
                                      <p:cBhvr additive="base">
                                        <p:cTn id="39" dur="500" fill="hold"/>
                                        <p:tgtEl>
                                          <p:spTgt spid="50179">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0179">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50179">
                                            <p:txEl>
                                              <p:pRg st="8" end="8"/>
                                            </p:txEl>
                                          </p:spTgt>
                                        </p:tgtEl>
                                        <p:attrNameLst>
                                          <p:attrName>style.visibility</p:attrName>
                                        </p:attrNameLst>
                                      </p:cBhvr>
                                      <p:to>
                                        <p:strVal val="visible"/>
                                      </p:to>
                                    </p:set>
                                    <p:anim calcmode="lin" valueType="num">
                                      <p:cBhvr additive="base">
                                        <p:cTn id="43" dur="500" fill="hold"/>
                                        <p:tgtEl>
                                          <p:spTgt spid="50179">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017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accel="50000" decel="50000" fill="hold" grpId="0" nodeType="clickEffect">
                                  <p:stCondLst>
                                    <p:cond delay="0"/>
                                  </p:stCondLst>
                                  <p:childTnLst>
                                    <p:set>
                                      <p:cBhvr>
                                        <p:cTn id="48" dur="1" fill="hold">
                                          <p:stCondLst>
                                            <p:cond delay="0"/>
                                          </p:stCondLst>
                                        </p:cTn>
                                        <p:tgtEl>
                                          <p:spTgt spid="50179">
                                            <p:txEl>
                                              <p:pRg st="9" end="9"/>
                                            </p:txEl>
                                          </p:spTgt>
                                        </p:tgtEl>
                                        <p:attrNameLst>
                                          <p:attrName>style.visibility</p:attrName>
                                        </p:attrNameLst>
                                      </p:cBhvr>
                                      <p:to>
                                        <p:strVal val="visible"/>
                                      </p:to>
                                    </p:set>
                                    <p:anim calcmode="lin" valueType="num">
                                      <p:cBhvr additive="base">
                                        <p:cTn id="49" dur="500" fill="hold"/>
                                        <p:tgtEl>
                                          <p:spTgt spid="50179">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0179">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50179">
                                            <p:txEl>
                                              <p:pRg st="10" end="10"/>
                                            </p:txEl>
                                          </p:spTgt>
                                        </p:tgtEl>
                                        <p:attrNameLst>
                                          <p:attrName>style.visibility</p:attrName>
                                        </p:attrNameLst>
                                      </p:cBhvr>
                                      <p:to>
                                        <p:strVal val="visible"/>
                                      </p:to>
                                    </p:set>
                                    <p:anim calcmode="lin" valueType="num">
                                      <p:cBhvr additive="base">
                                        <p:cTn id="53" dur="500" fill="hold"/>
                                        <p:tgtEl>
                                          <p:spTgt spid="50179">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017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a:t>Characteristics and Classification</a:t>
            </a:r>
          </a:p>
        </p:txBody>
      </p:sp>
      <p:sp>
        <p:nvSpPr>
          <p:cNvPr id="61442" name="Content Placeholder 2"/>
          <p:cNvSpPr>
            <a:spLocks noGrp="1"/>
          </p:cNvSpPr>
          <p:nvPr>
            <p:ph idx="1"/>
          </p:nvPr>
        </p:nvSpPr>
        <p:spPr>
          <a:xfrm>
            <a:off x="1371600" y="1496291"/>
            <a:ext cx="9601200" cy="4807527"/>
          </a:xfrm>
        </p:spPr>
        <p:txBody>
          <a:bodyPr>
            <a:normAutofit/>
          </a:bodyPr>
          <a:lstStyle/>
          <a:p>
            <a:pPr eaLnBrk="1" hangingPunct="1">
              <a:lnSpc>
                <a:spcPct val="80000"/>
              </a:lnSpc>
            </a:pPr>
            <a:r>
              <a:rPr lang="en-US" altLang="en-US" sz="4000" b="1" i="1" dirty="0">
                <a:solidFill>
                  <a:srgbClr val="FF0000"/>
                </a:solidFill>
                <a:latin typeface="Book Antiqua" charset="0"/>
                <a:cs typeface="Book Antiqua" charset="0"/>
              </a:rPr>
              <a:t>Most are harmless!!</a:t>
            </a:r>
          </a:p>
          <a:p>
            <a:pPr eaLnBrk="1" hangingPunct="1">
              <a:lnSpc>
                <a:spcPct val="80000"/>
              </a:lnSpc>
            </a:pPr>
            <a:r>
              <a:rPr lang="en-US" altLang="en-US" sz="4000" b="1" i="1" dirty="0">
                <a:solidFill>
                  <a:srgbClr val="FF0000"/>
                </a:solidFill>
                <a:latin typeface="Book Antiqua" charset="0"/>
                <a:cs typeface="Book Antiqua" charset="0"/>
              </a:rPr>
              <a:t>Some are harmful!!</a:t>
            </a:r>
          </a:p>
          <a:p>
            <a:pPr lvl="1" eaLnBrk="1" hangingPunct="1">
              <a:lnSpc>
                <a:spcPct val="80000"/>
              </a:lnSpc>
            </a:pPr>
            <a:r>
              <a:rPr lang="en-US" altLang="en-US" sz="2800" b="1" i="1" dirty="0">
                <a:solidFill>
                  <a:schemeClr val="tx1"/>
                </a:solidFill>
                <a:latin typeface="Book Antiqua" charset="0"/>
                <a:cs typeface="Book Antiqua" charset="0"/>
              </a:rPr>
              <a:t>30% cause Mycoses (fungal disease) </a:t>
            </a:r>
          </a:p>
          <a:p>
            <a:pPr lvl="1" eaLnBrk="1" hangingPunct="1">
              <a:lnSpc>
                <a:spcPct val="80000"/>
              </a:lnSpc>
            </a:pPr>
            <a:endParaRPr lang="en-US" altLang="en-US" sz="2800" b="1" i="1" dirty="0">
              <a:solidFill>
                <a:srgbClr val="800000"/>
              </a:solidFill>
              <a:latin typeface="Book Antiqua" charset="0"/>
              <a:cs typeface="Book Antiqua" charset="0"/>
            </a:endParaRPr>
          </a:p>
          <a:p>
            <a:pPr eaLnBrk="1" hangingPunct="1">
              <a:lnSpc>
                <a:spcPct val="80000"/>
              </a:lnSpc>
            </a:pPr>
            <a:r>
              <a:rPr lang="en-US" altLang="en-US" sz="3200" b="1" i="1" dirty="0">
                <a:solidFill>
                  <a:srgbClr val="800000"/>
                </a:solidFill>
                <a:latin typeface="Book Antiqua" charset="0"/>
                <a:cs typeface="Book Antiqua" charset="0"/>
              </a:rPr>
              <a:t>Classification</a:t>
            </a:r>
          </a:p>
          <a:p>
            <a:pPr lvl="1" eaLnBrk="1" hangingPunct="1">
              <a:lnSpc>
                <a:spcPct val="80000"/>
              </a:lnSpc>
            </a:pPr>
            <a:r>
              <a:rPr lang="en-US" altLang="en-US" sz="2800" b="1" i="1" dirty="0">
                <a:solidFill>
                  <a:srgbClr val="800000"/>
                </a:solidFill>
                <a:latin typeface="Book Antiqua" charset="0"/>
                <a:cs typeface="Book Antiqua" charset="0"/>
              </a:rPr>
              <a:t>1. </a:t>
            </a:r>
            <a:r>
              <a:rPr lang="en-US" altLang="en-US" sz="2800" b="1" i="1" dirty="0" err="1">
                <a:solidFill>
                  <a:srgbClr val="FF0000"/>
                </a:solidFill>
                <a:latin typeface="Book Antiqua" charset="0"/>
                <a:cs typeface="Book Antiqua" charset="0"/>
              </a:rPr>
              <a:t>Zygomycota</a:t>
            </a:r>
            <a:endParaRPr lang="en-US" altLang="en-US" sz="2800" b="1" i="1" dirty="0">
              <a:solidFill>
                <a:srgbClr val="FF0000"/>
              </a:solidFill>
              <a:latin typeface="Book Antiqua" charset="0"/>
              <a:cs typeface="Book Antiqua" charset="0"/>
            </a:endParaRPr>
          </a:p>
          <a:p>
            <a:pPr lvl="2" eaLnBrk="1" hangingPunct="1">
              <a:lnSpc>
                <a:spcPct val="80000"/>
              </a:lnSpc>
            </a:pPr>
            <a:r>
              <a:rPr lang="en-US" altLang="en-US" sz="2400" b="1" i="1" dirty="0">
                <a:solidFill>
                  <a:schemeClr val="tx1"/>
                </a:solidFill>
                <a:latin typeface="Book Antiqua" charset="0"/>
                <a:cs typeface="Book Antiqua" charset="0"/>
              </a:rPr>
              <a:t>Bread molds </a:t>
            </a:r>
          </a:p>
          <a:p>
            <a:pPr lvl="1" eaLnBrk="1" hangingPunct="1">
              <a:lnSpc>
                <a:spcPct val="80000"/>
              </a:lnSpc>
            </a:pPr>
            <a:r>
              <a:rPr lang="en-US" altLang="en-US" sz="2800" b="1" i="1" dirty="0">
                <a:solidFill>
                  <a:srgbClr val="800000"/>
                </a:solidFill>
                <a:latin typeface="Book Antiqua" charset="0"/>
                <a:cs typeface="Book Antiqua" charset="0"/>
              </a:rPr>
              <a:t>2. </a:t>
            </a:r>
            <a:r>
              <a:rPr lang="en-US" altLang="en-US" sz="2800" b="1" i="1" dirty="0">
                <a:solidFill>
                  <a:srgbClr val="FF0000"/>
                </a:solidFill>
                <a:latin typeface="Book Antiqua" charset="0"/>
                <a:cs typeface="Book Antiqua" charset="0"/>
              </a:rPr>
              <a:t>Ascomycota </a:t>
            </a:r>
          </a:p>
          <a:p>
            <a:pPr lvl="2" eaLnBrk="1" hangingPunct="1">
              <a:lnSpc>
                <a:spcPct val="80000"/>
              </a:lnSpc>
            </a:pPr>
            <a:r>
              <a:rPr lang="en-US" altLang="en-US" sz="2400" b="1" i="1" dirty="0">
                <a:solidFill>
                  <a:schemeClr val="tx1"/>
                </a:solidFill>
                <a:latin typeface="Book Antiqua" charset="0"/>
                <a:cs typeface="Book Antiqua" charset="0"/>
              </a:rPr>
              <a:t>Microscopic molds and yeasts </a:t>
            </a:r>
          </a:p>
          <a:p>
            <a:pPr lvl="2" eaLnBrk="1" hangingPunct="1">
              <a:lnSpc>
                <a:spcPct val="80000"/>
              </a:lnSpc>
            </a:pPr>
            <a:r>
              <a:rPr lang="en-US" altLang="en-US" sz="2400" b="1" i="1" dirty="0" err="1">
                <a:solidFill>
                  <a:schemeClr val="tx1"/>
                </a:solidFill>
                <a:latin typeface="Book Antiqua" charset="0"/>
                <a:cs typeface="Book Antiqua" charset="0"/>
              </a:rPr>
              <a:t>Penicillium</a:t>
            </a:r>
            <a:r>
              <a:rPr lang="en-US" altLang="en-US" sz="2400" b="1" i="1" dirty="0">
                <a:solidFill>
                  <a:schemeClr val="tx1"/>
                </a:solidFill>
                <a:latin typeface="Book Antiqua" charset="0"/>
                <a:cs typeface="Book Antiqua" charset="0"/>
              </a:rPr>
              <a:t> </a:t>
            </a:r>
          </a:p>
          <a:p>
            <a:endParaRPr lang="en-US" altLang="x-none" sz="2800" b="1" dirty="0">
              <a:latin typeface="Book Antiqua" charset="0"/>
              <a:cs typeface="Book Antiqua" charset="0"/>
            </a:endParaRPr>
          </a:p>
        </p:txBody>
      </p:sp>
    </p:spTree>
    <p:extLst>
      <p:ext uri="{BB962C8B-B14F-4D97-AF65-F5344CB8AC3E}">
        <p14:creationId xmlns:p14="http://schemas.microsoft.com/office/powerpoint/2010/main" val="4068992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Fungi – Disease Causing</a:t>
            </a:r>
          </a:p>
        </p:txBody>
      </p:sp>
      <p:pic>
        <p:nvPicPr>
          <p:cNvPr id="3" name="Picture Placeholder 1" descr="OSC_Microbio_05_03_struct.jpg"/>
          <p:cNvPicPr>
            <a:picLocks noChangeAspect="1"/>
          </p:cNvPicPr>
          <p:nvPr/>
        </p:nvPicPr>
        <p:blipFill>
          <a:blip r:embed="rId2">
            <a:extLst>
              <a:ext uri="{28A0092B-C50C-407E-A947-70E740481C1C}">
                <a14:useLocalDpi xmlns:a14="http://schemas.microsoft.com/office/drawing/2010/main" val="0"/>
              </a:ext>
            </a:extLst>
          </a:blip>
          <a:srcRect l="-21856" r="-21856"/>
          <a:stretch>
            <a:fillRect/>
          </a:stretch>
        </p:blipFill>
        <p:spPr>
          <a:xfrm>
            <a:off x="1748117" y="1609414"/>
            <a:ext cx="6841702" cy="2969949"/>
          </a:xfrm>
          <a:prstGeom prst="rect">
            <a:avLst/>
          </a:prstGeom>
        </p:spPr>
      </p:pic>
      <p:sp>
        <p:nvSpPr>
          <p:cNvPr id="4" name="Text Placeholder 6"/>
          <p:cNvSpPr txBox="1">
            <a:spLocks/>
          </p:cNvSpPr>
          <p:nvPr/>
        </p:nvSpPr>
        <p:spPr>
          <a:xfrm>
            <a:off x="1748116" y="4843982"/>
            <a:ext cx="8062912" cy="15568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400" b="1" i="1"/>
              <a:t>Histoplasma capsulatum </a:t>
            </a:r>
            <a:r>
              <a:rPr lang="en-US" sz="1400" b="1"/>
              <a:t>is a dimorphic fungus that grows in soil exposed to bird feces or bat feces (guano) (top left). It can change forms to survive at different temperatures. In the outdoors, it typically grows as a mycelium (as shown in the micrograph, bottom left), but when the spores are inhaled (right), it responds to the high internal temperature of the body (37 </a:t>
            </a:r>
            <a:r>
              <a:rPr lang="en-US" sz="1400" b="1">
                <a:latin typeface="Cambria Math"/>
                <a:ea typeface="Cambria Math"/>
              </a:rPr>
              <a:t>°</a:t>
            </a:r>
            <a:r>
              <a:rPr lang="en-US" sz="1400" b="1"/>
              <a:t>C [98.6 </a:t>
            </a:r>
            <a:r>
              <a:rPr lang="en-US" sz="1400" b="1">
                <a:latin typeface="Cambria Math"/>
                <a:ea typeface="Cambria Math"/>
              </a:rPr>
              <a:t>°</a:t>
            </a:r>
            <a:r>
              <a:rPr lang="en-US" sz="1400" b="1"/>
              <a:t>F]) by turning into a yeast that can multiply in the lungs, causing the chronic lung disease histoplasmosis. (credit: modification of work by Centers for Disease Control and Prevention)</a:t>
            </a:r>
            <a:endParaRPr lang="en-US" sz="1400" b="1" dirty="0"/>
          </a:p>
        </p:txBody>
      </p:sp>
    </p:spTree>
    <p:extLst>
      <p:ext uri="{BB962C8B-B14F-4D97-AF65-F5344CB8AC3E}">
        <p14:creationId xmlns:p14="http://schemas.microsoft.com/office/powerpoint/2010/main" val="524498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Fungi – Life Cycle Example</a:t>
            </a:r>
          </a:p>
        </p:txBody>
      </p:sp>
      <p:pic>
        <p:nvPicPr>
          <p:cNvPr id="3" name="Picture Placeholder 1" descr="OSC_Microbio_05_03_zygo.jpg"/>
          <p:cNvPicPr>
            <a:picLocks noChangeAspect="1"/>
          </p:cNvPicPr>
          <p:nvPr/>
        </p:nvPicPr>
        <p:blipFill>
          <a:blip r:embed="rId2">
            <a:extLst>
              <a:ext uri="{28A0092B-C50C-407E-A947-70E740481C1C}">
                <a14:useLocalDpi xmlns:a14="http://schemas.microsoft.com/office/drawing/2010/main" val="0"/>
              </a:ext>
            </a:extLst>
          </a:blip>
          <a:srcRect t="-13554" b="-13554"/>
          <a:stretch>
            <a:fillRect/>
          </a:stretch>
        </p:blipFill>
        <p:spPr>
          <a:xfrm>
            <a:off x="1398495" y="1079292"/>
            <a:ext cx="4697506" cy="5256213"/>
          </a:xfrm>
          <a:prstGeom prst="rect">
            <a:avLst/>
          </a:prstGeom>
        </p:spPr>
      </p:pic>
      <p:sp>
        <p:nvSpPr>
          <p:cNvPr id="4" name="Text Placeholder 13"/>
          <p:cNvSpPr txBox="1">
            <a:spLocks/>
          </p:cNvSpPr>
          <p:nvPr/>
        </p:nvSpPr>
        <p:spPr>
          <a:xfrm>
            <a:off x="6768306" y="1990165"/>
            <a:ext cx="3913188" cy="287767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solidFill>
                  <a:srgbClr val="000000"/>
                </a:solidFill>
              </a:rPr>
              <a:t>Zygomycetes have sexual and asexual life cycles. In the sexual life cycle, + and </a:t>
            </a:r>
            <a:r>
              <a:rPr lang="en-US" b="1">
                <a:solidFill>
                  <a:srgbClr val="000000"/>
                </a:solidFill>
                <a:latin typeface="Cambria Math"/>
                <a:cs typeface="Cambria Math"/>
              </a:rPr>
              <a:t>–</a:t>
            </a:r>
            <a:r>
              <a:rPr lang="en-US" b="1">
                <a:solidFill>
                  <a:srgbClr val="000000"/>
                </a:solidFill>
              </a:rPr>
              <a:t> mating types conjugate to form a zygosporangium.</a:t>
            </a:r>
            <a:endParaRPr lang="en-US" b="1" dirty="0">
              <a:solidFill>
                <a:srgbClr val="000000"/>
              </a:solidFill>
            </a:endParaRPr>
          </a:p>
        </p:txBody>
      </p:sp>
    </p:spTree>
    <p:extLst>
      <p:ext uri="{BB962C8B-B14F-4D97-AF65-F5344CB8AC3E}">
        <p14:creationId xmlns:p14="http://schemas.microsoft.com/office/powerpoint/2010/main" val="1877381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a:t>
            </a:r>
            <a:r>
              <a:rPr lang="en-US" dirty="0" err="1"/>
              <a:t>Protists</a:t>
            </a:r>
            <a:r>
              <a:rPr lang="en-US" dirty="0"/>
              <a:t> </a:t>
            </a:r>
          </a:p>
        </p:txBody>
      </p:sp>
      <p:pic>
        <p:nvPicPr>
          <p:cNvPr id="3" name="Picture Placeholder 1" descr="OSC_Microbio_05_01_locom.jpg"/>
          <p:cNvPicPr>
            <a:picLocks noChangeAspect="1"/>
          </p:cNvPicPr>
          <p:nvPr/>
        </p:nvPicPr>
        <p:blipFill>
          <a:blip r:embed="rId2">
            <a:extLst>
              <a:ext uri="{28A0092B-C50C-407E-A947-70E740481C1C}">
                <a14:useLocalDpi xmlns:a14="http://schemas.microsoft.com/office/drawing/2010/main" val="0"/>
              </a:ext>
            </a:extLst>
          </a:blip>
          <a:srcRect t="-783" b="-783"/>
          <a:stretch>
            <a:fillRect/>
          </a:stretch>
        </p:blipFill>
        <p:spPr>
          <a:xfrm>
            <a:off x="2064543" y="1079292"/>
            <a:ext cx="8062913" cy="3500071"/>
          </a:xfrm>
          <a:prstGeom prst="rect">
            <a:avLst/>
          </a:prstGeom>
        </p:spPr>
      </p:pic>
      <p:sp>
        <p:nvSpPr>
          <p:cNvPr id="4" name="Text Placeholder 6"/>
          <p:cNvSpPr txBox="1">
            <a:spLocks/>
          </p:cNvSpPr>
          <p:nvPr/>
        </p:nvSpPr>
        <p:spPr>
          <a:xfrm>
            <a:off x="1775012" y="4978453"/>
            <a:ext cx="8062912" cy="153337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600" b="1"/>
              <a:t>Paramecium spp. have hair-like appendages called cilia for locomotion.</a:t>
            </a:r>
          </a:p>
          <a:p>
            <a:pPr marL="342900" indent="-342900">
              <a:buFont typeface="Arial"/>
              <a:buAutoNum type="alphaLcParenBoth"/>
            </a:pPr>
            <a:r>
              <a:rPr lang="en-US" sz="1600" b="1"/>
              <a:t>Amoeba spp. use lobelike pseudopodia to anchor the cell to a solid surface and pull forward.</a:t>
            </a:r>
          </a:p>
          <a:p>
            <a:pPr marL="342900" indent="-342900">
              <a:buFont typeface="Arial"/>
              <a:buAutoNum type="alphaLcParenBoth"/>
            </a:pPr>
            <a:r>
              <a:rPr lang="en-US" sz="1600" b="1"/>
              <a:t>Euglena spp. use a whip-like structure called a flagellum to propel the cell.</a:t>
            </a:r>
            <a:endParaRPr lang="en-US" sz="1600" b="1" dirty="0"/>
          </a:p>
        </p:txBody>
      </p:sp>
    </p:spTree>
    <p:extLst>
      <p:ext uri="{BB962C8B-B14F-4D97-AF65-F5344CB8AC3E}">
        <p14:creationId xmlns:p14="http://schemas.microsoft.com/office/powerpoint/2010/main" val="6355181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Book Antiqua" charset="0"/>
                <a:ea typeface="ＭＳ Ｐゴシック" charset="-128"/>
                <a:cs typeface="Book Antiqua" charset="0"/>
              </a:defRPr>
            </a:lvl1pPr>
            <a:lvl2pPr marL="742950" indent="-28575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2pPr>
            <a:lvl3pPr marL="11430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3pPr>
            <a:lvl4pPr marL="1600200" indent="-22860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4pPr>
            <a:lvl5pPr marL="20574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9pPr>
          </a:lstStyle>
          <a:p>
            <a:pPr eaLnBrk="1" hangingPunct="1">
              <a:spcBef>
                <a:spcPct val="50000"/>
              </a:spcBef>
              <a:buClrTx/>
              <a:buSzTx/>
              <a:buFontTx/>
              <a:buNone/>
            </a:pPr>
            <a:r>
              <a:rPr lang="en-US" altLang="en-US" sz="1400" b="0">
                <a:latin typeface="Arial" charset="0"/>
              </a:rPr>
              <a:t>Figure 5.15</a:t>
            </a:r>
          </a:p>
        </p:txBody>
      </p:sp>
      <p:pic>
        <p:nvPicPr>
          <p:cNvPr id="62466" name="Picture 3" descr="cow95289_05_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1" y="0"/>
            <a:ext cx="350202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129146" y="339437"/>
            <a:ext cx="4724400" cy="52625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800100" indent="-34290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b="1" u="sng" dirty="0">
                <a:solidFill>
                  <a:srgbClr val="FF0000"/>
                </a:solidFill>
                <a:latin typeface="Rockwell" charset="0"/>
              </a:rPr>
              <a:t>Microscopic Fungi exist as:  </a:t>
            </a:r>
          </a:p>
          <a:p>
            <a:pPr eaLnBrk="1" hangingPunct="1">
              <a:defRPr/>
            </a:pPr>
            <a:endParaRPr lang="en-US" altLang="en-US" dirty="0">
              <a:solidFill>
                <a:srgbClr val="000000"/>
              </a:solidFill>
              <a:latin typeface="Rockwell" charset="0"/>
            </a:endParaRPr>
          </a:p>
          <a:p>
            <a:pPr eaLnBrk="1" hangingPunct="1">
              <a:buFontTx/>
              <a:buAutoNum type="arabicPeriod"/>
              <a:defRPr/>
            </a:pPr>
            <a:r>
              <a:rPr lang="en-US" altLang="en-US" b="1" u="sng" dirty="0">
                <a:solidFill>
                  <a:srgbClr val="FF0000"/>
                </a:solidFill>
                <a:latin typeface="Rockwell" charset="0"/>
              </a:rPr>
              <a:t>Yeasts</a:t>
            </a:r>
          </a:p>
          <a:p>
            <a:pPr lvl="1" eaLnBrk="1" hangingPunct="1">
              <a:buFont typeface="Arial" charset="0"/>
              <a:buChar char="•"/>
              <a:defRPr/>
            </a:pPr>
            <a:r>
              <a:rPr lang="en-US" altLang="en-US" dirty="0">
                <a:solidFill>
                  <a:srgbClr val="000000"/>
                </a:solidFill>
                <a:latin typeface="Rockwell" charset="0"/>
              </a:rPr>
              <a:t>Asexual Reproduction – buds -</a:t>
            </a:r>
            <a:r>
              <a:rPr lang="en-US" altLang="en-US" dirty="0">
                <a:solidFill>
                  <a:srgbClr val="000000"/>
                </a:solidFill>
                <a:latin typeface="Rockwell" charset="0"/>
                <a:sym typeface="Wingdings" charset="2"/>
              </a:rPr>
              <a:t> cells</a:t>
            </a:r>
            <a:endParaRPr lang="en-US" altLang="en-US" dirty="0">
              <a:solidFill>
                <a:srgbClr val="000000"/>
              </a:solidFill>
              <a:latin typeface="Rockwell" charset="0"/>
            </a:endParaRPr>
          </a:p>
          <a:p>
            <a:pPr lvl="1" eaLnBrk="1" hangingPunct="1">
              <a:defRPr/>
            </a:pPr>
            <a:endParaRPr lang="en-US" altLang="en-US" dirty="0">
              <a:solidFill>
                <a:srgbClr val="000000"/>
              </a:solidFill>
              <a:latin typeface="Rockwell" charset="0"/>
            </a:endParaRPr>
          </a:p>
          <a:p>
            <a:pPr eaLnBrk="1" hangingPunct="1">
              <a:buFontTx/>
              <a:buAutoNum type="arabicPeriod"/>
              <a:defRPr/>
            </a:pPr>
            <a:r>
              <a:rPr lang="en-US" altLang="en-US" b="1" u="sng" dirty="0">
                <a:solidFill>
                  <a:srgbClr val="FF0000"/>
                </a:solidFill>
                <a:latin typeface="Rockwell" charset="0"/>
              </a:rPr>
              <a:t>Hyphae </a:t>
            </a:r>
            <a:r>
              <a:rPr lang="en-US" altLang="en-US" dirty="0">
                <a:solidFill>
                  <a:srgbClr val="FF0000"/>
                </a:solidFill>
                <a:latin typeface="Rockwell" charset="0"/>
              </a:rPr>
              <a:t>(molds)</a:t>
            </a:r>
            <a:endParaRPr lang="en-US" altLang="en-US" b="1" u="sng" dirty="0">
              <a:solidFill>
                <a:srgbClr val="FF0000"/>
              </a:solidFill>
              <a:latin typeface="Rockwell" charset="0"/>
            </a:endParaRPr>
          </a:p>
          <a:p>
            <a:pPr lvl="1" eaLnBrk="1" hangingPunct="1">
              <a:buFont typeface="Arial" charset="0"/>
              <a:buChar char="•"/>
              <a:defRPr/>
            </a:pPr>
            <a:r>
              <a:rPr lang="en-US" altLang="en-US" dirty="0">
                <a:solidFill>
                  <a:srgbClr val="000000"/>
                </a:solidFill>
                <a:latin typeface="Rockwell" charset="0"/>
              </a:rPr>
              <a:t>Long, thread-like structures (molds) </a:t>
            </a:r>
          </a:p>
          <a:p>
            <a:pPr lvl="1" eaLnBrk="1" hangingPunct="1">
              <a:buFont typeface="Arial" charset="0"/>
              <a:buChar char="•"/>
              <a:defRPr/>
            </a:pPr>
            <a:r>
              <a:rPr lang="en-US" altLang="en-US" b="1" i="1" u="sng" dirty="0" err="1">
                <a:solidFill>
                  <a:srgbClr val="FF0000"/>
                </a:solidFill>
                <a:latin typeface="Rockwell" charset="0"/>
              </a:rPr>
              <a:t>Pseudohypha</a:t>
            </a:r>
            <a:r>
              <a:rPr lang="en-US" altLang="en-US" u="sng" dirty="0">
                <a:solidFill>
                  <a:srgbClr val="FF0000"/>
                </a:solidFill>
                <a:latin typeface="Rockwell" charset="0"/>
              </a:rPr>
              <a:t> </a:t>
            </a:r>
            <a:r>
              <a:rPr lang="en-US" altLang="en-US" dirty="0">
                <a:solidFill>
                  <a:srgbClr val="000000"/>
                </a:solidFill>
                <a:latin typeface="Rockwell" charset="0"/>
              </a:rPr>
              <a:t>– chains of yeast! </a:t>
            </a:r>
          </a:p>
          <a:p>
            <a:pPr lvl="1" eaLnBrk="1" hangingPunct="1">
              <a:buFont typeface="Arial" charset="0"/>
              <a:buChar char="•"/>
              <a:defRPr/>
            </a:pPr>
            <a:r>
              <a:rPr lang="en-US" altLang="en-US" b="1" i="1" dirty="0">
                <a:solidFill>
                  <a:srgbClr val="FF0000"/>
                </a:solidFill>
                <a:latin typeface="Rockwell" charset="0"/>
              </a:rPr>
              <a:t>Dimorphic</a:t>
            </a:r>
            <a:r>
              <a:rPr lang="en-US" altLang="en-US" dirty="0">
                <a:solidFill>
                  <a:srgbClr val="FF0000"/>
                </a:solidFill>
                <a:latin typeface="Rockwell" charset="0"/>
              </a:rPr>
              <a:t> </a:t>
            </a:r>
            <a:r>
              <a:rPr lang="en-US" altLang="en-US" dirty="0">
                <a:solidFill>
                  <a:srgbClr val="000000"/>
                </a:solidFill>
                <a:latin typeface="Rockwell" charset="0"/>
              </a:rPr>
              <a:t>– can take both yeast and mold filamentous forms </a:t>
            </a:r>
          </a:p>
        </p:txBody>
      </p:sp>
    </p:spTree>
    <p:extLst>
      <p:ext uri="{BB962C8B-B14F-4D97-AF65-F5344CB8AC3E}">
        <p14:creationId xmlns:p14="http://schemas.microsoft.com/office/powerpoint/2010/main" val="11672248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Microscopic Fungi – Spores </a:t>
            </a:r>
          </a:p>
        </p:txBody>
      </p:sp>
      <p:pic>
        <p:nvPicPr>
          <p:cNvPr id="3" name="Picture Placeholder 1" descr="OSC_Microbio_05_03_spores.jpg"/>
          <p:cNvPicPr>
            <a:picLocks noChangeAspect="1"/>
          </p:cNvPicPr>
          <p:nvPr/>
        </p:nvPicPr>
        <p:blipFill>
          <a:blip r:embed="rId2">
            <a:extLst>
              <a:ext uri="{28A0092B-C50C-407E-A947-70E740481C1C}">
                <a14:useLocalDpi xmlns:a14="http://schemas.microsoft.com/office/drawing/2010/main" val="0"/>
              </a:ext>
            </a:extLst>
          </a:blip>
          <a:srcRect t="-29037" b="-29037"/>
          <a:stretch>
            <a:fillRect/>
          </a:stretch>
        </p:blipFill>
        <p:spPr>
          <a:xfrm>
            <a:off x="2064543" y="1079292"/>
            <a:ext cx="8062913" cy="3500071"/>
          </a:xfrm>
          <a:prstGeom prst="rect">
            <a:avLst/>
          </a:prstGeom>
        </p:spPr>
      </p:pic>
      <p:sp>
        <p:nvSpPr>
          <p:cNvPr id="4" name="Text Placeholder 6"/>
          <p:cNvSpPr txBox="1">
            <a:spLocks/>
          </p:cNvSpPr>
          <p:nvPr/>
        </p:nvSpPr>
        <p:spPr>
          <a:xfrm>
            <a:off x="1828800" y="4403609"/>
            <a:ext cx="8062912" cy="177984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170" b="1"/>
              <a:t>These images show asexually produced spores.</a:t>
            </a:r>
          </a:p>
          <a:p>
            <a:pPr marL="342900" indent="-342900">
              <a:buFont typeface="Arial"/>
              <a:buAutoNum type="alphaLcParenBoth"/>
            </a:pPr>
            <a:r>
              <a:rPr lang="en-US" sz="1170" b="1"/>
              <a:t>This brightfield micrograph shows the release of spores from a sporangium at the end of a hypha called a sporangiophore. The organism is a </a:t>
            </a:r>
            <a:r>
              <a:rPr lang="en-US" sz="1170" b="1" i="1"/>
              <a:t>Mucor </a:t>
            </a:r>
            <a:r>
              <a:rPr lang="en-US" sz="1170" b="1"/>
              <a:t>sp. fungus, a mold often found indoors.</a:t>
            </a:r>
          </a:p>
          <a:p>
            <a:pPr marL="342900" indent="-342900">
              <a:buFont typeface="Arial"/>
              <a:buAutoNum type="alphaLcParenBoth"/>
            </a:pPr>
            <a:r>
              <a:rPr lang="en-US" sz="1170" b="1"/>
              <a:t>Sporangia grow at the ends of stalks, which appear as the white fuzz seen on this bread mold</a:t>
            </a:r>
            <a:r>
              <a:rPr lang="en-US" sz="1170" b="1" i="1"/>
              <a:t>, Rhizopus stolonifer</a:t>
            </a:r>
            <a:r>
              <a:rPr lang="en-US" sz="1170" b="1"/>
              <a:t>. The tips of bread mold are the dark, spore-containing sporangia. (credit a: modification of work by Centers for Disease Control and Prevention; credit b right: modification of work by “Andrew”/Flickr)</a:t>
            </a:r>
            <a:endParaRPr lang="en-US" sz="1170" b="1" dirty="0"/>
          </a:p>
        </p:txBody>
      </p:sp>
    </p:spTree>
    <p:extLst>
      <p:ext uri="{BB962C8B-B14F-4D97-AF65-F5344CB8AC3E}">
        <p14:creationId xmlns:p14="http://schemas.microsoft.com/office/powerpoint/2010/main" val="14093649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itle 1"/>
          <p:cNvSpPr>
            <a:spLocks noGrp="1"/>
          </p:cNvSpPr>
          <p:nvPr>
            <p:ph type="title"/>
          </p:nvPr>
        </p:nvSpPr>
        <p:spPr>
          <a:xfrm>
            <a:off x="2022475" y="484094"/>
            <a:ext cx="7556313" cy="658906"/>
          </a:xfrm>
        </p:spPr>
        <p:txBody>
          <a:bodyPr>
            <a:normAutofit fontScale="90000"/>
          </a:bodyPr>
          <a:lstStyle/>
          <a:p>
            <a:pPr>
              <a:defRPr/>
            </a:pPr>
            <a:r>
              <a:rPr lang="en-US" b="1"/>
              <a:t>Organization of Microscopic Fungi</a:t>
            </a:r>
          </a:p>
        </p:txBody>
      </p:sp>
      <p:sp>
        <p:nvSpPr>
          <p:cNvPr id="53250" name="Content Placeholder 2"/>
          <p:cNvSpPr>
            <a:spLocks noGrp="1"/>
          </p:cNvSpPr>
          <p:nvPr>
            <p:ph idx="1"/>
          </p:nvPr>
        </p:nvSpPr>
        <p:spPr>
          <a:xfrm>
            <a:off x="2022475" y="1371600"/>
            <a:ext cx="7556500" cy="5105400"/>
          </a:xfrm>
        </p:spPr>
        <p:txBody>
          <a:bodyPr>
            <a:noAutofit/>
          </a:bodyPr>
          <a:lstStyle/>
          <a:p>
            <a:pPr eaLnBrk="1" hangingPunct="1"/>
            <a:r>
              <a:rPr lang="en-US" altLang="en-US" sz="2400" b="1" i="1" dirty="0">
                <a:solidFill>
                  <a:srgbClr val="FF0000"/>
                </a:solidFill>
                <a:latin typeface="Book Antiqua" charset="0"/>
                <a:cs typeface="Book Antiqua" charset="0"/>
              </a:rPr>
              <a:t>Unique organizational features of Microscopic Fungi </a:t>
            </a:r>
          </a:p>
          <a:p>
            <a:pPr lvl="1" eaLnBrk="1" hangingPunct="1"/>
            <a:r>
              <a:rPr lang="en-US" altLang="en-US" sz="2400" b="1" i="0" dirty="0">
                <a:solidFill>
                  <a:schemeClr val="tx1"/>
                </a:solidFill>
                <a:latin typeface="Book Antiqua" charset="0"/>
                <a:cs typeface="Book Antiqua" charset="0"/>
              </a:rPr>
              <a:t>Grow in loose associations or colonies</a:t>
            </a:r>
          </a:p>
          <a:p>
            <a:pPr lvl="1" eaLnBrk="1" hangingPunct="1"/>
            <a:r>
              <a:rPr lang="en-US" altLang="en-US" sz="2400" b="1" i="0" dirty="0">
                <a:solidFill>
                  <a:schemeClr val="tx1"/>
                </a:solidFill>
                <a:latin typeface="Book Antiqua" charset="0"/>
                <a:cs typeface="Book Antiqua" charset="0"/>
              </a:rPr>
              <a:t>Form a wove, intertwined mass of hyphae -</a:t>
            </a:r>
            <a:r>
              <a:rPr lang="en-US" altLang="en-US" sz="2400" b="1" i="0" dirty="0">
                <a:solidFill>
                  <a:schemeClr val="tx1"/>
                </a:solidFill>
                <a:latin typeface="Book Antiqua" charset="0"/>
                <a:cs typeface="Book Antiqua" charset="0"/>
                <a:sym typeface="Wingdings" charset="2"/>
              </a:rPr>
              <a:t> mycelium </a:t>
            </a:r>
            <a:endParaRPr lang="en-US" altLang="en-US" sz="2400" b="1" i="0" dirty="0">
              <a:solidFill>
                <a:schemeClr val="tx1"/>
              </a:solidFill>
              <a:latin typeface="Book Antiqua" charset="0"/>
              <a:cs typeface="Book Antiqua" charset="0"/>
            </a:endParaRPr>
          </a:p>
          <a:p>
            <a:pPr eaLnBrk="1" hangingPunct="1"/>
            <a:r>
              <a:rPr lang="en-US" altLang="en-US" sz="2400" b="1" dirty="0">
                <a:latin typeface="Book Antiqua" charset="0"/>
                <a:cs typeface="Book Antiqua" charset="0"/>
              </a:rPr>
              <a:t>Septate or non-septate hyphae </a:t>
            </a:r>
          </a:p>
          <a:p>
            <a:pPr eaLnBrk="1" hangingPunct="1"/>
            <a:r>
              <a:rPr lang="en-US" altLang="en-US" sz="4000" b="1" i="1" dirty="0">
                <a:solidFill>
                  <a:srgbClr val="FF0000"/>
                </a:solidFill>
                <a:latin typeface="Book Antiqua" charset="0"/>
                <a:cs typeface="Book Antiqua" charset="0"/>
              </a:rPr>
              <a:t>Functions of hyphae</a:t>
            </a:r>
          </a:p>
          <a:p>
            <a:pPr lvl="1" eaLnBrk="1" hangingPunct="1"/>
            <a:r>
              <a:rPr lang="en-US" altLang="en-US" sz="2400" b="1" i="0" u="sng" dirty="0">
                <a:solidFill>
                  <a:schemeClr val="tx1"/>
                </a:solidFill>
                <a:latin typeface="Book Antiqua" charset="0"/>
                <a:cs typeface="Book Antiqua" charset="0"/>
              </a:rPr>
              <a:t>Vegetative hyphae </a:t>
            </a:r>
            <a:r>
              <a:rPr lang="en-US" altLang="en-US" sz="2400" b="1" i="0" dirty="0">
                <a:solidFill>
                  <a:schemeClr val="tx1"/>
                </a:solidFill>
                <a:latin typeface="Book Antiqua" charset="0"/>
                <a:cs typeface="Book Antiqua" charset="0"/>
              </a:rPr>
              <a:t>(mycelia)- visible mass of growth on the substrate surface; penetrates the substrate to digest and absorb nutrients</a:t>
            </a:r>
          </a:p>
          <a:p>
            <a:pPr lvl="1" eaLnBrk="1" hangingPunct="1"/>
            <a:r>
              <a:rPr lang="en-US" altLang="en-US" sz="2400" b="1" i="0" u="sng" dirty="0">
                <a:solidFill>
                  <a:schemeClr val="tx1"/>
                </a:solidFill>
                <a:latin typeface="Book Antiqua" charset="0"/>
                <a:cs typeface="Book Antiqua" charset="0"/>
              </a:rPr>
              <a:t>Reproductive (fertile) hyphae</a:t>
            </a:r>
            <a:r>
              <a:rPr lang="en-US" altLang="en-US" sz="2400" b="1" i="0" dirty="0">
                <a:solidFill>
                  <a:schemeClr val="tx1"/>
                </a:solidFill>
                <a:latin typeface="Book Antiqua" charset="0"/>
                <a:cs typeface="Book Antiqua" charset="0"/>
              </a:rPr>
              <a:t>- from vegetative hyphae; responsible for the production of spores</a:t>
            </a:r>
          </a:p>
          <a:p>
            <a:pPr eaLnBrk="1" hangingPunct="1"/>
            <a:endParaRPr lang="en-US" altLang="en-US" sz="2400" b="1" dirty="0">
              <a:latin typeface="Book Antiqua" charset="0"/>
              <a:cs typeface="Book Antiqua" charset="0"/>
            </a:endParaRPr>
          </a:p>
        </p:txBody>
      </p:sp>
    </p:spTree>
    <p:extLst>
      <p:ext uri="{BB962C8B-B14F-4D97-AF65-F5344CB8AC3E}">
        <p14:creationId xmlns:p14="http://schemas.microsoft.com/office/powerpoint/2010/main" val="1541457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 calcmode="lin" valueType="num">
                                      <p:cBhvr additive="base">
                                        <p:cTn id="7" dur="500" fill="hold"/>
                                        <p:tgtEl>
                                          <p:spTgt spid="532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53250">
                                            <p:txEl>
                                              <p:pRg st="1" end="1"/>
                                            </p:txEl>
                                          </p:spTgt>
                                        </p:tgtEl>
                                        <p:attrNameLst>
                                          <p:attrName>style.visibility</p:attrName>
                                        </p:attrNameLst>
                                      </p:cBhvr>
                                      <p:to>
                                        <p:strVal val="visible"/>
                                      </p:to>
                                    </p:set>
                                    <p:anim calcmode="lin" valueType="num">
                                      <p:cBhvr additive="base">
                                        <p:cTn id="11" dur="500" fill="hold"/>
                                        <p:tgtEl>
                                          <p:spTgt spid="5325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325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53250">
                                            <p:txEl>
                                              <p:pRg st="2" end="2"/>
                                            </p:txEl>
                                          </p:spTgt>
                                        </p:tgtEl>
                                        <p:attrNameLst>
                                          <p:attrName>style.visibility</p:attrName>
                                        </p:attrNameLst>
                                      </p:cBhvr>
                                      <p:to>
                                        <p:strVal val="visible"/>
                                      </p:to>
                                    </p:set>
                                    <p:anim calcmode="lin" valueType="num">
                                      <p:cBhvr additive="base">
                                        <p:cTn id="15" dur="500" fill="hold"/>
                                        <p:tgtEl>
                                          <p:spTgt spid="5325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32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53250">
                                            <p:txEl>
                                              <p:pRg st="3" end="3"/>
                                            </p:txEl>
                                          </p:spTgt>
                                        </p:tgtEl>
                                        <p:attrNameLst>
                                          <p:attrName>style.visibility</p:attrName>
                                        </p:attrNameLst>
                                      </p:cBhvr>
                                      <p:to>
                                        <p:strVal val="visible"/>
                                      </p:to>
                                    </p:set>
                                    <p:anim calcmode="lin" valueType="num">
                                      <p:cBhvr additive="base">
                                        <p:cTn id="21" dur="500" fill="hold"/>
                                        <p:tgtEl>
                                          <p:spTgt spid="53250">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325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53250">
                                            <p:txEl>
                                              <p:pRg st="4" end="4"/>
                                            </p:txEl>
                                          </p:spTgt>
                                        </p:tgtEl>
                                        <p:attrNameLst>
                                          <p:attrName>style.visibility</p:attrName>
                                        </p:attrNameLst>
                                      </p:cBhvr>
                                      <p:to>
                                        <p:strVal val="visible"/>
                                      </p:to>
                                    </p:set>
                                    <p:anim calcmode="lin" valueType="num">
                                      <p:cBhvr additive="base">
                                        <p:cTn id="27" dur="500" fill="hold"/>
                                        <p:tgtEl>
                                          <p:spTgt spid="5325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3250">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53250">
                                            <p:txEl>
                                              <p:pRg st="5" end="5"/>
                                            </p:txEl>
                                          </p:spTgt>
                                        </p:tgtEl>
                                        <p:attrNameLst>
                                          <p:attrName>style.visibility</p:attrName>
                                        </p:attrNameLst>
                                      </p:cBhvr>
                                      <p:to>
                                        <p:strVal val="visible"/>
                                      </p:to>
                                    </p:set>
                                    <p:anim calcmode="lin" valueType="num">
                                      <p:cBhvr additive="base">
                                        <p:cTn id="31" dur="500" fill="hold"/>
                                        <p:tgtEl>
                                          <p:spTgt spid="5325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3250">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53250">
                                            <p:txEl>
                                              <p:pRg st="6" end="6"/>
                                            </p:txEl>
                                          </p:spTgt>
                                        </p:tgtEl>
                                        <p:attrNameLst>
                                          <p:attrName>style.visibility</p:attrName>
                                        </p:attrNameLst>
                                      </p:cBhvr>
                                      <p:to>
                                        <p:strVal val="visible"/>
                                      </p:to>
                                    </p:set>
                                    <p:anim calcmode="lin" valueType="num">
                                      <p:cBhvr additive="base">
                                        <p:cTn id="35" dur="500" fill="hold"/>
                                        <p:tgtEl>
                                          <p:spTgt spid="53250">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325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1981200" y="228600"/>
            <a:ext cx="8229600" cy="838200"/>
          </a:xfrm>
        </p:spPr>
        <p:txBody>
          <a:bodyPr/>
          <a:lstStyle/>
          <a:p>
            <a:pPr>
              <a:defRPr/>
            </a:pPr>
            <a:r>
              <a:rPr lang="en-US" b="1" dirty="0"/>
              <a:t>Organization of Microscopic Fungi</a:t>
            </a:r>
          </a:p>
        </p:txBody>
      </p:sp>
      <p:sp>
        <p:nvSpPr>
          <p:cNvPr id="52227" name="Content Placeholder 2"/>
          <p:cNvSpPr>
            <a:spLocks noGrp="1"/>
          </p:cNvSpPr>
          <p:nvPr>
            <p:ph idx="1"/>
          </p:nvPr>
        </p:nvSpPr>
        <p:spPr>
          <a:xfrm>
            <a:off x="1981200" y="1295400"/>
            <a:ext cx="8229600" cy="5029200"/>
          </a:xfrm>
        </p:spPr>
        <p:txBody>
          <a:bodyPr/>
          <a:lstStyle/>
          <a:p>
            <a:pPr eaLnBrk="1" hangingPunct="1">
              <a:lnSpc>
                <a:spcPct val="80000"/>
              </a:lnSpc>
            </a:pPr>
            <a:r>
              <a:rPr lang="en-US" altLang="en-US" sz="3600" b="1" dirty="0">
                <a:solidFill>
                  <a:srgbClr val="FF0000"/>
                </a:solidFill>
                <a:latin typeface="Book Antiqua" charset="0"/>
                <a:cs typeface="Book Antiqua" charset="0"/>
              </a:rPr>
              <a:t>Most grow in loose associations or colonies</a:t>
            </a:r>
          </a:p>
          <a:p>
            <a:pPr eaLnBrk="1" hangingPunct="1">
              <a:lnSpc>
                <a:spcPct val="80000"/>
              </a:lnSpc>
            </a:pPr>
            <a:r>
              <a:rPr lang="en-US" altLang="en-US" sz="3600" b="1" u="sng" dirty="0">
                <a:solidFill>
                  <a:srgbClr val="330F42"/>
                </a:solidFill>
                <a:latin typeface="Book Antiqua" charset="0"/>
                <a:cs typeface="Book Antiqua" charset="0"/>
              </a:rPr>
              <a:t>Yeasts</a:t>
            </a:r>
            <a:r>
              <a:rPr lang="en-US" altLang="en-US" sz="3600" b="1" dirty="0">
                <a:latin typeface="Book Antiqua" charset="0"/>
                <a:cs typeface="Book Antiqua" charset="0"/>
              </a:rPr>
              <a:t>- soft, uniform texture and appearance</a:t>
            </a:r>
          </a:p>
          <a:p>
            <a:pPr eaLnBrk="1" hangingPunct="1">
              <a:lnSpc>
                <a:spcPct val="80000"/>
              </a:lnSpc>
            </a:pPr>
            <a:r>
              <a:rPr lang="en-US" altLang="en-US" sz="3600" b="1" u="sng" dirty="0">
                <a:solidFill>
                  <a:srgbClr val="FF0000"/>
                </a:solidFill>
                <a:latin typeface="Book Antiqua" charset="0"/>
                <a:cs typeface="Book Antiqua" charset="0"/>
              </a:rPr>
              <a:t> Molds</a:t>
            </a:r>
          </a:p>
          <a:p>
            <a:pPr lvl="1" eaLnBrk="1" hangingPunct="1">
              <a:lnSpc>
                <a:spcPct val="80000"/>
              </a:lnSpc>
            </a:pPr>
            <a:r>
              <a:rPr lang="en-US" altLang="en-US" sz="3000" b="1" i="0" u="sng" dirty="0">
                <a:solidFill>
                  <a:schemeClr val="tx1"/>
                </a:solidFill>
                <a:latin typeface="Book Antiqua" charset="0"/>
                <a:cs typeface="Book Antiqua" charset="0"/>
              </a:rPr>
              <a:t>Filamentous fungal colonies</a:t>
            </a:r>
            <a:r>
              <a:rPr lang="en-US" altLang="en-US" sz="3000" b="1" i="0" dirty="0">
                <a:solidFill>
                  <a:schemeClr val="tx1"/>
                </a:solidFill>
                <a:latin typeface="Book Antiqua" charset="0"/>
                <a:cs typeface="Book Antiqua" charset="0"/>
              </a:rPr>
              <a:t>- cottony, hairy, or velvety textures</a:t>
            </a:r>
          </a:p>
          <a:p>
            <a:pPr lvl="1" eaLnBrk="1" hangingPunct="1">
              <a:lnSpc>
                <a:spcPct val="80000"/>
              </a:lnSpc>
            </a:pPr>
            <a:r>
              <a:rPr lang="en-US" altLang="en-US" sz="3000" b="1" i="0" u="sng" dirty="0">
                <a:solidFill>
                  <a:srgbClr val="FF0000"/>
                </a:solidFill>
                <a:latin typeface="Book Antiqua" charset="0"/>
                <a:cs typeface="Book Antiqua" charset="0"/>
              </a:rPr>
              <a:t>Mycelium</a:t>
            </a:r>
            <a:r>
              <a:rPr lang="en-US" altLang="en-US" sz="3000" b="1" i="0" dirty="0">
                <a:latin typeface="Book Antiqua" charset="0"/>
                <a:cs typeface="Book Antiqua" charset="0"/>
              </a:rPr>
              <a:t>- the woven, intertwining mass of hyphae that makes up the body or colony of a mold</a:t>
            </a:r>
          </a:p>
          <a:p>
            <a:pPr eaLnBrk="1" hangingPunct="1">
              <a:lnSpc>
                <a:spcPct val="80000"/>
              </a:lnSpc>
            </a:pPr>
            <a:endParaRPr lang="en-US" altLang="en-US" sz="4600" b="1" dirty="0">
              <a:latin typeface="Book Antiqua" charset="0"/>
              <a:cs typeface="Book Antiqua" charset="0"/>
            </a:endParaRPr>
          </a:p>
          <a:p>
            <a:pPr eaLnBrk="1" hangingPunct="1">
              <a:lnSpc>
                <a:spcPct val="80000"/>
              </a:lnSpc>
            </a:pPr>
            <a:endParaRPr lang="en-US" altLang="en-US" sz="1500" b="1" dirty="0">
              <a:latin typeface="Book Antiqua" charset="0"/>
              <a:cs typeface="Book Antiqua" charset="0"/>
            </a:endParaRPr>
          </a:p>
        </p:txBody>
      </p:sp>
    </p:spTree>
    <p:extLst>
      <p:ext uri="{BB962C8B-B14F-4D97-AF65-F5344CB8AC3E}">
        <p14:creationId xmlns:p14="http://schemas.microsoft.com/office/powerpoint/2010/main" val="32745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52227">
                                            <p:txEl>
                                              <p:pRg st="2" end="2"/>
                                            </p:txEl>
                                          </p:spTgt>
                                        </p:tgtEl>
                                        <p:attrNameLst>
                                          <p:attrName>style.visibility</p:attrName>
                                        </p:attrNameLst>
                                      </p:cBhvr>
                                      <p:to>
                                        <p:strVal val="visible"/>
                                      </p:to>
                                    </p:set>
                                    <p:anim calcmode="lin" valueType="num">
                                      <p:cBhvr additive="base">
                                        <p:cTn id="19" dur="500" fill="hold"/>
                                        <p:tgtEl>
                                          <p:spTgt spid="52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27">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52227">
                                            <p:txEl>
                                              <p:pRg st="3" end="3"/>
                                            </p:txEl>
                                          </p:spTgt>
                                        </p:tgtEl>
                                        <p:attrNameLst>
                                          <p:attrName>style.visibility</p:attrName>
                                        </p:attrNameLst>
                                      </p:cBhvr>
                                      <p:to>
                                        <p:strVal val="visible"/>
                                      </p:to>
                                    </p:set>
                                    <p:anim calcmode="lin" valueType="num">
                                      <p:cBhvr additive="base">
                                        <p:cTn id="23" dur="500" fill="hold"/>
                                        <p:tgtEl>
                                          <p:spTgt spid="5222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2227">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52227">
                                            <p:txEl>
                                              <p:pRg st="4" end="4"/>
                                            </p:txEl>
                                          </p:spTgt>
                                        </p:tgtEl>
                                        <p:attrNameLst>
                                          <p:attrName>style.visibility</p:attrName>
                                        </p:attrNameLst>
                                      </p:cBhvr>
                                      <p:to>
                                        <p:strVal val="visible"/>
                                      </p:to>
                                    </p:set>
                                    <p:anim calcmode="lin" valueType="num">
                                      <p:cBhvr additive="base">
                                        <p:cTn id="27" dur="500" fill="hold"/>
                                        <p:tgtEl>
                                          <p:spTgt spid="5222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222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Microscopic Fungi – Spore-formers </a:t>
            </a:r>
          </a:p>
        </p:txBody>
      </p:sp>
      <p:pic>
        <p:nvPicPr>
          <p:cNvPr id="3" name="Picture Placeholder 1" descr="OSC_Microbio_05_03_asclife.jpg"/>
          <p:cNvPicPr>
            <a:picLocks noChangeAspect="1"/>
          </p:cNvPicPr>
          <p:nvPr/>
        </p:nvPicPr>
        <p:blipFill>
          <a:blip r:embed="rId2">
            <a:extLst>
              <a:ext uri="{28A0092B-C50C-407E-A947-70E740481C1C}">
                <a14:useLocalDpi xmlns:a14="http://schemas.microsoft.com/office/drawing/2010/main" val="0"/>
              </a:ext>
            </a:extLst>
          </a:blip>
          <a:srcRect t="-10013" b="-10013"/>
          <a:stretch>
            <a:fillRect/>
          </a:stretch>
        </p:blipFill>
        <p:spPr>
          <a:xfrm>
            <a:off x="1371600" y="1428750"/>
            <a:ext cx="5454183" cy="2367634"/>
          </a:xfrm>
          <a:prstGeom prst="rect">
            <a:avLst/>
          </a:prstGeom>
        </p:spPr>
      </p:pic>
      <p:pic>
        <p:nvPicPr>
          <p:cNvPr id="4" name="Picture Placeholder 1" descr="OSC_Microbio_05_03_sexspores.jpg"/>
          <p:cNvPicPr>
            <a:picLocks noChangeAspect="1"/>
          </p:cNvPicPr>
          <p:nvPr/>
        </p:nvPicPr>
        <p:blipFill>
          <a:blip r:embed="rId3">
            <a:extLst>
              <a:ext uri="{28A0092B-C50C-407E-A947-70E740481C1C}">
                <a14:useLocalDpi xmlns:a14="http://schemas.microsoft.com/office/drawing/2010/main" val="0"/>
              </a:ext>
            </a:extLst>
          </a:blip>
          <a:srcRect l="-36387" r="-36387"/>
          <a:stretch>
            <a:fillRect/>
          </a:stretch>
        </p:blipFill>
        <p:spPr>
          <a:xfrm>
            <a:off x="6825783" y="1765092"/>
            <a:ext cx="6579422" cy="3500071"/>
          </a:xfrm>
          <a:prstGeom prst="rect">
            <a:avLst/>
          </a:prstGeom>
        </p:spPr>
      </p:pic>
      <p:sp>
        <p:nvSpPr>
          <p:cNvPr id="5" name="Text Placeholder 6"/>
          <p:cNvSpPr txBox="1">
            <a:spLocks/>
          </p:cNvSpPr>
          <p:nvPr/>
        </p:nvSpPr>
        <p:spPr>
          <a:xfrm>
            <a:off x="7682753" y="5486399"/>
            <a:ext cx="3074894" cy="112955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dirty="0"/>
              <a:t>These </a:t>
            </a:r>
            <a:r>
              <a:rPr lang="en-US" sz="2000" b="1" dirty="0" err="1"/>
              <a:t>ascospores</a:t>
            </a:r>
            <a:r>
              <a:rPr lang="en-US" sz="2000" b="1" dirty="0"/>
              <a:t>, lined up within an ascus, are produced sexually. (credit: Peter G. Werner)</a:t>
            </a:r>
          </a:p>
        </p:txBody>
      </p:sp>
      <p:sp>
        <p:nvSpPr>
          <p:cNvPr id="6" name="Text Placeholder 6"/>
          <p:cNvSpPr txBox="1">
            <a:spLocks/>
          </p:cNvSpPr>
          <p:nvPr/>
        </p:nvSpPr>
        <p:spPr>
          <a:xfrm>
            <a:off x="747712" y="4035665"/>
            <a:ext cx="6078071" cy="224289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150" b="1" dirty="0"/>
              <a:t>This </a:t>
            </a:r>
            <a:r>
              <a:rPr lang="en-US" sz="1150" b="1" dirty="0" err="1"/>
              <a:t>brightfield</a:t>
            </a:r>
            <a:r>
              <a:rPr lang="en-US" sz="1150" b="1" dirty="0"/>
              <a:t> micrograph shows </a:t>
            </a:r>
            <a:r>
              <a:rPr lang="en-US" sz="1150" b="1" dirty="0" err="1"/>
              <a:t>ascospores</a:t>
            </a:r>
            <a:r>
              <a:rPr lang="en-US" sz="1150" b="1" dirty="0"/>
              <a:t> being released from asci in the fungus </a:t>
            </a:r>
            <a:r>
              <a:rPr lang="en-US" sz="1150" b="1" i="1" dirty="0" err="1"/>
              <a:t>Talaromyces</a:t>
            </a:r>
            <a:r>
              <a:rPr lang="en-US" sz="1150" b="1" i="1" dirty="0"/>
              <a:t> </a:t>
            </a:r>
            <a:r>
              <a:rPr lang="en-US" sz="1150" b="1" i="1" dirty="0" err="1"/>
              <a:t>flavus</a:t>
            </a:r>
            <a:r>
              <a:rPr lang="en-US" sz="1150" b="1" i="1" dirty="0"/>
              <a:t> </a:t>
            </a:r>
            <a:r>
              <a:rPr lang="en-US" sz="1150" b="1" dirty="0"/>
              <a:t>var. </a:t>
            </a:r>
            <a:r>
              <a:rPr lang="en-US" sz="1150" b="1" i="1" dirty="0" err="1"/>
              <a:t>flavus</a:t>
            </a:r>
            <a:r>
              <a:rPr lang="en-US" sz="1150" b="1" dirty="0"/>
              <a:t>.</a:t>
            </a:r>
          </a:p>
          <a:p>
            <a:pPr marL="342900" indent="-342900">
              <a:buFont typeface="Arial"/>
              <a:buAutoNum type="alphaLcParenBoth"/>
            </a:pPr>
            <a:r>
              <a:rPr lang="en-US" sz="1150" b="1" dirty="0"/>
              <a:t>This electron micrograph shows the conidia (spores) borne on the conidiophore of </a:t>
            </a:r>
            <a:r>
              <a:rPr lang="en-US" sz="1150" b="1" i="1" dirty="0"/>
              <a:t>Aspergillus</a:t>
            </a:r>
            <a:r>
              <a:rPr lang="en-US" sz="1150" b="1" dirty="0"/>
              <a:t>, a type of toxic fungus found mostly in soil and plants.</a:t>
            </a:r>
          </a:p>
          <a:p>
            <a:pPr marL="342900" indent="-342900">
              <a:buFont typeface="Arial"/>
              <a:buAutoNum type="alphaLcParenBoth"/>
            </a:pPr>
            <a:r>
              <a:rPr lang="en-US" sz="1150" b="1" dirty="0"/>
              <a:t>This </a:t>
            </a:r>
            <a:r>
              <a:rPr lang="en-US" sz="1150" b="1" dirty="0" err="1"/>
              <a:t>brightfield</a:t>
            </a:r>
            <a:r>
              <a:rPr lang="en-US" sz="1150" b="1" dirty="0"/>
              <a:t> micrograph shows the yeast </a:t>
            </a:r>
            <a:r>
              <a:rPr lang="en-US" sz="1150" b="1" i="1" dirty="0"/>
              <a:t>Candida </a:t>
            </a:r>
            <a:r>
              <a:rPr lang="en-US" sz="1150" b="1" i="1" dirty="0" err="1"/>
              <a:t>albicans</a:t>
            </a:r>
            <a:r>
              <a:rPr lang="en-US" sz="1150" b="1" dirty="0"/>
              <a:t>, the causative agent of candidiasis and thrush. (credit a, b, c: modification of work by Centers for Disease Control and Prevention)</a:t>
            </a:r>
          </a:p>
        </p:txBody>
      </p:sp>
    </p:spTree>
    <p:extLst>
      <p:ext uri="{BB962C8B-B14F-4D97-AF65-F5344CB8AC3E}">
        <p14:creationId xmlns:p14="http://schemas.microsoft.com/office/powerpoint/2010/main" val="3893147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00891"/>
            <a:ext cx="9601200" cy="824345"/>
          </a:xfrm>
        </p:spPr>
        <p:txBody>
          <a:bodyPr>
            <a:normAutofit/>
          </a:bodyPr>
          <a:lstStyle/>
          <a:p>
            <a:pPr>
              <a:defRPr/>
            </a:pPr>
            <a:r>
              <a:rPr lang="en-US" dirty="0"/>
              <a:t>Life Cycle of Fungi (molds)</a:t>
            </a:r>
          </a:p>
        </p:txBody>
      </p:sp>
      <p:sp>
        <p:nvSpPr>
          <p:cNvPr id="3" name="Content Placeholder 2"/>
          <p:cNvSpPr>
            <a:spLocks noGrp="1"/>
          </p:cNvSpPr>
          <p:nvPr>
            <p:ph idx="1"/>
          </p:nvPr>
        </p:nvSpPr>
        <p:spPr>
          <a:xfrm>
            <a:off x="1371600" y="1025235"/>
            <a:ext cx="9601200" cy="5389419"/>
          </a:xfrm>
        </p:spPr>
        <p:txBody>
          <a:bodyPr>
            <a:normAutofit/>
          </a:bodyPr>
          <a:lstStyle/>
          <a:p>
            <a:r>
              <a:rPr lang="en-US" altLang="en-US" b="1" dirty="0">
                <a:latin typeface="Book Antiqua" charset="0"/>
                <a:cs typeface="Book Antiqua" charset="0"/>
              </a:rPr>
              <a:t>Asexual or Sexual</a:t>
            </a:r>
          </a:p>
          <a:p>
            <a:r>
              <a:rPr lang="en-US" altLang="en-US" b="1" dirty="0">
                <a:latin typeface="Book Antiqua" charset="0"/>
                <a:cs typeface="Book Antiqua" charset="0"/>
              </a:rPr>
              <a:t>Forms spores</a:t>
            </a:r>
          </a:p>
          <a:p>
            <a:pPr lvl="1"/>
            <a:r>
              <a:rPr lang="en-US" altLang="en-US" b="1" i="0" u="sng" dirty="0">
                <a:solidFill>
                  <a:srgbClr val="FF0000"/>
                </a:solidFill>
                <a:latin typeface="Book Antiqua" charset="0"/>
                <a:cs typeface="Book Antiqua" charset="0"/>
              </a:rPr>
              <a:t>Asexual spores</a:t>
            </a:r>
            <a:r>
              <a:rPr lang="en-US" altLang="en-US" b="1" i="0" dirty="0">
                <a:latin typeface="Book Antiqua" charset="0"/>
                <a:cs typeface="Book Antiqua" charset="0"/>
              </a:rPr>
              <a:t> – formed from hyphae of the organism --</a:t>
            </a:r>
            <a:r>
              <a:rPr lang="en-US" altLang="en-US" b="1" i="0" dirty="0">
                <a:latin typeface="Book Antiqua" charset="0"/>
                <a:cs typeface="Book Antiqua" charset="0"/>
                <a:sym typeface="Wingdings" charset="2"/>
              </a:rPr>
              <a:t> germinate and are identical to parents</a:t>
            </a:r>
          </a:p>
          <a:p>
            <a:pPr lvl="2"/>
            <a:r>
              <a:rPr lang="en-US" altLang="en-US" b="1" dirty="0">
                <a:latin typeface="Book Antiqua" charset="0"/>
                <a:cs typeface="Book Antiqua" charset="0"/>
                <a:sym typeface="Wingdings" charset="2"/>
              </a:rPr>
              <a:t>More common</a:t>
            </a:r>
          </a:p>
          <a:p>
            <a:pPr lvl="1"/>
            <a:r>
              <a:rPr lang="en-US" altLang="en-US" b="1" i="0" u="sng" dirty="0">
                <a:solidFill>
                  <a:srgbClr val="FF0000"/>
                </a:solidFill>
                <a:latin typeface="Book Antiqua" charset="0"/>
                <a:cs typeface="Book Antiqua" charset="0"/>
                <a:sym typeface="Wingdings" charset="2"/>
              </a:rPr>
              <a:t>Sexual spores</a:t>
            </a:r>
            <a:r>
              <a:rPr lang="en-US" altLang="en-US" b="1" i="0" dirty="0">
                <a:latin typeface="Book Antiqua" charset="0"/>
                <a:cs typeface="Book Antiqua" charset="0"/>
                <a:sym typeface="Wingdings" charset="2"/>
              </a:rPr>
              <a:t> - + and – spores from a fungi unite</a:t>
            </a:r>
          </a:p>
          <a:p>
            <a:pPr lvl="1"/>
            <a:endParaRPr lang="en-US" altLang="en-US" b="1" i="0" dirty="0">
              <a:latin typeface="Book Antiqua" charset="0"/>
              <a:cs typeface="Book Antiqua" charset="0"/>
              <a:sym typeface="Wingdings" charset="2"/>
            </a:endParaRPr>
          </a:p>
          <a:p>
            <a:r>
              <a:rPr lang="en-US" altLang="en-US" b="1" dirty="0">
                <a:latin typeface="Book Antiqua" charset="0"/>
                <a:cs typeface="Book Antiqua" charset="0"/>
              </a:rPr>
              <a:t>Asexual Spores</a:t>
            </a:r>
          </a:p>
          <a:p>
            <a:pPr lvl="1"/>
            <a:r>
              <a:rPr lang="en-US" altLang="en-US" b="1" i="0" dirty="0">
                <a:latin typeface="Book Antiqua" charset="0"/>
                <a:cs typeface="Book Antiqua" charset="0"/>
              </a:rPr>
              <a:t>1. </a:t>
            </a:r>
            <a:r>
              <a:rPr lang="en-US" altLang="en-US" b="1" i="0" u="sng" dirty="0" err="1">
                <a:solidFill>
                  <a:srgbClr val="FF0000"/>
                </a:solidFill>
                <a:latin typeface="Book Antiqua" charset="0"/>
                <a:cs typeface="Book Antiqua" charset="0"/>
              </a:rPr>
              <a:t>Conidiospore</a:t>
            </a:r>
            <a:r>
              <a:rPr lang="en-US" altLang="en-US" b="1" i="0" dirty="0">
                <a:solidFill>
                  <a:srgbClr val="FF0000"/>
                </a:solidFill>
                <a:latin typeface="Book Antiqua" charset="0"/>
                <a:cs typeface="Book Antiqua" charset="0"/>
              </a:rPr>
              <a:t> </a:t>
            </a:r>
            <a:r>
              <a:rPr lang="en-US" altLang="en-US" b="1" i="0" dirty="0">
                <a:latin typeface="Book Antiqua" charset="0"/>
                <a:cs typeface="Book Antiqua" charset="0"/>
              </a:rPr>
              <a:t>– no sac! Not enclosed </a:t>
            </a:r>
          </a:p>
          <a:p>
            <a:pPr lvl="2"/>
            <a:r>
              <a:rPr lang="en-US" altLang="en-US" b="1" dirty="0">
                <a:latin typeface="Book Antiqua" charset="0"/>
                <a:cs typeface="Book Antiqua" charset="0"/>
              </a:rPr>
              <a:t>Aspergillus; Candida </a:t>
            </a:r>
            <a:r>
              <a:rPr lang="en-US" altLang="en-US" b="1" dirty="0" err="1">
                <a:latin typeface="Book Antiqua" charset="0"/>
                <a:cs typeface="Book Antiqua" charset="0"/>
              </a:rPr>
              <a:t>albicans</a:t>
            </a:r>
            <a:r>
              <a:rPr lang="en-US" altLang="en-US" b="1" dirty="0">
                <a:latin typeface="Book Antiqua" charset="0"/>
                <a:cs typeface="Book Antiqua" charset="0"/>
              </a:rPr>
              <a:t>; Cryptococcus </a:t>
            </a:r>
          </a:p>
          <a:p>
            <a:pPr lvl="1"/>
            <a:r>
              <a:rPr lang="en-US" altLang="en-US" b="1" i="0" dirty="0">
                <a:latin typeface="Book Antiqua" charset="0"/>
                <a:cs typeface="Book Antiqua" charset="0"/>
              </a:rPr>
              <a:t>2. </a:t>
            </a:r>
            <a:r>
              <a:rPr lang="en-US" altLang="en-US" b="1" i="0" u="sng" dirty="0" err="1">
                <a:solidFill>
                  <a:srgbClr val="FF0000"/>
                </a:solidFill>
                <a:latin typeface="Book Antiqua" charset="0"/>
                <a:cs typeface="Book Antiqua" charset="0"/>
              </a:rPr>
              <a:t>Sporangiospore</a:t>
            </a:r>
            <a:r>
              <a:rPr lang="en-US" altLang="en-US" b="1" i="0" dirty="0">
                <a:solidFill>
                  <a:srgbClr val="FF0000"/>
                </a:solidFill>
                <a:latin typeface="Book Antiqua" charset="0"/>
                <a:cs typeface="Book Antiqua" charset="0"/>
              </a:rPr>
              <a:t> </a:t>
            </a:r>
            <a:r>
              <a:rPr lang="en-US" altLang="en-US" b="1" i="0" dirty="0">
                <a:latin typeface="Book Antiqua" charset="0"/>
                <a:cs typeface="Book Antiqua" charset="0"/>
              </a:rPr>
              <a:t>– “</a:t>
            </a:r>
            <a:r>
              <a:rPr lang="en-US" altLang="en-US" b="1" i="0" dirty="0" err="1">
                <a:latin typeface="Book Antiqua" charset="0"/>
                <a:cs typeface="Book Antiqua" charset="0"/>
              </a:rPr>
              <a:t>sporagium</a:t>
            </a:r>
            <a:r>
              <a:rPr lang="en-US" altLang="en-US" b="1" i="0" dirty="0">
                <a:latin typeface="Book Antiqua" charset="0"/>
                <a:cs typeface="Book Antiqua" charset="0"/>
              </a:rPr>
              <a:t> sac”</a:t>
            </a:r>
          </a:p>
          <a:p>
            <a:pPr lvl="2"/>
            <a:r>
              <a:rPr lang="en-US" altLang="en-US" b="1" dirty="0" err="1">
                <a:latin typeface="Book Antiqua" charset="0"/>
                <a:cs typeface="Book Antiqua" charset="0"/>
              </a:rPr>
              <a:t>Rhizopus</a:t>
            </a:r>
            <a:r>
              <a:rPr lang="en-US" altLang="en-US" b="1" dirty="0">
                <a:latin typeface="Book Antiqua" charset="0"/>
                <a:cs typeface="Book Antiqua" charset="0"/>
              </a:rPr>
              <a:t> – bread molds!</a:t>
            </a:r>
          </a:p>
        </p:txBody>
      </p:sp>
    </p:spTree>
    <p:extLst>
      <p:ext uri="{BB962C8B-B14F-4D97-AF65-F5344CB8AC3E}">
        <p14:creationId xmlns:p14="http://schemas.microsoft.com/office/powerpoint/2010/main" val="1178505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Book Antiqua" charset="0"/>
                <a:ea typeface="ＭＳ Ｐゴシック" charset="-128"/>
                <a:cs typeface="Book Antiqua" charset="0"/>
              </a:defRPr>
            </a:lvl1pPr>
            <a:lvl2pPr marL="742950" indent="-28575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2pPr>
            <a:lvl3pPr marL="11430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3pPr>
            <a:lvl4pPr marL="1600200" indent="-22860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4pPr>
            <a:lvl5pPr marL="20574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9pPr>
          </a:lstStyle>
          <a:p>
            <a:pPr eaLnBrk="1" hangingPunct="1">
              <a:spcBef>
                <a:spcPct val="50000"/>
              </a:spcBef>
              <a:buClrTx/>
              <a:buSzTx/>
              <a:buFontTx/>
              <a:buNone/>
            </a:pPr>
            <a:r>
              <a:rPr lang="en-US" altLang="en-US" sz="1400" b="0">
                <a:latin typeface="Arial" charset="0"/>
              </a:rPr>
              <a:t>Figure 5.19</a:t>
            </a:r>
          </a:p>
        </p:txBody>
      </p:sp>
      <p:pic>
        <p:nvPicPr>
          <p:cNvPr id="69634" name="Picture 3" descr="cow95289_05_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600"/>
            <a:ext cx="8991600" cy="595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1866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2022475" y="484094"/>
            <a:ext cx="7556313" cy="658906"/>
          </a:xfrm>
        </p:spPr>
        <p:txBody>
          <a:bodyPr>
            <a:normAutofit fontScale="90000"/>
          </a:bodyPr>
          <a:lstStyle/>
          <a:p>
            <a:pPr>
              <a:defRPr/>
            </a:pPr>
            <a:r>
              <a:rPr lang="en-US" b="1"/>
              <a:t>Sexual Spores</a:t>
            </a:r>
          </a:p>
        </p:txBody>
      </p:sp>
      <p:sp>
        <p:nvSpPr>
          <p:cNvPr id="70658" name="Content Placeholder 2"/>
          <p:cNvSpPr>
            <a:spLocks noGrp="1"/>
          </p:cNvSpPr>
          <p:nvPr>
            <p:ph idx="1"/>
          </p:nvPr>
        </p:nvSpPr>
        <p:spPr>
          <a:xfrm>
            <a:off x="1905000" y="1905000"/>
            <a:ext cx="8229600" cy="4038600"/>
          </a:xfrm>
        </p:spPr>
        <p:txBody>
          <a:bodyPr/>
          <a:lstStyle/>
          <a:p>
            <a:pPr eaLnBrk="1" hangingPunct="1"/>
            <a:r>
              <a:rPr lang="en-US" altLang="en-US" sz="8000" i="1">
                <a:solidFill>
                  <a:srgbClr val="FF0000"/>
                </a:solidFill>
                <a:latin typeface="Book Antiqua" charset="0"/>
                <a:cs typeface="Book Antiqua" charset="0"/>
              </a:rPr>
              <a:t>Increases genetic variation</a:t>
            </a:r>
          </a:p>
        </p:txBody>
      </p:sp>
    </p:spTree>
    <p:extLst>
      <p:ext uri="{BB962C8B-B14F-4D97-AF65-F5344CB8AC3E}">
        <p14:creationId xmlns:p14="http://schemas.microsoft.com/office/powerpoint/2010/main" val="6982073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a:t>Mycosis </a:t>
            </a:r>
          </a:p>
        </p:txBody>
      </p:sp>
      <p:sp>
        <p:nvSpPr>
          <p:cNvPr id="72706" name="Content Placeholder 2"/>
          <p:cNvSpPr>
            <a:spLocks noGrp="1"/>
          </p:cNvSpPr>
          <p:nvPr>
            <p:ph idx="1"/>
          </p:nvPr>
        </p:nvSpPr>
        <p:spPr>
          <a:xfrm>
            <a:off x="2022474" y="1417638"/>
            <a:ext cx="9961707" cy="5232544"/>
          </a:xfrm>
        </p:spPr>
        <p:txBody>
          <a:bodyPr>
            <a:normAutofit/>
          </a:bodyPr>
          <a:lstStyle/>
          <a:p>
            <a:r>
              <a:rPr lang="en-US" altLang="en-US" sz="2800" b="1" dirty="0">
                <a:latin typeface="Book Antiqua" charset="0"/>
                <a:cs typeface="Book Antiqua" charset="0"/>
              </a:rPr>
              <a:t>1. </a:t>
            </a:r>
            <a:r>
              <a:rPr lang="en-US" altLang="en-US" sz="2800" b="1" u="sng" dirty="0">
                <a:solidFill>
                  <a:srgbClr val="FF0000"/>
                </a:solidFill>
                <a:latin typeface="Book Antiqua" charset="0"/>
                <a:cs typeface="Book Antiqua" charset="0"/>
              </a:rPr>
              <a:t>Superficial </a:t>
            </a:r>
          </a:p>
          <a:p>
            <a:pPr lvl="1"/>
            <a:r>
              <a:rPr lang="en-US" altLang="en-US" sz="2800" b="1" i="0" dirty="0">
                <a:latin typeface="Book Antiqua" charset="0"/>
                <a:cs typeface="Book Antiqua" charset="0"/>
              </a:rPr>
              <a:t>Tinea versicolor – skin </a:t>
            </a:r>
          </a:p>
          <a:p>
            <a:pPr lvl="1"/>
            <a:r>
              <a:rPr lang="en-US" altLang="en-US" sz="2800" b="1" i="0" dirty="0">
                <a:latin typeface="Book Antiqua" charset="0"/>
                <a:cs typeface="Book Antiqua" charset="0"/>
              </a:rPr>
              <a:t>Deeper cutaneous regions – ringworm </a:t>
            </a:r>
          </a:p>
          <a:p>
            <a:pPr lvl="1"/>
            <a:r>
              <a:rPr lang="en-US" altLang="en-US" sz="2800" b="1" i="0" dirty="0">
                <a:latin typeface="Book Antiqua" charset="0"/>
                <a:cs typeface="Book Antiqua" charset="0"/>
              </a:rPr>
              <a:t>Skin, nails, </a:t>
            </a:r>
            <a:r>
              <a:rPr lang="en-US" altLang="en-US" sz="2800" b="1" i="0" dirty="0" err="1">
                <a:latin typeface="Book Antiqua" charset="0"/>
                <a:cs typeface="Book Antiqua" charset="0"/>
              </a:rPr>
              <a:t>etc</a:t>
            </a:r>
            <a:r>
              <a:rPr lang="en-US" altLang="en-US" sz="2800" b="1" i="0" dirty="0">
                <a:latin typeface="Book Antiqua" charset="0"/>
                <a:cs typeface="Book Antiqua" charset="0"/>
              </a:rPr>
              <a:t> – Candidiasis (yeast infection)</a:t>
            </a:r>
          </a:p>
          <a:p>
            <a:r>
              <a:rPr lang="en-US" altLang="en-US" sz="2800" b="1" dirty="0">
                <a:latin typeface="Book Antiqua" charset="0"/>
                <a:cs typeface="Book Antiqua" charset="0"/>
              </a:rPr>
              <a:t>2. </a:t>
            </a:r>
            <a:r>
              <a:rPr lang="en-US" altLang="en-US" sz="2800" b="1" u="sng" dirty="0">
                <a:solidFill>
                  <a:srgbClr val="FF0000"/>
                </a:solidFill>
                <a:latin typeface="Book Antiqua" charset="0"/>
                <a:cs typeface="Book Antiqua" charset="0"/>
              </a:rPr>
              <a:t>Systemic </a:t>
            </a:r>
          </a:p>
          <a:p>
            <a:pPr lvl="1"/>
            <a:r>
              <a:rPr lang="en-US" altLang="en-US" sz="2800" b="1" i="0" u="sng" dirty="0">
                <a:solidFill>
                  <a:srgbClr val="FF0000"/>
                </a:solidFill>
                <a:latin typeface="Book Antiqua" charset="0"/>
                <a:cs typeface="Book Antiqua" charset="0"/>
              </a:rPr>
              <a:t> </a:t>
            </a:r>
            <a:r>
              <a:rPr lang="en-US" altLang="en-US" sz="2800" b="1" i="0" dirty="0">
                <a:latin typeface="Book Antiqua" charset="0"/>
                <a:cs typeface="Book Antiqua" charset="0"/>
              </a:rPr>
              <a:t>Most soil bacteria </a:t>
            </a:r>
            <a:endParaRPr lang="en-US" altLang="en-US" sz="2800" b="1" i="0" u="sng" dirty="0">
              <a:solidFill>
                <a:srgbClr val="FF0000"/>
              </a:solidFill>
              <a:latin typeface="Book Antiqua" charset="0"/>
              <a:cs typeface="Book Antiqua" charset="0"/>
            </a:endParaRPr>
          </a:p>
          <a:p>
            <a:pPr lvl="1"/>
            <a:r>
              <a:rPr lang="en-US" altLang="en-US" sz="2800" b="1" i="0" dirty="0" err="1">
                <a:latin typeface="Book Antiqua" charset="0"/>
                <a:cs typeface="Book Antiqua" charset="0"/>
              </a:rPr>
              <a:t>Cryptococcosis</a:t>
            </a:r>
            <a:r>
              <a:rPr lang="en-US" altLang="en-US" sz="2800" b="1" i="0" dirty="0">
                <a:latin typeface="Book Antiqua" charset="0"/>
                <a:cs typeface="Book Antiqua" charset="0"/>
              </a:rPr>
              <a:t> – C. </a:t>
            </a:r>
            <a:r>
              <a:rPr lang="en-US" altLang="en-US" sz="2800" b="1" i="0" dirty="0" err="1">
                <a:latin typeface="Book Antiqua" charset="0"/>
                <a:cs typeface="Book Antiqua" charset="0"/>
              </a:rPr>
              <a:t>neoformans</a:t>
            </a:r>
            <a:r>
              <a:rPr lang="en-US" altLang="en-US" sz="2800" b="1" i="0" dirty="0">
                <a:latin typeface="Book Antiqua" charset="0"/>
                <a:cs typeface="Book Antiqua" charset="0"/>
              </a:rPr>
              <a:t> </a:t>
            </a:r>
          </a:p>
          <a:p>
            <a:pPr lvl="1"/>
            <a:r>
              <a:rPr lang="en-US" altLang="en-US" sz="2800" b="1" i="0" dirty="0">
                <a:latin typeface="Book Antiqua" charset="0"/>
                <a:cs typeface="Book Antiqua" charset="0"/>
              </a:rPr>
              <a:t>Candidiasis – </a:t>
            </a:r>
            <a:r>
              <a:rPr lang="en-US" altLang="en-US" sz="2800" b="1" i="0" dirty="0" err="1">
                <a:latin typeface="Book Antiqua" charset="0"/>
                <a:cs typeface="Book Antiqua" charset="0"/>
              </a:rPr>
              <a:t>C.albicans</a:t>
            </a:r>
            <a:r>
              <a:rPr lang="en-US" altLang="en-US" sz="2800" b="1" i="0" dirty="0">
                <a:latin typeface="Book Antiqua" charset="0"/>
                <a:cs typeface="Book Antiqua" charset="0"/>
              </a:rPr>
              <a:t> (blood)</a:t>
            </a:r>
          </a:p>
          <a:p>
            <a:r>
              <a:rPr lang="en-US" altLang="en-US" sz="2800" b="1" dirty="0">
                <a:solidFill>
                  <a:srgbClr val="FF0000"/>
                </a:solidFill>
                <a:latin typeface="Book Antiqua" charset="0"/>
                <a:cs typeface="Book Antiqua" charset="0"/>
              </a:rPr>
              <a:t> How do you get them? Inhalation of spores</a:t>
            </a:r>
          </a:p>
        </p:txBody>
      </p:sp>
    </p:spTree>
    <p:extLst>
      <p:ext uri="{BB962C8B-B14F-4D97-AF65-F5344CB8AC3E}">
        <p14:creationId xmlns:p14="http://schemas.microsoft.com/office/powerpoint/2010/main" val="9201497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2475" y="484094"/>
            <a:ext cx="7556313" cy="658906"/>
          </a:xfrm>
        </p:spPr>
        <p:txBody>
          <a:bodyPr>
            <a:normAutofit fontScale="90000"/>
          </a:bodyPr>
          <a:lstStyle/>
          <a:p>
            <a:pPr>
              <a:defRPr/>
            </a:pPr>
            <a:r>
              <a:rPr lang="en-US" dirty="0">
                <a:ea typeface="+mj-ea"/>
              </a:rPr>
              <a:t>Fungal Infections - Mycoses</a:t>
            </a:r>
          </a:p>
        </p:txBody>
      </p:sp>
      <p:sp>
        <p:nvSpPr>
          <p:cNvPr id="73730" name="Content Placeholder 2"/>
          <p:cNvSpPr>
            <a:spLocks noGrp="1"/>
          </p:cNvSpPr>
          <p:nvPr>
            <p:ph idx="1"/>
          </p:nvPr>
        </p:nvSpPr>
        <p:spPr>
          <a:xfrm>
            <a:off x="2022475" y="1371600"/>
            <a:ext cx="7556500" cy="5181600"/>
          </a:xfrm>
        </p:spPr>
        <p:txBody>
          <a:bodyPr/>
          <a:lstStyle/>
          <a:p>
            <a:pPr eaLnBrk="1" hangingPunct="1"/>
            <a:r>
              <a:rPr lang="en-US" altLang="en-US" b="1" dirty="0">
                <a:latin typeface="Book Antiqua" charset="0"/>
                <a:cs typeface="Book Antiqua" charset="0"/>
              </a:rPr>
              <a:t>1. </a:t>
            </a:r>
            <a:r>
              <a:rPr lang="en-US" altLang="en-US" b="1" u="sng" dirty="0">
                <a:solidFill>
                  <a:srgbClr val="FF0000"/>
                </a:solidFill>
                <a:latin typeface="Book Antiqua" charset="0"/>
                <a:cs typeface="Book Antiqua" charset="0"/>
              </a:rPr>
              <a:t>Candidiasis</a:t>
            </a:r>
            <a:r>
              <a:rPr lang="en-US" altLang="en-US" b="1" dirty="0">
                <a:latin typeface="Book Antiqua" charset="0"/>
                <a:cs typeface="Book Antiqua" charset="0"/>
              </a:rPr>
              <a:t>– vaginal region; thrush in mouth ---</a:t>
            </a:r>
            <a:r>
              <a:rPr lang="en-US" altLang="en-US" b="1" dirty="0">
                <a:latin typeface="Book Antiqua" charset="0"/>
                <a:cs typeface="Book Antiqua" charset="0"/>
                <a:sym typeface="Wingdings" charset="2"/>
              </a:rPr>
              <a:t> </a:t>
            </a:r>
            <a:r>
              <a:rPr lang="en-US" altLang="en-US" b="1" dirty="0" err="1">
                <a:latin typeface="Book Antiqua" charset="0"/>
                <a:cs typeface="Book Antiqua" charset="0"/>
                <a:sym typeface="Wingdings" charset="2"/>
              </a:rPr>
              <a:t>C.albicans</a:t>
            </a:r>
            <a:r>
              <a:rPr lang="en-US" altLang="en-US" b="1" dirty="0">
                <a:latin typeface="Book Antiqua" charset="0"/>
                <a:cs typeface="Book Antiqua" charset="0"/>
              </a:rPr>
              <a:t> </a:t>
            </a:r>
          </a:p>
          <a:p>
            <a:pPr eaLnBrk="1" hangingPunct="1"/>
            <a:endParaRPr lang="en-US" altLang="en-US" b="1" dirty="0">
              <a:latin typeface="Book Antiqua" charset="0"/>
              <a:cs typeface="Book Antiqua" charset="0"/>
            </a:endParaRPr>
          </a:p>
          <a:p>
            <a:pPr eaLnBrk="1" hangingPunct="1"/>
            <a:r>
              <a:rPr lang="en-US" altLang="en-US" b="1" dirty="0">
                <a:latin typeface="Book Antiqua" charset="0"/>
                <a:cs typeface="Book Antiqua" charset="0"/>
              </a:rPr>
              <a:t>2. </a:t>
            </a:r>
            <a:r>
              <a:rPr lang="en-US" altLang="en-US" b="1" u="sng" dirty="0">
                <a:solidFill>
                  <a:srgbClr val="FF0000"/>
                </a:solidFill>
                <a:latin typeface="Book Antiqua" charset="0"/>
                <a:cs typeface="Book Antiqua" charset="0"/>
              </a:rPr>
              <a:t>Cryptococcus </a:t>
            </a:r>
            <a:r>
              <a:rPr lang="en-US" altLang="en-US" b="1" dirty="0">
                <a:latin typeface="Book Antiqua" charset="0"/>
                <a:cs typeface="Book Antiqua" charset="0"/>
              </a:rPr>
              <a:t>– inhalation of spores ----</a:t>
            </a:r>
            <a:r>
              <a:rPr lang="en-US" altLang="en-US" b="1" dirty="0">
                <a:latin typeface="Book Antiqua" charset="0"/>
                <a:cs typeface="Book Antiqua" charset="0"/>
                <a:sym typeface="Wingdings" charset="2"/>
              </a:rPr>
              <a:t> form of meningitis </a:t>
            </a:r>
          </a:p>
          <a:p>
            <a:pPr eaLnBrk="1" hangingPunct="1"/>
            <a:endParaRPr lang="en-US" altLang="en-US" b="1" dirty="0">
              <a:latin typeface="Book Antiqua" charset="0"/>
              <a:cs typeface="Book Antiqua" charset="0"/>
              <a:sym typeface="Wingdings" charset="2"/>
            </a:endParaRPr>
          </a:p>
          <a:p>
            <a:pPr eaLnBrk="1" hangingPunct="1"/>
            <a:r>
              <a:rPr lang="en-US" altLang="en-US" b="1" dirty="0">
                <a:latin typeface="Book Antiqua" charset="0"/>
                <a:cs typeface="Book Antiqua" charset="0"/>
                <a:sym typeface="Wingdings" charset="2"/>
              </a:rPr>
              <a:t>3. </a:t>
            </a:r>
            <a:r>
              <a:rPr lang="en-US" altLang="en-US" b="1" u="sng" dirty="0">
                <a:solidFill>
                  <a:srgbClr val="FF0000"/>
                </a:solidFill>
                <a:latin typeface="Book Antiqua" charset="0"/>
                <a:cs typeface="Book Antiqua" charset="0"/>
              </a:rPr>
              <a:t>Aspergillosis </a:t>
            </a:r>
            <a:r>
              <a:rPr lang="en-US" altLang="en-US" b="1" dirty="0">
                <a:latin typeface="Book Antiqua" charset="0"/>
                <a:cs typeface="Book Antiqua" charset="0"/>
              </a:rPr>
              <a:t>– </a:t>
            </a:r>
            <a:r>
              <a:rPr lang="en-US" altLang="en-US" b="1" dirty="0" err="1">
                <a:latin typeface="Book Antiqua" charset="0"/>
                <a:cs typeface="Book Antiqua" charset="0"/>
              </a:rPr>
              <a:t>aspergillis</a:t>
            </a:r>
            <a:r>
              <a:rPr lang="en-US" altLang="en-US" b="1" dirty="0">
                <a:latin typeface="Book Antiqua" charset="0"/>
                <a:cs typeface="Book Antiqua" charset="0"/>
              </a:rPr>
              <a:t> fungi (mold)</a:t>
            </a:r>
          </a:p>
          <a:p>
            <a:pPr lvl="1" eaLnBrk="1" hangingPunct="1"/>
            <a:r>
              <a:rPr lang="en-US" altLang="en-US" sz="2200" b="1" i="0" dirty="0">
                <a:latin typeface="Book Antiqua" charset="0"/>
                <a:cs typeface="Book Antiqua" charset="0"/>
              </a:rPr>
              <a:t>Immunocompromised inhale spores</a:t>
            </a:r>
          </a:p>
          <a:p>
            <a:pPr lvl="1" eaLnBrk="1" hangingPunct="1"/>
            <a:r>
              <a:rPr lang="en-US" altLang="en-US" sz="2200" b="1" i="0" dirty="0">
                <a:latin typeface="Book Antiqua" charset="0"/>
                <a:cs typeface="Book Antiqua" charset="0"/>
              </a:rPr>
              <a:t>Inflammation in lungs, sinuses</a:t>
            </a:r>
          </a:p>
          <a:p>
            <a:pPr lvl="1" eaLnBrk="1" hangingPunct="1"/>
            <a:r>
              <a:rPr lang="en-US" altLang="en-US" sz="2200" b="1" i="0" dirty="0">
                <a:latin typeface="Book Antiqua" charset="0"/>
                <a:cs typeface="Book Antiqua" charset="0"/>
              </a:rPr>
              <a:t>Serious infections in the immunocompromised may spread to all parts of the body </a:t>
            </a:r>
          </a:p>
        </p:txBody>
      </p:sp>
    </p:spTree>
    <p:extLst>
      <p:ext uri="{BB962C8B-B14F-4D97-AF65-F5344CB8AC3E}">
        <p14:creationId xmlns:p14="http://schemas.microsoft.com/office/powerpoint/2010/main" val="927711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Characteristics of </a:t>
            </a:r>
            <a:r>
              <a:rPr lang="en-US" dirty="0" err="1"/>
              <a:t>Protists</a:t>
            </a:r>
            <a:endParaRPr lang="en-US" dirty="0"/>
          </a:p>
        </p:txBody>
      </p:sp>
      <p:sp>
        <p:nvSpPr>
          <p:cNvPr id="3" name="Content Placeholder 2"/>
          <p:cNvSpPr>
            <a:spLocks noGrp="1"/>
          </p:cNvSpPr>
          <p:nvPr>
            <p:ph idx="1"/>
          </p:nvPr>
        </p:nvSpPr>
        <p:spPr/>
        <p:txBody>
          <a:bodyPr>
            <a:normAutofit fontScale="77500" lnSpcReduction="20000"/>
          </a:bodyPr>
          <a:lstStyle/>
          <a:p>
            <a:r>
              <a:rPr lang="en-US" sz="4000" b="1" dirty="0"/>
              <a:t>Includes </a:t>
            </a:r>
            <a:r>
              <a:rPr lang="en-US" sz="4000" b="1" dirty="0">
                <a:solidFill>
                  <a:srgbClr val="FF0000"/>
                </a:solidFill>
              </a:rPr>
              <a:t>algae, protozoans and fungi-like </a:t>
            </a:r>
            <a:r>
              <a:rPr lang="en-US" sz="4000" b="1" dirty="0" err="1">
                <a:solidFill>
                  <a:srgbClr val="FF0000"/>
                </a:solidFill>
              </a:rPr>
              <a:t>protists</a:t>
            </a:r>
            <a:r>
              <a:rPr lang="en-US" sz="4000" b="1" dirty="0">
                <a:solidFill>
                  <a:srgbClr val="FF0000"/>
                </a:solidFill>
              </a:rPr>
              <a:t> </a:t>
            </a:r>
            <a:r>
              <a:rPr lang="en-US" sz="4000" b="1" dirty="0"/>
              <a:t>(water molds)</a:t>
            </a:r>
          </a:p>
          <a:p>
            <a:r>
              <a:rPr lang="en-US" sz="4000" b="1" dirty="0">
                <a:solidFill>
                  <a:srgbClr val="FF0000"/>
                </a:solidFill>
              </a:rPr>
              <a:t>Aquatic</a:t>
            </a:r>
            <a:r>
              <a:rPr lang="en-US" sz="4000" b="1" dirty="0"/>
              <a:t> and </a:t>
            </a:r>
            <a:r>
              <a:rPr lang="en-US" sz="4000" b="1" dirty="0">
                <a:solidFill>
                  <a:srgbClr val="FF0000"/>
                </a:solidFill>
              </a:rPr>
              <a:t>terrestrial</a:t>
            </a:r>
          </a:p>
          <a:p>
            <a:r>
              <a:rPr lang="en-US" sz="4000" b="1" dirty="0"/>
              <a:t>Free-living, parasitic and beneficial types</a:t>
            </a:r>
          </a:p>
          <a:p>
            <a:r>
              <a:rPr lang="en-US" sz="4000" b="1" dirty="0" err="1">
                <a:solidFill>
                  <a:srgbClr val="FF0000"/>
                </a:solidFill>
              </a:rPr>
              <a:t>Trophozoite</a:t>
            </a:r>
            <a:r>
              <a:rPr lang="en-US" sz="4000" b="1" dirty="0">
                <a:solidFill>
                  <a:srgbClr val="FF0000"/>
                </a:solidFill>
              </a:rPr>
              <a:t> stage </a:t>
            </a:r>
            <a:r>
              <a:rPr lang="en-US" sz="4000" b="1" dirty="0"/>
              <a:t>(vegetative), form cysts for survival </a:t>
            </a:r>
          </a:p>
          <a:p>
            <a:r>
              <a:rPr lang="en-US" sz="4000" b="1" dirty="0">
                <a:solidFill>
                  <a:srgbClr val="FF0000"/>
                </a:solidFill>
              </a:rPr>
              <a:t>Sexual</a:t>
            </a:r>
            <a:r>
              <a:rPr lang="en-US" sz="4000" b="1" dirty="0"/>
              <a:t> and </a:t>
            </a:r>
            <a:r>
              <a:rPr lang="en-US" sz="4000" b="1" dirty="0">
                <a:solidFill>
                  <a:srgbClr val="FF0000"/>
                </a:solidFill>
              </a:rPr>
              <a:t>asexual</a:t>
            </a:r>
            <a:r>
              <a:rPr lang="en-US" sz="4000" b="1" dirty="0"/>
              <a:t> reproduction</a:t>
            </a:r>
          </a:p>
          <a:p>
            <a:r>
              <a:rPr lang="en-US" sz="4000" b="1" dirty="0"/>
              <a:t>All have </a:t>
            </a:r>
            <a:r>
              <a:rPr lang="en-US" sz="4000" b="1" dirty="0">
                <a:solidFill>
                  <a:srgbClr val="FF0000"/>
                </a:solidFill>
              </a:rPr>
              <a:t>plasma membranes</a:t>
            </a:r>
          </a:p>
          <a:p>
            <a:endParaRPr lang="en-US" sz="4000" b="1" dirty="0"/>
          </a:p>
        </p:txBody>
      </p:sp>
    </p:spTree>
    <p:extLst>
      <p:ext uri="{BB962C8B-B14F-4D97-AF65-F5344CB8AC3E}">
        <p14:creationId xmlns:p14="http://schemas.microsoft.com/office/powerpoint/2010/main" val="1164398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4460" y="320040"/>
            <a:ext cx="9601200" cy="624845"/>
          </a:xfrm>
        </p:spPr>
        <p:txBody>
          <a:bodyPr>
            <a:normAutofit fontScale="90000"/>
          </a:bodyPr>
          <a:lstStyle/>
          <a:p>
            <a:r>
              <a:rPr lang="en-US" dirty="0"/>
              <a:t>Characteristics of </a:t>
            </a:r>
            <a:r>
              <a:rPr lang="en-US" dirty="0" err="1"/>
              <a:t>Protists</a:t>
            </a:r>
            <a:r>
              <a:rPr lang="en-US" dirty="0"/>
              <a:t> </a:t>
            </a:r>
          </a:p>
        </p:txBody>
      </p:sp>
      <p:pic>
        <p:nvPicPr>
          <p:cNvPr id="3" name="Picture Placeholder 1" descr="OSC_Microbio_05_01_Trophozoit.jpg"/>
          <p:cNvPicPr>
            <a:picLocks noChangeAspect="1"/>
          </p:cNvPicPr>
          <p:nvPr/>
        </p:nvPicPr>
        <p:blipFill>
          <a:blip r:embed="rId2">
            <a:extLst>
              <a:ext uri="{28A0092B-C50C-407E-A947-70E740481C1C}">
                <a14:useLocalDpi xmlns:a14="http://schemas.microsoft.com/office/drawing/2010/main" val="0"/>
              </a:ext>
            </a:extLst>
          </a:blip>
          <a:srcRect l="-45648" r="-45648"/>
          <a:stretch>
            <a:fillRect/>
          </a:stretch>
        </p:blipFill>
        <p:spPr>
          <a:xfrm>
            <a:off x="1667435" y="1310645"/>
            <a:ext cx="8062913" cy="3500071"/>
          </a:xfrm>
          <a:prstGeom prst="rect">
            <a:avLst/>
          </a:prstGeom>
        </p:spPr>
      </p:pic>
      <p:sp>
        <p:nvSpPr>
          <p:cNvPr id="4" name="Text Placeholder 6"/>
          <p:cNvSpPr txBox="1">
            <a:spLocks/>
          </p:cNvSpPr>
          <p:nvPr/>
        </p:nvSpPr>
        <p:spPr>
          <a:xfrm>
            <a:off x="2064544" y="5092526"/>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In the sexual/asexual life cycle of </a:t>
            </a:r>
            <a:r>
              <a:rPr lang="en-US" sz="1600" b="1" i="1"/>
              <a:t>Eimeria</a:t>
            </a:r>
            <a:r>
              <a:rPr lang="en-US" sz="1600" b="1"/>
              <a:t>, oocysts (inset) are shed in feces and may cause disease when ingested by a new host. (credit “life cycle,” “micrograph”: modification of work by USDA)</a:t>
            </a:r>
            <a:endParaRPr lang="en-US" sz="1600" b="1" dirty="0"/>
          </a:p>
        </p:txBody>
      </p:sp>
    </p:spTree>
    <p:extLst>
      <p:ext uri="{BB962C8B-B14F-4D97-AF65-F5344CB8AC3E}">
        <p14:creationId xmlns:p14="http://schemas.microsoft.com/office/powerpoint/2010/main" val="1404876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of </a:t>
            </a:r>
            <a:r>
              <a:rPr lang="en-US" dirty="0" err="1"/>
              <a:t>Protists</a:t>
            </a:r>
            <a:r>
              <a:rPr lang="en-US" dirty="0"/>
              <a:t> </a:t>
            </a:r>
            <a:r>
              <a:rPr lang="mr-IN" dirty="0"/>
              <a:t>–</a:t>
            </a:r>
            <a:r>
              <a:rPr lang="en-US" dirty="0"/>
              <a:t> </a:t>
            </a:r>
            <a:r>
              <a:rPr lang="en-US" dirty="0" err="1"/>
              <a:t>Supergroups</a:t>
            </a:r>
            <a:r>
              <a:rPr lang="en-US" dirty="0"/>
              <a:t>  </a:t>
            </a:r>
          </a:p>
        </p:txBody>
      </p:sp>
      <p:pic>
        <p:nvPicPr>
          <p:cNvPr id="3" name="Picture Placeholder 1" descr="OSC_Microbio_05_01_taxon.jpg"/>
          <p:cNvPicPr>
            <a:picLocks noChangeAspect="1"/>
          </p:cNvPicPr>
          <p:nvPr/>
        </p:nvPicPr>
        <p:blipFill>
          <a:blip r:embed="rId2">
            <a:extLst>
              <a:ext uri="{28A0092B-C50C-407E-A947-70E740481C1C}">
                <a14:useLocalDpi xmlns:a14="http://schemas.microsoft.com/office/drawing/2010/main" val="0"/>
              </a:ext>
            </a:extLst>
          </a:blip>
          <a:srcRect l="-6862" r="-6862"/>
          <a:stretch>
            <a:fillRect/>
          </a:stretch>
        </p:blipFill>
        <p:spPr>
          <a:xfrm>
            <a:off x="789709" y="1428750"/>
            <a:ext cx="4032250" cy="5256213"/>
          </a:xfrm>
          <a:prstGeom prst="rect">
            <a:avLst/>
          </a:prstGeom>
        </p:spPr>
      </p:pic>
      <p:sp>
        <p:nvSpPr>
          <p:cNvPr id="4" name="Text Placeholder 13"/>
          <p:cNvSpPr txBox="1">
            <a:spLocks/>
          </p:cNvSpPr>
          <p:nvPr/>
        </p:nvSpPr>
        <p:spPr>
          <a:xfrm>
            <a:off x="5359960" y="2622554"/>
            <a:ext cx="3913188" cy="222725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This tree shows a proposed classification of the domain Eukarya based on evolutionary relationships. Currently, the domain Eukarya is divided into six supergroups. Within each supergroup are multiple kingdoms. Dotted lines indicate suggested evolutionary relationships that remain under debate.</a:t>
            </a:r>
            <a:endParaRPr lang="en-US" sz="1600" b="1" dirty="0"/>
          </a:p>
        </p:txBody>
      </p:sp>
    </p:spTree>
    <p:extLst>
      <p:ext uri="{BB962C8B-B14F-4D97-AF65-F5344CB8AC3E}">
        <p14:creationId xmlns:p14="http://schemas.microsoft.com/office/powerpoint/2010/main" val="1342324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Eukaryote </a:t>
            </a:r>
            <a:r>
              <a:rPr lang="en-US" dirty="0" err="1"/>
              <a:t>Supergroups</a:t>
            </a:r>
            <a:r>
              <a:rPr lang="en-US" dirty="0"/>
              <a:t> and </a:t>
            </a:r>
            <a:r>
              <a:rPr lang="en-US" dirty="0" err="1"/>
              <a:t>Protists</a:t>
            </a:r>
            <a:r>
              <a:rPr lang="en-US" dirty="0"/>
              <a:t> </a:t>
            </a:r>
          </a:p>
        </p:txBody>
      </p:sp>
      <p:pic>
        <p:nvPicPr>
          <p:cNvPr id="3" name="Picture Placeholder 1" descr="OSC_Microbio_05_01_groups1.jpg"/>
          <p:cNvPicPr>
            <a:picLocks noChangeAspect="1"/>
          </p:cNvPicPr>
          <p:nvPr/>
        </p:nvPicPr>
        <p:blipFill>
          <a:blip r:embed="rId2">
            <a:extLst>
              <a:ext uri="{28A0092B-C50C-407E-A947-70E740481C1C}">
                <a14:useLocalDpi xmlns:a14="http://schemas.microsoft.com/office/drawing/2010/main" val="0"/>
              </a:ext>
            </a:extLst>
          </a:blip>
          <a:srcRect t="-18579" b="-18579"/>
          <a:stretch>
            <a:fillRect/>
          </a:stretch>
        </p:blipFill>
        <p:spPr>
          <a:xfrm>
            <a:off x="1547854" y="1027008"/>
            <a:ext cx="4382486" cy="5715000"/>
          </a:xfrm>
          <a:prstGeom prst="rect">
            <a:avLst/>
          </a:prstGeom>
        </p:spPr>
      </p:pic>
      <p:pic>
        <p:nvPicPr>
          <p:cNvPr id="4" name="Picture Placeholder 1" descr="OSC_Microbio_05_01_groups2.jpg"/>
          <p:cNvPicPr>
            <a:picLocks noChangeAspect="1"/>
          </p:cNvPicPr>
          <p:nvPr/>
        </p:nvPicPr>
        <p:blipFill>
          <a:blip r:embed="rId3" cstate="print">
            <a:extLst>
              <a:ext uri="{28A0092B-C50C-407E-A947-70E740481C1C}">
                <a14:useLocalDpi xmlns:a14="http://schemas.microsoft.com/office/drawing/2010/main" val="0"/>
              </a:ext>
            </a:extLst>
          </a:blip>
          <a:srcRect t="-9716" b="-9716"/>
          <a:stretch>
            <a:fillRect/>
          </a:stretch>
        </p:blipFill>
        <p:spPr>
          <a:xfrm>
            <a:off x="7058878" y="1141200"/>
            <a:ext cx="4385585" cy="5716800"/>
          </a:xfrm>
          <a:prstGeom prst="rect">
            <a:avLst/>
          </a:prstGeom>
        </p:spPr>
      </p:pic>
    </p:spTree>
    <p:extLst>
      <p:ext uri="{BB962C8B-B14F-4D97-AF65-F5344CB8AC3E}">
        <p14:creationId xmlns:p14="http://schemas.microsoft.com/office/powerpoint/2010/main" val="331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b="1">
                <a:solidFill>
                  <a:schemeClr val="tx1"/>
                </a:solidFill>
                <a:latin typeface="Book Antiqua" charset="0"/>
                <a:ea typeface="ＭＳ Ｐゴシック" charset="-128"/>
                <a:cs typeface="Book Antiqua" charset="0"/>
              </a:defRPr>
            </a:lvl1pPr>
            <a:lvl2pPr marL="742950" indent="-28575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2pPr>
            <a:lvl3pPr marL="11430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3pPr>
            <a:lvl4pPr marL="1600200" indent="-228600">
              <a:spcBef>
                <a:spcPts val="600"/>
              </a:spcBef>
              <a:buClr>
                <a:srgbClr val="B870B8"/>
              </a:buClr>
              <a:buSzPct val="75000"/>
              <a:buFont typeface="Wingdings" charset="2"/>
              <a:buChar char="n"/>
              <a:defRPr b="1">
                <a:solidFill>
                  <a:schemeClr val="tx1"/>
                </a:solidFill>
                <a:latin typeface="Book Antiqua" charset="0"/>
                <a:ea typeface="ＭＳ Ｐゴシック" charset="-128"/>
                <a:cs typeface="Book Antiqua" charset="0"/>
              </a:defRPr>
            </a:lvl4pPr>
            <a:lvl5pPr marL="2057400" indent="-228600">
              <a:spcBef>
                <a:spcPts val="600"/>
              </a:spcBef>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Book Antiqua" charset="0"/>
                <a:ea typeface="ＭＳ Ｐゴシック" charset="-128"/>
                <a:cs typeface="Book Antiqua" charset="0"/>
              </a:defRPr>
            </a:lvl9pPr>
          </a:lstStyle>
          <a:p>
            <a:pPr eaLnBrk="1" hangingPunct="1">
              <a:spcBef>
                <a:spcPct val="50000"/>
              </a:spcBef>
              <a:buClrTx/>
              <a:buSzTx/>
              <a:buFontTx/>
              <a:buNone/>
            </a:pPr>
            <a:r>
              <a:rPr lang="en-US" altLang="en-US" sz="1400" b="0">
                <a:latin typeface="Arial" charset="0"/>
              </a:rPr>
              <a:t>Figure 5.24</a:t>
            </a:r>
          </a:p>
        </p:txBody>
      </p:sp>
      <p:pic>
        <p:nvPicPr>
          <p:cNvPr id="92162" name="Picture 3" descr="cow95289_05_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803563"/>
            <a:ext cx="89916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048000" y="5029200"/>
            <a:ext cx="2743200" cy="7239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1" hangingPunct="1">
              <a:defRPr/>
            </a:pPr>
            <a:r>
              <a:rPr lang="en-US" sz="4100" b="1" dirty="0"/>
              <a:t>Amoebas</a:t>
            </a:r>
          </a:p>
        </p:txBody>
      </p:sp>
    </p:spTree>
    <p:extLst>
      <p:ext uri="{BB962C8B-B14F-4D97-AF65-F5344CB8AC3E}">
        <p14:creationId xmlns:p14="http://schemas.microsoft.com/office/powerpoint/2010/main" val="20990931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630</TotalTime>
  <Words>2238</Words>
  <Application>Microsoft Macintosh PowerPoint</Application>
  <PresentationFormat>Widescreen</PresentationFormat>
  <Paragraphs>243</Paragraphs>
  <Slides>49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ＭＳ Ｐゴシック</vt:lpstr>
      <vt:lpstr>Arial</vt:lpstr>
      <vt:lpstr>Book Antiqua</vt:lpstr>
      <vt:lpstr>Calibri</vt:lpstr>
      <vt:lpstr>Cambria Math</vt:lpstr>
      <vt:lpstr>Franklin Gothic Book</vt:lpstr>
      <vt:lpstr>Rockwell</vt:lpstr>
      <vt:lpstr>Wingdings</vt:lpstr>
      <vt:lpstr>Crop</vt:lpstr>
      <vt:lpstr>The Eukaryotes of Microbiology</vt:lpstr>
      <vt:lpstr>Eukaryotes - Introduction</vt:lpstr>
      <vt:lpstr>Introduction</vt:lpstr>
      <vt:lpstr>Characteristics of Protists </vt:lpstr>
      <vt:lpstr>Characteristics of Protists</vt:lpstr>
      <vt:lpstr>Characteristics of Protists </vt:lpstr>
      <vt:lpstr>Taxonomy of Protists – Supergroups  </vt:lpstr>
      <vt:lpstr>Eukaryote Supergroups and Protists </vt:lpstr>
      <vt:lpstr>PowerPoint Presentation</vt:lpstr>
      <vt:lpstr>Amoebozoa </vt:lpstr>
      <vt:lpstr>Amoebozoa </vt:lpstr>
      <vt:lpstr>Infective Amoebas:  Entamoeba</vt:lpstr>
      <vt:lpstr>Life Cycles of Slime Molds </vt:lpstr>
      <vt:lpstr>Chromalveolata – Apicomplexans, Ciliates, Diatoms and Dinoflagellates </vt:lpstr>
      <vt:lpstr>Chromalveolata – Apicomplexans, Ciliates, Diatoms and Dinoflagellates </vt:lpstr>
      <vt:lpstr>Ciliates </vt:lpstr>
      <vt:lpstr>Algae – Characteristics  </vt:lpstr>
      <vt:lpstr>Algae</vt:lpstr>
      <vt:lpstr>Algae  </vt:lpstr>
      <vt:lpstr>Microscopic algae – Disease Causing</vt:lpstr>
      <vt:lpstr>PowerPoint Presentation</vt:lpstr>
      <vt:lpstr>PowerPoint Presentation</vt:lpstr>
      <vt:lpstr>Excavata – Euglena, Giardia, Trichomonas  </vt:lpstr>
      <vt:lpstr>Excavata – Euglena, Giardia, Trichomonas  </vt:lpstr>
      <vt:lpstr>Mastigophora  (Flagellated)</vt:lpstr>
      <vt:lpstr>Excavata </vt:lpstr>
      <vt:lpstr>Parasitic Helminths – Nematodes (roundworms) </vt:lpstr>
      <vt:lpstr>Platyhelminthes - Flatworms  </vt:lpstr>
      <vt:lpstr>Liver Fluke </vt:lpstr>
      <vt:lpstr>Schistosoma Life Cycle</vt:lpstr>
      <vt:lpstr>Tapeworm Life Cycle</vt:lpstr>
      <vt:lpstr>Fungi – Characteristics </vt:lpstr>
      <vt:lpstr>Fungi Classification </vt:lpstr>
      <vt:lpstr>The Kingdom of the Fungi</vt:lpstr>
      <vt:lpstr>Fungi </vt:lpstr>
      <vt:lpstr>Fungal Nutrition</vt:lpstr>
      <vt:lpstr>Characteristics and Classification</vt:lpstr>
      <vt:lpstr>Fungi – Disease Causing</vt:lpstr>
      <vt:lpstr>Fungi – Life Cycle Example</vt:lpstr>
      <vt:lpstr>PowerPoint Presentation</vt:lpstr>
      <vt:lpstr>Microscopic Fungi – Spores </vt:lpstr>
      <vt:lpstr>Organization of Microscopic Fungi</vt:lpstr>
      <vt:lpstr>Organization of Microscopic Fungi</vt:lpstr>
      <vt:lpstr>Microscopic Fungi – Spore-formers </vt:lpstr>
      <vt:lpstr>Life Cycle of Fungi (molds)</vt:lpstr>
      <vt:lpstr>PowerPoint Presentation</vt:lpstr>
      <vt:lpstr>Sexual Spores</vt:lpstr>
      <vt:lpstr>Mycosis </vt:lpstr>
      <vt:lpstr>Fungal Infections - Mycoses</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45</cp:revision>
  <dcterms:created xsi:type="dcterms:W3CDTF">2017-06-12T19:29:15Z</dcterms:created>
  <dcterms:modified xsi:type="dcterms:W3CDTF">2018-03-01T18:09:26Z</dcterms:modified>
</cp:coreProperties>
</file>