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5"/>
  </p:notesMasterIdLst>
  <p:sldIdLst>
    <p:sldId id="256" r:id="rId2"/>
    <p:sldId id="257" r:id="rId3"/>
    <p:sldId id="275" r:id="rId4"/>
    <p:sldId id="276" r:id="rId5"/>
    <p:sldId id="277" r:id="rId6"/>
    <p:sldId id="258" r:id="rId7"/>
    <p:sldId id="260" r:id="rId8"/>
    <p:sldId id="259" r:id="rId9"/>
    <p:sldId id="278" r:id="rId10"/>
    <p:sldId id="279" r:id="rId11"/>
    <p:sldId id="280" r:id="rId12"/>
    <p:sldId id="261" r:id="rId13"/>
    <p:sldId id="282" r:id="rId14"/>
    <p:sldId id="283" r:id="rId15"/>
    <p:sldId id="285" r:id="rId16"/>
    <p:sldId id="286" r:id="rId17"/>
    <p:sldId id="287" r:id="rId18"/>
    <p:sldId id="262" r:id="rId19"/>
    <p:sldId id="263" r:id="rId20"/>
    <p:sldId id="288" r:id="rId21"/>
    <p:sldId id="264" r:id="rId22"/>
    <p:sldId id="265" r:id="rId23"/>
    <p:sldId id="290" r:id="rId24"/>
    <p:sldId id="291" r:id="rId25"/>
    <p:sldId id="266" r:id="rId26"/>
    <p:sldId id="267" r:id="rId27"/>
    <p:sldId id="268" r:id="rId28"/>
    <p:sldId id="269" r:id="rId29"/>
    <p:sldId id="270" r:id="rId30"/>
    <p:sldId id="271" r:id="rId31"/>
    <p:sldId id="272" r:id="rId32"/>
    <p:sldId id="273" r:id="rId33"/>
    <p:sldId id="274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61"/>
    <p:restoredTop sz="94632"/>
  </p:normalViewPr>
  <p:slideViewPr>
    <p:cSldViewPr snapToGrid="0" snapToObjects="1">
      <p:cViewPr varScale="1">
        <p:scale>
          <a:sx n="114" d="100"/>
          <a:sy n="114" d="100"/>
        </p:scale>
        <p:origin x="3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1003A-3DC5-EA41-BE52-5054C1B3DAD8}" type="datetimeFigureOut">
              <a:rPr lang="en-US" smtClean="0"/>
              <a:t>3/1/18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9E4D1-782F-EC44-8B5D-33DC358711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017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6A33BAD-F96F-7143-B745-21EBFAA84F47}" type="datetimeFigureOut">
              <a:rPr lang="en-US" smtClean="0"/>
              <a:t>3/1/18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F169EA4-F97C-7A4E-8B2D-57572F3C8D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865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 An Invisible World 	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Chapter 1 </a:t>
            </a:r>
          </a:p>
          <a:p>
            <a:endParaRPr lang="en-US" b="1" dirty="0"/>
          </a:p>
          <a:p>
            <a:r>
              <a:rPr lang="en-US" b="1" dirty="0"/>
              <a:t>Biology 2161</a:t>
            </a:r>
          </a:p>
        </p:txBody>
      </p:sp>
    </p:spTree>
    <p:extLst>
      <p:ext uri="{BB962C8B-B14F-4D97-AF65-F5344CB8AC3E}">
        <p14:creationId xmlns:p14="http://schemas.microsoft.com/office/powerpoint/2010/main" val="1640851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alibri" charset="0"/>
                <a:cs typeface="Calibri" charset="0"/>
              </a:rPr>
              <a:t>HISTORICAL FOUNDATIONS 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1371600" y="1630680"/>
            <a:ext cx="9601200" cy="481584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en-US" sz="3600" dirty="0">
                <a:latin typeface="Calibri" charset="0"/>
                <a:cs typeface="Calibri" charset="0"/>
              </a:rPr>
              <a:t> The microscope allowed for us to observe microorganisms. </a:t>
            </a:r>
          </a:p>
          <a:p>
            <a:pPr eaLnBrk="1" hangingPunct="1"/>
            <a:r>
              <a:rPr lang="en-US" altLang="en-US" sz="36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 1. Robert Hooke – 1600</a:t>
            </a:r>
            <a:r>
              <a:rPr lang="ja-JP" altLang="en-US" sz="36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’</a:t>
            </a:r>
            <a:r>
              <a:rPr lang="en-US" altLang="ja-JP" sz="36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s </a:t>
            </a:r>
          </a:p>
          <a:p>
            <a:pPr lvl="1" eaLnBrk="1" hangingPunct="1"/>
            <a:r>
              <a:rPr lang="en-US" altLang="en-US" sz="3200" dirty="0">
                <a:latin typeface="Calibri" charset="0"/>
                <a:cs typeface="Calibri" charset="0"/>
              </a:rPr>
              <a:t>Used a single-lens microscope to observe cell structures</a:t>
            </a:r>
          </a:p>
          <a:p>
            <a:pPr lvl="2" eaLnBrk="1" hangingPunct="1"/>
            <a:r>
              <a:rPr lang="ja-JP" altLang="en-US" sz="2800" dirty="0">
                <a:latin typeface="Calibri" charset="0"/>
                <a:cs typeface="Calibri" charset="0"/>
              </a:rPr>
              <a:t>“</a:t>
            </a:r>
            <a:r>
              <a:rPr lang="en-US" altLang="ja-JP" sz="2800" dirty="0">
                <a:latin typeface="Calibri" charset="0"/>
                <a:cs typeface="Calibri" charset="0"/>
              </a:rPr>
              <a:t>cells</a:t>
            </a:r>
            <a:r>
              <a:rPr lang="ja-JP" altLang="en-US" sz="2800" dirty="0">
                <a:latin typeface="Calibri" charset="0"/>
                <a:cs typeface="Calibri" charset="0"/>
              </a:rPr>
              <a:t>”</a:t>
            </a:r>
            <a:r>
              <a:rPr lang="en-US" altLang="ja-JP" sz="2800" dirty="0">
                <a:latin typeface="Calibri" charset="0"/>
                <a:cs typeface="Calibri" charset="0"/>
              </a:rPr>
              <a:t> – tree bark  </a:t>
            </a:r>
          </a:p>
          <a:p>
            <a:pPr eaLnBrk="1" hangingPunct="1"/>
            <a:r>
              <a:rPr lang="en-US" altLang="en-US" sz="36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 2. </a:t>
            </a:r>
            <a:r>
              <a:rPr lang="en-US" altLang="en-US" sz="3600" b="1" dirty="0" err="1">
                <a:solidFill>
                  <a:srgbClr val="FF0000"/>
                </a:solidFill>
                <a:latin typeface="Calibri" charset="0"/>
                <a:cs typeface="Calibri" charset="0"/>
              </a:rPr>
              <a:t>Antonie</a:t>
            </a:r>
            <a:r>
              <a:rPr lang="en-US" altLang="en-US" sz="36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 van Leeuwenhoek – late 1600</a:t>
            </a:r>
            <a:r>
              <a:rPr lang="ja-JP" altLang="en-US" sz="36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’</a:t>
            </a:r>
            <a:r>
              <a:rPr lang="en-US" altLang="ja-JP" sz="36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s </a:t>
            </a:r>
          </a:p>
          <a:p>
            <a:pPr lvl="1" eaLnBrk="1" hangingPunct="1"/>
            <a:r>
              <a:rPr lang="en-US" altLang="en-US" sz="3200" dirty="0">
                <a:latin typeface="Calibri" charset="0"/>
                <a:cs typeface="Calibri" charset="0"/>
              </a:rPr>
              <a:t>Small microscopes (300x) </a:t>
            </a:r>
          </a:p>
          <a:p>
            <a:pPr lvl="1" eaLnBrk="1" hangingPunct="1"/>
            <a:r>
              <a:rPr lang="en-US" altLang="en-US" sz="3200" dirty="0">
                <a:latin typeface="Calibri" charset="0"/>
                <a:cs typeface="Calibri" charset="0"/>
              </a:rPr>
              <a:t>Described bacteria and protozoa </a:t>
            </a:r>
          </a:p>
          <a:p>
            <a:pPr lvl="1" eaLnBrk="1" hangingPunct="1"/>
            <a:r>
              <a:rPr lang="en-US" altLang="en-US" sz="3200" dirty="0">
                <a:latin typeface="Calibri" charset="0"/>
                <a:cs typeface="Calibri" charset="0"/>
              </a:rPr>
              <a:t>Father of bacteriology and protozoology </a:t>
            </a:r>
          </a:p>
        </p:txBody>
      </p:sp>
    </p:spTree>
    <p:extLst>
      <p:ext uri="{BB962C8B-B14F-4D97-AF65-F5344CB8AC3E}">
        <p14:creationId xmlns:p14="http://schemas.microsoft.com/office/powerpoint/2010/main" val="19852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>
                <a:latin typeface="Calibri" charset="0"/>
                <a:cs typeface="Calibri" charset="0"/>
              </a:rPr>
              <a:t>MEDICAL MICROBIOLOGY DEVELOPMENTS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en-US" sz="4000" dirty="0">
                <a:latin typeface="Calibri" charset="0"/>
                <a:cs typeface="Calibri" charset="0"/>
              </a:rPr>
              <a:t> Previous to the 1600s people believed in </a:t>
            </a:r>
            <a:r>
              <a:rPr lang="en-US" altLang="en-US" sz="4000" i="1" dirty="0">
                <a:latin typeface="Calibri" charset="0"/>
                <a:cs typeface="Calibri" charset="0"/>
              </a:rPr>
              <a:t>spontaneous generation</a:t>
            </a:r>
            <a:r>
              <a:rPr lang="en-US" altLang="en-US" sz="4000" dirty="0">
                <a:latin typeface="Calibri" charset="0"/>
                <a:cs typeface="Calibri" charset="0"/>
              </a:rPr>
              <a:t> </a:t>
            </a:r>
          </a:p>
          <a:p>
            <a:pPr lvl="1" eaLnBrk="1" hangingPunct="1"/>
            <a:r>
              <a:rPr lang="en-US" altLang="en-US" sz="3200" dirty="0">
                <a:latin typeface="Calibri" charset="0"/>
                <a:cs typeface="Calibri" charset="0"/>
              </a:rPr>
              <a:t>Abiogenesis vs. biogenesis </a:t>
            </a:r>
          </a:p>
          <a:p>
            <a:pPr eaLnBrk="1" hangingPunct="1"/>
            <a:r>
              <a:rPr lang="en-US" altLang="en-US" sz="4000" dirty="0">
                <a:solidFill>
                  <a:srgbClr val="FF0000"/>
                </a:solidFill>
                <a:latin typeface="Calibri" charset="0"/>
                <a:cs typeface="Calibri" charset="0"/>
              </a:rPr>
              <a:t> </a:t>
            </a:r>
            <a:r>
              <a:rPr lang="en-US" altLang="en-US" sz="40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Francesco </a:t>
            </a:r>
            <a:r>
              <a:rPr lang="en-US" altLang="en-US" sz="4000" b="1" dirty="0" err="1">
                <a:solidFill>
                  <a:srgbClr val="FF0000"/>
                </a:solidFill>
                <a:latin typeface="Calibri" charset="0"/>
                <a:cs typeface="Calibri" charset="0"/>
              </a:rPr>
              <a:t>Redi</a:t>
            </a:r>
            <a:r>
              <a:rPr lang="en-US" altLang="en-US" sz="4000" dirty="0">
                <a:solidFill>
                  <a:srgbClr val="FF0000"/>
                </a:solidFill>
                <a:latin typeface="Calibri" charset="0"/>
                <a:cs typeface="Calibri" charset="0"/>
              </a:rPr>
              <a:t> </a:t>
            </a:r>
          </a:p>
          <a:p>
            <a:pPr lvl="1" eaLnBrk="1" hangingPunct="1"/>
            <a:r>
              <a:rPr lang="en-US" altLang="en-US" sz="3200" dirty="0" err="1">
                <a:latin typeface="Calibri" charset="0"/>
                <a:cs typeface="Calibri" charset="0"/>
              </a:rPr>
              <a:t>Flys</a:t>
            </a:r>
            <a:r>
              <a:rPr lang="en-US" altLang="en-US" sz="3200" dirty="0">
                <a:latin typeface="Calibri" charset="0"/>
                <a:cs typeface="Calibri" charset="0"/>
              </a:rPr>
              <a:t> laid eggs ----</a:t>
            </a:r>
            <a:r>
              <a:rPr lang="en-US" altLang="en-US" sz="3200" dirty="0">
                <a:latin typeface="Calibri" charset="0"/>
                <a:cs typeface="Calibri" charset="0"/>
                <a:sym typeface="Wingdings" charset="2"/>
              </a:rPr>
              <a:t> maggots </a:t>
            </a:r>
          </a:p>
          <a:p>
            <a:pPr lvl="1" eaLnBrk="1" hangingPunct="1"/>
            <a:r>
              <a:rPr lang="en-US" altLang="en-US" sz="3200" dirty="0">
                <a:latin typeface="Calibri" charset="0"/>
                <a:cs typeface="Calibri" charset="0"/>
                <a:sym typeface="Wingdings" charset="2"/>
              </a:rPr>
              <a:t>First to begin to question Spontaneous Generation with experimentation!</a:t>
            </a:r>
          </a:p>
          <a:p>
            <a:pPr eaLnBrk="1" hangingPunct="1"/>
            <a:endParaRPr lang="en-US" altLang="en-US" sz="4000" dirty="0">
              <a:latin typeface="Calibri" charset="0"/>
              <a:cs typeface="Calibri" charset="0"/>
              <a:sym typeface="Wingdings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5378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6360" y="243840"/>
            <a:ext cx="9601200" cy="12192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Birth of Microbiology – Pasteur and Koch </a:t>
            </a:r>
          </a:p>
        </p:txBody>
      </p:sp>
      <p:pic>
        <p:nvPicPr>
          <p:cNvPr id="3" name="Picture Placeholder 1" descr="Pasteur and Koch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13" r="-21413"/>
          <a:stretch>
            <a:fillRect/>
          </a:stretch>
        </p:blipFill>
        <p:spPr>
          <a:xfrm>
            <a:off x="502919" y="1808186"/>
            <a:ext cx="11094721" cy="481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683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>
                <a:latin typeface="Calibri" charset="0"/>
                <a:cs typeface="Calibri" charset="0"/>
              </a:rPr>
              <a:t>Biogenesis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>
          <a:xfrm>
            <a:off x="1371600" y="1428750"/>
            <a:ext cx="9601200" cy="4819650"/>
          </a:xfrm>
        </p:spPr>
        <p:txBody>
          <a:bodyPr>
            <a:noAutofit/>
          </a:bodyPr>
          <a:lstStyle/>
          <a:p>
            <a:r>
              <a:rPr lang="en-US" altLang="x-none" sz="36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1861 – Louis Pasteur </a:t>
            </a:r>
          </a:p>
          <a:p>
            <a:pPr lvl="1"/>
            <a:r>
              <a:rPr lang="en-US" altLang="x-none" sz="3200" dirty="0">
                <a:latin typeface="Calibri" charset="0"/>
                <a:cs typeface="Calibri" charset="0"/>
              </a:rPr>
              <a:t>Flask experiments</a:t>
            </a:r>
          </a:p>
          <a:p>
            <a:pPr lvl="1"/>
            <a:r>
              <a:rPr lang="en-US" altLang="x-none" sz="3200" dirty="0">
                <a:latin typeface="Calibri" charset="0"/>
                <a:cs typeface="Calibri" charset="0"/>
              </a:rPr>
              <a:t>Disproved that life could come from sterile broth fluids</a:t>
            </a:r>
          </a:p>
          <a:p>
            <a:pPr lvl="1"/>
            <a:r>
              <a:rPr lang="en-US" altLang="x-none" sz="3200" dirty="0">
                <a:latin typeface="Calibri" charset="0"/>
                <a:cs typeface="Calibri" charset="0"/>
              </a:rPr>
              <a:t>Short-neck flasks with broth boiled then left exposed to air – growth occurs</a:t>
            </a:r>
          </a:p>
          <a:p>
            <a:pPr lvl="1"/>
            <a:r>
              <a:rPr lang="en-US" altLang="x-none" sz="3200" dirty="0">
                <a:latin typeface="Calibri" charset="0"/>
                <a:cs typeface="Calibri" charset="0"/>
              </a:rPr>
              <a:t>Other flasks were sealed not letting air in – no growth after cooling (microbes are in the air!)</a:t>
            </a:r>
          </a:p>
          <a:p>
            <a:pPr lvl="1"/>
            <a:r>
              <a:rPr lang="en-US" altLang="x-none" sz="3200" dirty="0">
                <a:latin typeface="Calibri" charset="0"/>
                <a:cs typeface="Calibri" charset="0"/>
              </a:rPr>
              <a:t>S-flask experiment – air entered, but s-curve blocked air from entering the broth</a:t>
            </a:r>
          </a:p>
        </p:txBody>
      </p:sp>
    </p:spTree>
    <p:extLst>
      <p:ext uri="{BB962C8B-B14F-4D97-AF65-F5344CB8AC3E}">
        <p14:creationId xmlns:p14="http://schemas.microsoft.com/office/powerpoint/2010/main" val="1240245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alibri" charset="0"/>
                <a:cs typeface="Calibri" charset="0"/>
              </a:rPr>
              <a:t>LOUIS PASTEUR 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/>
            <a:r>
              <a:rPr lang="en-US" altLang="en-US" sz="6000" dirty="0">
                <a:latin typeface="Calibri" charset="0"/>
                <a:cs typeface="Calibri" charset="0"/>
              </a:rPr>
              <a:t> Confirmed air and dust were source of microbes.</a:t>
            </a:r>
          </a:p>
          <a:p>
            <a:pPr lvl="1" eaLnBrk="1" hangingPunct="1"/>
            <a:r>
              <a:rPr lang="en-US" altLang="en-US" sz="5100" dirty="0">
                <a:latin typeface="Calibri" charset="0"/>
                <a:cs typeface="Calibri" charset="0"/>
              </a:rPr>
              <a:t> </a:t>
            </a:r>
            <a:r>
              <a:rPr lang="en-US" altLang="en-US" sz="51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No “vital forces” </a:t>
            </a:r>
          </a:p>
          <a:p>
            <a:pPr eaLnBrk="1" hangingPunct="1"/>
            <a:r>
              <a:rPr lang="en-US" altLang="en-US" sz="6000" dirty="0">
                <a:latin typeface="Calibri" charset="0"/>
                <a:cs typeface="Calibri" charset="0"/>
              </a:rPr>
              <a:t>Disproved Spontaneous Generation</a:t>
            </a:r>
          </a:p>
        </p:txBody>
      </p:sp>
    </p:spTree>
    <p:extLst>
      <p:ext uri="{BB962C8B-B14F-4D97-AF65-F5344CB8AC3E}">
        <p14:creationId xmlns:p14="http://schemas.microsoft.com/office/powerpoint/2010/main" val="998091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>
                <a:latin typeface="Calibri" charset="0"/>
                <a:cs typeface="Calibri" charset="0"/>
              </a:rPr>
              <a:t>Vaccinations</a:t>
            </a:r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sz="8000">
                <a:latin typeface="Calibri" charset="0"/>
                <a:cs typeface="Calibri" charset="0"/>
              </a:rPr>
              <a:t> 1796 Edward Jenner</a:t>
            </a:r>
          </a:p>
          <a:p>
            <a:pPr lvl="1"/>
            <a:r>
              <a:rPr lang="en-US" altLang="x-none" sz="6600">
                <a:latin typeface="Calibri" charset="0"/>
                <a:cs typeface="Calibri" charset="0"/>
              </a:rPr>
              <a:t>Vaccine for small pox </a:t>
            </a:r>
          </a:p>
        </p:txBody>
      </p:sp>
    </p:spTree>
    <p:extLst>
      <p:ext uri="{BB962C8B-B14F-4D97-AF65-F5344CB8AC3E}">
        <p14:creationId xmlns:p14="http://schemas.microsoft.com/office/powerpoint/2010/main" val="1947370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latin typeface="Calibri" charset="0"/>
                <a:cs typeface="Calibri" charset="0"/>
              </a:rPr>
              <a:t>KOCH</a:t>
            </a:r>
            <a:r>
              <a:rPr lang="ja-JP" altLang="en-US" dirty="0">
                <a:latin typeface="Calibri" charset="0"/>
                <a:cs typeface="Calibri" charset="0"/>
              </a:rPr>
              <a:t>’</a:t>
            </a:r>
            <a:r>
              <a:rPr lang="en-US" altLang="ja-JP" dirty="0">
                <a:latin typeface="Calibri" charset="0"/>
                <a:cs typeface="Calibri" charset="0"/>
              </a:rPr>
              <a:t>S POSTULATES</a:t>
            </a:r>
            <a:endParaRPr lang="en-US" altLang="en-US" dirty="0">
              <a:latin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9476"/>
            <a:ext cx="10515600" cy="5297827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3600" dirty="0">
                <a:latin typeface="Calibri" charset="0"/>
                <a:cs typeface="Calibri" charset="0"/>
              </a:rPr>
              <a:t> Verified </a:t>
            </a:r>
            <a:r>
              <a:rPr lang="ja-JP" altLang="en-US" sz="3600" dirty="0">
                <a:latin typeface="Calibri" charset="0"/>
                <a:cs typeface="Calibri" charset="0"/>
              </a:rPr>
              <a:t>‘</a:t>
            </a:r>
            <a:r>
              <a:rPr lang="en-US" altLang="ja-JP" sz="36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germ theory</a:t>
            </a:r>
            <a:r>
              <a:rPr lang="ja-JP" altLang="en-US" sz="3600" dirty="0">
                <a:latin typeface="Calibri" charset="0"/>
                <a:cs typeface="Calibri" charset="0"/>
              </a:rPr>
              <a:t>’</a:t>
            </a:r>
            <a:r>
              <a:rPr lang="en-US" altLang="ja-JP" sz="3600" dirty="0">
                <a:latin typeface="Calibri" charset="0"/>
                <a:cs typeface="Calibri" charset="0"/>
              </a:rPr>
              <a:t>. A series of proofs. </a:t>
            </a:r>
          </a:p>
          <a:p>
            <a:pPr eaLnBrk="1" hangingPunct="1"/>
            <a:r>
              <a:rPr lang="en-US" altLang="en-US" sz="3600" dirty="0">
                <a:latin typeface="Calibri" charset="0"/>
                <a:cs typeface="Calibri" charset="0"/>
              </a:rPr>
              <a:t> </a:t>
            </a:r>
            <a:r>
              <a:rPr lang="en-US" altLang="en-US" dirty="0">
                <a:latin typeface="Calibri" charset="0"/>
                <a:cs typeface="Calibri" charset="0"/>
              </a:rPr>
              <a:t>1. The microorganism must be found in abundance in all organisms suffering from the disease, but should not be found in healthy organisms.</a:t>
            </a:r>
          </a:p>
          <a:p>
            <a:pPr eaLnBrk="1" hangingPunct="1"/>
            <a:r>
              <a:rPr lang="en-US" altLang="en-US" dirty="0">
                <a:latin typeface="Calibri" charset="0"/>
                <a:cs typeface="Calibri" charset="0"/>
              </a:rPr>
              <a:t> 2. The microorganism must be isolated from a diseased organism and grown in pure culture</a:t>
            </a:r>
            <a:r>
              <a:rPr lang="en-US" altLang="en-US" dirty="0">
                <a:solidFill>
                  <a:srgbClr val="800000"/>
                </a:solidFill>
                <a:latin typeface="Calibri" charset="0"/>
                <a:cs typeface="Calibri" charset="0"/>
              </a:rPr>
              <a:t>. </a:t>
            </a:r>
            <a:endParaRPr lang="en-US" altLang="en-US" dirty="0">
              <a:latin typeface="Calibri" charset="0"/>
              <a:cs typeface="Calibri" charset="0"/>
            </a:endParaRPr>
          </a:p>
          <a:p>
            <a:pPr eaLnBrk="1" hangingPunct="1"/>
            <a:r>
              <a:rPr lang="en-US" altLang="en-US" dirty="0">
                <a:latin typeface="Calibri" charset="0"/>
                <a:cs typeface="Calibri" charset="0"/>
              </a:rPr>
              <a:t> 3. The cultured microorganism should cause disease when introduced into a healthy organism.</a:t>
            </a:r>
          </a:p>
          <a:p>
            <a:pPr eaLnBrk="1" hangingPunct="1"/>
            <a:r>
              <a:rPr lang="en-US" altLang="en-US" dirty="0">
                <a:latin typeface="Calibri" charset="0"/>
                <a:cs typeface="Calibri" charset="0"/>
              </a:rPr>
              <a:t> 4. The microorganism must be re-isolated from the inoculated, diseased experimental host and identified as being identical to the original specific causative agent.</a:t>
            </a:r>
          </a:p>
          <a:p>
            <a:pPr eaLnBrk="1" hangingPunct="1"/>
            <a:endParaRPr lang="en-US" altLang="en-US" sz="3600" dirty="0">
              <a:latin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86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alibri" charset="0"/>
                <a:cs typeface="Calibri" charset="0"/>
              </a:rPr>
              <a:t>KOCH</a:t>
            </a:r>
            <a:r>
              <a:rPr lang="ja-JP" altLang="en-US">
                <a:latin typeface="Calibri" charset="0"/>
                <a:cs typeface="Calibri" charset="0"/>
              </a:rPr>
              <a:t>’</a:t>
            </a:r>
            <a:r>
              <a:rPr lang="en-US" altLang="ja-JP">
                <a:latin typeface="Calibri" charset="0"/>
                <a:cs typeface="Calibri" charset="0"/>
              </a:rPr>
              <a:t>S POSTULATES</a:t>
            </a:r>
            <a:endParaRPr lang="en-US" altLang="en-US">
              <a:latin typeface="Calibri" charset="0"/>
              <a:cs typeface="Calibri" charset="0"/>
            </a:endParaRPr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>
          <a:xfrm>
            <a:off x="2022475" y="1568451"/>
            <a:ext cx="7556500" cy="3571875"/>
          </a:xfrm>
        </p:spPr>
        <p:txBody>
          <a:bodyPr/>
          <a:lstStyle/>
          <a:p>
            <a:pPr eaLnBrk="1" hangingPunct="1"/>
            <a:r>
              <a:rPr lang="en-US" altLang="en-US" sz="5200" dirty="0">
                <a:latin typeface="Calibri" charset="0"/>
                <a:cs typeface="Calibri" charset="0"/>
              </a:rPr>
              <a:t> 1875 used postulates to prove that </a:t>
            </a:r>
            <a:r>
              <a:rPr lang="en-US" altLang="en-US" sz="5200" b="1" i="1" dirty="0">
                <a:solidFill>
                  <a:srgbClr val="FF0000"/>
                </a:solidFill>
                <a:latin typeface="Calibri" charset="0"/>
                <a:cs typeface="Calibri" charset="0"/>
              </a:rPr>
              <a:t>Bacillus </a:t>
            </a:r>
            <a:r>
              <a:rPr lang="en-US" altLang="en-US" sz="5200" b="1" i="1" dirty="0" err="1">
                <a:solidFill>
                  <a:srgbClr val="FF0000"/>
                </a:solidFill>
                <a:latin typeface="Calibri" charset="0"/>
                <a:cs typeface="Calibri" charset="0"/>
              </a:rPr>
              <a:t>anthrascis</a:t>
            </a:r>
            <a:r>
              <a:rPr lang="en-US" altLang="en-US" sz="5200" i="1" dirty="0">
                <a:latin typeface="Calibri" charset="0"/>
                <a:cs typeface="Calibri" charset="0"/>
              </a:rPr>
              <a:t> </a:t>
            </a:r>
            <a:r>
              <a:rPr lang="en-US" altLang="en-US" sz="5200" dirty="0">
                <a:latin typeface="Calibri" charset="0"/>
                <a:cs typeface="Calibri" charset="0"/>
              </a:rPr>
              <a:t>caused anthrax. </a:t>
            </a:r>
            <a:endParaRPr lang="en-US" altLang="en-US" sz="5200" i="1" dirty="0">
              <a:latin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3456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Deadly Diseases </a:t>
            </a:r>
          </a:p>
        </p:txBody>
      </p:sp>
      <p:pic>
        <p:nvPicPr>
          <p:cNvPr id="3" name="Picture Placeholder 1" descr="OSC_Microbio_01_01_Petr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1" r="-2251"/>
          <a:stretch>
            <a:fillRect/>
          </a:stretch>
        </p:blipFill>
        <p:spPr>
          <a:xfrm>
            <a:off x="2453640" y="1428750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960120" y="4977688"/>
            <a:ext cx="10744200" cy="152095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/>
              <a:buAutoNum type="alphaLcParenBoth"/>
            </a:pPr>
            <a:r>
              <a:rPr lang="en-US" sz="2000" b="1" dirty="0"/>
              <a:t>This Petri dish filled with agar has been streaked with </a:t>
            </a:r>
            <a:r>
              <a:rPr lang="en-US" sz="2000" b="1" i="1" dirty="0"/>
              <a:t>Legionella</a:t>
            </a:r>
            <a:r>
              <a:rPr lang="en-US" sz="2000" b="1" dirty="0"/>
              <a:t>, the bacterium responsible for causing Legionnaire’s disease.</a:t>
            </a:r>
          </a:p>
          <a:p>
            <a:pPr marL="342900" indent="-342900">
              <a:buFont typeface="Arial"/>
              <a:buAutoNum type="alphaLcParenBoth"/>
            </a:pPr>
            <a:r>
              <a:rPr lang="en-US" sz="2000" b="1" dirty="0"/>
              <a:t>An inoculation loop like this one can be used to streak bacteria on agar in a Petri dish. (credit a: modification of work by Centers for Disease Control and Prevention; credit b: modification of work by Jeffrey M. </a:t>
            </a:r>
            <a:r>
              <a:rPr lang="en-US" sz="2000" b="1" dirty="0" err="1"/>
              <a:t>Vinocur</a:t>
            </a:r>
            <a:r>
              <a:rPr lang="en-US" sz="2000" b="1" dirty="0"/>
              <a:t>)</a:t>
            </a:r>
          </a:p>
          <a:p>
            <a:pPr marL="342900" indent="-342900">
              <a:buFont typeface="Arial"/>
              <a:buAutoNum type="alphaLcParenR"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30643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Carolus Linnaeus – Taxonomy and Classification</a:t>
            </a:r>
          </a:p>
        </p:txBody>
      </p:sp>
      <p:pic>
        <p:nvPicPr>
          <p:cNvPr id="3" name="Picture Placeholder 1" descr="Linnaeus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25" r="-3525"/>
          <a:stretch>
            <a:fillRect/>
          </a:stretch>
        </p:blipFill>
        <p:spPr>
          <a:xfrm>
            <a:off x="4361859" y="1299461"/>
            <a:ext cx="4030663" cy="525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23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Sea Turtle covered by oil. Bacteria helps to get rid of oil spill" title="Sea Turtle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1" r="-3161"/>
          <a:stretch>
            <a:fillRect/>
          </a:stretch>
        </p:blipFill>
        <p:spPr>
          <a:xfrm>
            <a:off x="457199" y="1122386"/>
            <a:ext cx="11734801" cy="509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88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alibri" charset="0"/>
                <a:cs typeface="Calibri" charset="0"/>
              </a:rPr>
              <a:t>TAXONOMY OF MICROORGANISMS </a:t>
            </a:r>
          </a:p>
        </p:txBody>
      </p:sp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xfrm>
            <a:off x="838200" y="1169232"/>
            <a:ext cx="10515600" cy="5364089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3600" dirty="0">
                <a:latin typeface="Calibri" charset="0"/>
                <a:cs typeface="Calibri" charset="0"/>
              </a:rPr>
              <a:t> </a:t>
            </a:r>
            <a:r>
              <a:rPr lang="en-US" altLang="en-US" sz="36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Modern taxonomy – Carolus Linnaeus </a:t>
            </a:r>
            <a:r>
              <a:rPr lang="en-US" altLang="en-US" sz="3600" dirty="0">
                <a:latin typeface="Calibri" charset="0"/>
                <a:cs typeface="Calibri" charset="0"/>
              </a:rPr>
              <a:t>(1700s)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dirty="0">
                <a:latin typeface="Calibri" charset="0"/>
                <a:cs typeface="Calibri" charset="0"/>
              </a:rPr>
              <a:t>Established </a:t>
            </a:r>
            <a:r>
              <a:rPr lang="en-US" altLang="en-US" sz="3200" b="1" i="1" dirty="0">
                <a:solidFill>
                  <a:srgbClr val="0D335E"/>
                </a:solidFill>
                <a:latin typeface="Calibri" charset="0"/>
                <a:cs typeface="Calibri" charset="0"/>
              </a:rPr>
              <a:t>taxa </a:t>
            </a:r>
            <a:r>
              <a:rPr lang="en-US" altLang="en-US" sz="3200" dirty="0">
                <a:latin typeface="Calibri" charset="0"/>
                <a:cs typeface="Calibri" charset="0"/>
              </a:rPr>
              <a:t>or categories – based on similarities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dirty="0">
                <a:latin typeface="Calibri" charset="0"/>
                <a:cs typeface="Calibri" charset="0"/>
              </a:rPr>
              <a:t>Classification – arrangement of organisms into a hierarchy of taxa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dirty="0">
                <a:latin typeface="Calibri" charset="0"/>
                <a:cs typeface="Calibri" charset="0"/>
              </a:rPr>
              <a:t>Nomenclature – scientific names to organisms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600" dirty="0">
                <a:latin typeface="Calibri" charset="0"/>
                <a:cs typeface="Calibri" charset="0"/>
              </a:rPr>
              <a:t>Assigning names</a:t>
            </a:r>
          </a:p>
          <a:p>
            <a:pPr lvl="1" eaLnBrk="1" hangingPunct="1">
              <a:lnSpc>
                <a:spcPct val="90000"/>
              </a:lnSpc>
            </a:pPr>
            <a:r>
              <a:rPr lang="ja-JP" altLang="en-US" sz="3200" dirty="0">
                <a:latin typeface="Calibri" charset="0"/>
                <a:cs typeface="Calibri" charset="0"/>
              </a:rPr>
              <a:t>“</a:t>
            </a:r>
            <a:r>
              <a:rPr lang="en-US" altLang="ja-JP" sz="32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binomial system of nomenclature</a:t>
            </a:r>
            <a:r>
              <a:rPr lang="ja-JP" altLang="en-US" sz="3200" dirty="0">
                <a:latin typeface="Calibri" charset="0"/>
                <a:cs typeface="Calibri" charset="0"/>
              </a:rPr>
              <a:t>”</a:t>
            </a:r>
            <a:r>
              <a:rPr lang="en-US" altLang="ja-JP" sz="3200" dirty="0">
                <a:latin typeface="Calibri" charset="0"/>
                <a:cs typeface="Calibri" charset="0"/>
              </a:rPr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dirty="0">
                <a:latin typeface="Calibri" charset="0"/>
                <a:cs typeface="Calibri" charset="0"/>
              </a:rPr>
              <a:t>Genus – species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i="1" dirty="0">
                <a:latin typeface="Calibri" charset="0"/>
                <a:cs typeface="Calibri" charset="0"/>
              </a:rPr>
              <a:t>Staphylococcus aureus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800" i="1" dirty="0">
                <a:latin typeface="Calibri" charset="0"/>
                <a:cs typeface="Calibri" charset="0"/>
              </a:rPr>
              <a:t>Underlined if hand-written! </a:t>
            </a:r>
          </a:p>
          <a:p>
            <a:pPr lvl="1" eaLnBrk="1" hangingPunct="1">
              <a:lnSpc>
                <a:spcPct val="90000"/>
              </a:lnSpc>
              <a:buFont typeface="Wingdings" charset="2"/>
              <a:buNone/>
            </a:pPr>
            <a:endParaRPr lang="en-US" altLang="en-US" sz="3200" dirty="0">
              <a:latin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595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9" y="83634"/>
            <a:ext cx="9601200" cy="1165303"/>
          </a:xfrm>
        </p:spPr>
        <p:txBody>
          <a:bodyPr>
            <a:normAutofit fontScale="90000"/>
          </a:bodyPr>
          <a:lstStyle/>
          <a:p>
            <a:r>
              <a:rPr lang="en-US" dirty="0"/>
              <a:t>Linnaeus, Haeckel and Whittaker Classification Schemes</a:t>
            </a:r>
          </a:p>
        </p:txBody>
      </p:sp>
      <p:pic>
        <p:nvPicPr>
          <p:cNvPr id="3" name="Picture Placeholder 1" descr="Phyolgenetic Tree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197" r="-26197"/>
          <a:stretch>
            <a:fillRect/>
          </a:stretch>
        </p:blipFill>
        <p:spPr>
          <a:xfrm>
            <a:off x="457199" y="1371600"/>
            <a:ext cx="11734801" cy="484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3142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Woese</a:t>
            </a:r>
            <a:r>
              <a:rPr lang="en-US" dirty="0"/>
              <a:t> and Fox Phylogenetic Tree </a:t>
            </a:r>
          </a:p>
        </p:txBody>
      </p:sp>
      <p:pic>
        <p:nvPicPr>
          <p:cNvPr id="3" name="Picture Placeholder 1" descr="Woese and Fox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936" r="-25936"/>
          <a:stretch>
            <a:fillRect/>
          </a:stretch>
        </p:blipFill>
        <p:spPr>
          <a:xfrm>
            <a:off x="1795346" y="1703268"/>
            <a:ext cx="10137574" cy="440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88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>
                <a:latin typeface="Calibri" charset="0"/>
                <a:cs typeface="Calibri" charset="0"/>
              </a:rPr>
              <a:t>Classification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1371600" y="1584960"/>
            <a:ext cx="9601200" cy="4968240"/>
          </a:xfrm>
        </p:spPr>
        <p:txBody>
          <a:bodyPr>
            <a:noAutofit/>
          </a:bodyPr>
          <a:lstStyle/>
          <a:p>
            <a:r>
              <a:rPr lang="en-US" altLang="en-US" sz="3600" b="1" i="1" dirty="0">
                <a:solidFill>
                  <a:srgbClr val="FF0000"/>
                </a:solidFill>
                <a:latin typeface="Calibri" charset="0"/>
                <a:cs typeface="Calibri" charset="0"/>
              </a:rPr>
              <a:t>Domains </a:t>
            </a:r>
          </a:p>
          <a:p>
            <a:pPr lvl="1"/>
            <a:r>
              <a:rPr lang="en-US" altLang="en-US" sz="2800" dirty="0">
                <a:latin typeface="Calibri" charset="0"/>
                <a:cs typeface="Calibri" charset="0"/>
              </a:rPr>
              <a:t>1. </a:t>
            </a:r>
            <a:r>
              <a:rPr lang="en-US" altLang="en-US" sz="2800" b="1" i="1" dirty="0">
                <a:solidFill>
                  <a:srgbClr val="FF0000"/>
                </a:solidFill>
                <a:latin typeface="Calibri" charset="0"/>
                <a:cs typeface="Calibri" charset="0"/>
              </a:rPr>
              <a:t>Bacteria</a:t>
            </a:r>
          </a:p>
          <a:p>
            <a:pPr lvl="2"/>
            <a:r>
              <a:rPr lang="en-US" altLang="en-US" sz="2800" dirty="0">
                <a:latin typeface="Calibri" charset="0"/>
                <a:cs typeface="Calibri" charset="0"/>
              </a:rPr>
              <a:t>Cyanobacteria, Gram (+) and Gram (-) bacteria, Spirochetes </a:t>
            </a:r>
          </a:p>
          <a:p>
            <a:pPr lvl="2">
              <a:buFont typeface="Wingdings" charset="2"/>
              <a:buNone/>
            </a:pPr>
            <a:endParaRPr lang="en-US" altLang="en-US" sz="2800" dirty="0">
              <a:latin typeface="Calibri" charset="0"/>
              <a:cs typeface="Calibri" charset="0"/>
            </a:endParaRPr>
          </a:p>
          <a:p>
            <a:pPr lvl="1"/>
            <a:r>
              <a:rPr lang="en-US" altLang="en-US" sz="2800" dirty="0">
                <a:latin typeface="Calibri" charset="0"/>
                <a:cs typeface="Calibri" charset="0"/>
              </a:rPr>
              <a:t>2. </a:t>
            </a:r>
            <a:r>
              <a:rPr lang="en-US" altLang="en-US" sz="2800" b="1" i="1" dirty="0">
                <a:solidFill>
                  <a:srgbClr val="FF0000"/>
                </a:solidFill>
                <a:latin typeface="Calibri" charset="0"/>
                <a:cs typeface="Calibri" charset="0"/>
              </a:rPr>
              <a:t>Archaea </a:t>
            </a:r>
          </a:p>
          <a:p>
            <a:pPr lvl="2"/>
            <a:r>
              <a:rPr lang="en-US" altLang="en-US" sz="2800" dirty="0">
                <a:latin typeface="Calibri" charset="0"/>
                <a:cs typeface="Calibri" charset="0"/>
              </a:rPr>
              <a:t>Methane producers (methanogens), Halophiles, Extremophiles </a:t>
            </a:r>
          </a:p>
          <a:p>
            <a:pPr lvl="2">
              <a:buFont typeface="Wingdings" charset="2"/>
              <a:buNone/>
            </a:pPr>
            <a:endParaRPr lang="en-US" altLang="en-US" sz="2800" dirty="0">
              <a:latin typeface="Calibri" charset="0"/>
              <a:cs typeface="Calibri" charset="0"/>
            </a:endParaRPr>
          </a:p>
          <a:p>
            <a:pPr lvl="1"/>
            <a:r>
              <a:rPr lang="en-US" altLang="en-US" sz="2800" dirty="0">
                <a:latin typeface="Calibri" charset="0"/>
                <a:cs typeface="Calibri" charset="0"/>
              </a:rPr>
              <a:t>3. </a:t>
            </a:r>
            <a:r>
              <a:rPr lang="en-US" altLang="en-US" sz="2800" b="1" i="1" dirty="0">
                <a:solidFill>
                  <a:srgbClr val="FF0000"/>
                </a:solidFill>
                <a:latin typeface="Calibri" charset="0"/>
                <a:cs typeface="Calibri" charset="0"/>
              </a:rPr>
              <a:t>Eukarya </a:t>
            </a:r>
          </a:p>
          <a:p>
            <a:pPr lvl="2"/>
            <a:r>
              <a:rPr lang="en-US" altLang="en-US" sz="2800" dirty="0">
                <a:latin typeface="Calibri" charset="0"/>
                <a:cs typeface="Calibri" charset="0"/>
              </a:rPr>
              <a:t>Plants, animals, fungi and </a:t>
            </a:r>
            <a:r>
              <a:rPr lang="en-US" altLang="en-US" sz="2800" dirty="0" err="1">
                <a:latin typeface="Calibri" charset="0"/>
                <a:cs typeface="Calibri" charset="0"/>
              </a:rPr>
              <a:t>protista</a:t>
            </a:r>
            <a:r>
              <a:rPr lang="en-US" altLang="en-US" sz="2800" dirty="0">
                <a:latin typeface="Calibri" charset="0"/>
                <a:cs typeface="Calibri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411151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>
                <a:latin typeface="Calibri" charset="0"/>
                <a:cs typeface="Calibri" charset="0"/>
              </a:rPr>
              <a:t>Changes to Classification </a:t>
            </a:r>
          </a:p>
        </p:txBody>
      </p:sp>
      <p:sp>
        <p:nvSpPr>
          <p:cNvPr id="44034" name="Content Placeholder 2"/>
          <p:cNvSpPr>
            <a:spLocks noGrp="1"/>
          </p:cNvSpPr>
          <p:nvPr>
            <p:ph idx="1"/>
          </p:nvPr>
        </p:nvSpPr>
        <p:spPr>
          <a:xfrm>
            <a:off x="1371600" y="1703070"/>
            <a:ext cx="9601200" cy="3581400"/>
          </a:xfrm>
        </p:spPr>
        <p:txBody>
          <a:bodyPr>
            <a:normAutofit fontScale="85000" lnSpcReduction="10000"/>
          </a:bodyPr>
          <a:lstStyle/>
          <a:p>
            <a:r>
              <a:rPr lang="en-US" altLang="en-US" sz="4400" b="1" i="1" dirty="0">
                <a:solidFill>
                  <a:srgbClr val="FF0000"/>
                </a:solidFill>
                <a:latin typeface="Calibri" charset="0"/>
                <a:cs typeface="Calibri" charset="0"/>
              </a:rPr>
              <a:t>Molecular</a:t>
            </a:r>
            <a:r>
              <a:rPr lang="en-US" altLang="en-US" sz="4400" dirty="0">
                <a:solidFill>
                  <a:srgbClr val="FF0000"/>
                </a:solidFill>
                <a:latin typeface="Calibri" charset="0"/>
                <a:cs typeface="Calibri" charset="0"/>
              </a:rPr>
              <a:t> </a:t>
            </a:r>
            <a:r>
              <a:rPr lang="en-US" altLang="en-US" sz="4400" b="1" i="1" dirty="0">
                <a:solidFill>
                  <a:srgbClr val="FF0000"/>
                </a:solidFill>
                <a:latin typeface="Calibri" charset="0"/>
                <a:cs typeface="Calibri" charset="0"/>
              </a:rPr>
              <a:t>genetics</a:t>
            </a:r>
            <a:r>
              <a:rPr lang="en-US" altLang="en-US" sz="4400" dirty="0">
                <a:solidFill>
                  <a:srgbClr val="FF0000"/>
                </a:solidFill>
                <a:latin typeface="Calibri" charset="0"/>
                <a:cs typeface="Calibri" charset="0"/>
              </a:rPr>
              <a:t> </a:t>
            </a:r>
            <a:r>
              <a:rPr lang="en-US" altLang="en-US" sz="4400" dirty="0">
                <a:latin typeface="Calibri" charset="0"/>
                <a:cs typeface="Calibri" charset="0"/>
              </a:rPr>
              <a:t>showed big differences genetically between microorganisms, etc. </a:t>
            </a:r>
          </a:p>
          <a:p>
            <a:pPr lvl="1"/>
            <a:r>
              <a:rPr lang="en-US" altLang="en-US" sz="4400" dirty="0">
                <a:latin typeface="Calibri" charset="0"/>
                <a:cs typeface="Calibri" charset="0"/>
              </a:rPr>
              <a:t> Old systems grouped according to structures</a:t>
            </a:r>
          </a:p>
          <a:p>
            <a:pPr lvl="2"/>
            <a:r>
              <a:rPr lang="en-US" altLang="en-US" sz="4400" dirty="0">
                <a:latin typeface="Calibri" charset="0"/>
                <a:cs typeface="Calibri" charset="0"/>
              </a:rPr>
              <a:t> Today grouped as well considering </a:t>
            </a:r>
            <a:r>
              <a:rPr lang="en-US" altLang="en-US" sz="4400" b="1" i="1" dirty="0">
                <a:solidFill>
                  <a:srgbClr val="FF0000"/>
                </a:solidFill>
                <a:latin typeface="Calibri" charset="0"/>
                <a:cs typeface="Calibri" charset="0"/>
              </a:rPr>
              <a:t>phylogeny</a:t>
            </a:r>
            <a:r>
              <a:rPr lang="en-US" altLang="en-US" sz="4400" dirty="0">
                <a:latin typeface="Calibri" charset="0"/>
                <a:cs typeface="Calibri" charset="0"/>
              </a:rPr>
              <a:t> (derivation from common ancestors</a:t>
            </a:r>
          </a:p>
        </p:txBody>
      </p:sp>
    </p:spTree>
    <p:extLst>
      <p:ext uri="{BB962C8B-B14F-4D97-AF65-F5344CB8AC3E}">
        <p14:creationId xmlns:p14="http://schemas.microsoft.com/office/powerpoint/2010/main" val="1555749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Sizes of Microorganisms </a:t>
            </a:r>
          </a:p>
        </p:txBody>
      </p:sp>
      <p:pic>
        <p:nvPicPr>
          <p:cNvPr id="3" name="Picture Placeholder 2" descr="Sizes of Microorganisms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23" r="-18223"/>
          <a:stretch>
            <a:fillRect/>
          </a:stretch>
        </p:blipFill>
        <p:spPr>
          <a:xfrm>
            <a:off x="223283" y="1505158"/>
            <a:ext cx="10787938" cy="468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7019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Prokaryotes - Shapes of Bacteria </a:t>
            </a:r>
          </a:p>
        </p:txBody>
      </p:sp>
      <p:pic>
        <p:nvPicPr>
          <p:cNvPr id="3" name="Picture Placeholder 1" descr="Shapes of Bacteria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893" b="-38893"/>
          <a:stretch>
            <a:fillRect/>
          </a:stretch>
        </p:blipFill>
        <p:spPr>
          <a:xfrm>
            <a:off x="1066800" y="1508760"/>
            <a:ext cx="10698480" cy="452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6493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Archaea – Extreme Bacteria </a:t>
            </a:r>
          </a:p>
        </p:txBody>
      </p:sp>
      <p:pic>
        <p:nvPicPr>
          <p:cNvPr id="3" name="Picture Placeholder 1" descr="Archae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63" r="-10663"/>
          <a:stretch>
            <a:fillRect/>
          </a:stretch>
        </p:blipFill>
        <p:spPr>
          <a:xfrm>
            <a:off x="457199" y="1473427"/>
            <a:ext cx="7254241" cy="3149030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457200" y="4843982"/>
            <a:ext cx="11338560" cy="1526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/>
              <a:t>Some archaea live in extreme environments, such as the Morning Glory pool, a hot spring in Yellowstone National Park. The color differences in the pool result from the different communities of microbes that are able to thrive at various water temperatures.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735957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Eukaryotes - Microscopic Algae – Diatoms </a:t>
            </a:r>
          </a:p>
        </p:txBody>
      </p:sp>
      <p:pic>
        <p:nvPicPr>
          <p:cNvPr id="3" name="Picture Placeholder 1" descr="Alga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691" r="-25691"/>
          <a:stretch>
            <a:fillRect/>
          </a:stretch>
        </p:blipFill>
        <p:spPr>
          <a:xfrm>
            <a:off x="457199" y="2147804"/>
            <a:ext cx="8656321" cy="375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6110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Giardia – Protozoan </a:t>
            </a:r>
          </a:p>
        </p:txBody>
      </p:sp>
      <p:pic>
        <p:nvPicPr>
          <p:cNvPr id="3" name="Picture Placeholder 1" descr="Giardia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404" b="-14404"/>
          <a:stretch>
            <a:fillRect/>
          </a:stretch>
        </p:blipFill>
        <p:spPr>
          <a:xfrm>
            <a:off x="3429000" y="970915"/>
            <a:ext cx="4032250" cy="525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402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1295400" y="426720"/>
            <a:ext cx="9601200" cy="48343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>
                <a:latin typeface="Calibri" charset="0"/>
                <a:cs typeface="Calibri" charset="0"/>
              </a:rPr>
              <a:t>What is Microbiology?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838200" y="1169232"/>
            <a:ext cx="10515600" cy="5231567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4400" dirty="0">
                <a:latin typeface="Calibri" charset="0"/>
                <a:cs typeface="Calibri" charset="0"/>
              </a:rPr>
              <a:t>Study of microorganisms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4400" dirty="0">
                <a:latin typeface="Calibri" charset="0"/>
                <a:cs typeface="Calibri" charset="0"/>
              </a:rPr>
              <a:t>Bacteria, algae, protozoa, helminths and fungi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44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Prokaryotes</a:t>
            </a:r>
          </a:p>
          <a:p>
            <a:pPr lvl="1" eaLnBrk="1" hangingPunct="1">
              <a:lnSpc>
                <a:spcPct val="90000"/>
              </a:lnSpc>
            </a:pPr>
            <a:r>
              <a:rPr lang="ja-JP" altLang="en-US" sz="3600" dirty="0">
                <a:latin typeface="Calibri" charset="0"/>
                <a:cs typeface="Calibri" charset="0"/>
              </a:rPr>
              <a:t>“</a:t>
            </a:r>
            <a:r>
              <a:rPr lang="en-US" altLang="ja-JP" sz="3600" dirty="0">
                <a:latin typeface="Calibri" charset="0"/>
                <a:cs typeface="Calibri" charset="0"/>
              </a:rPr>
              <a:t>bacteria</a:t>
            </a:r>
            <a:r>
              <a:rPr lang="ja-JP" altLang="en-US" sz="3600" dirty="0">
                <a:latin typeface="Calibri" charset="0"/>
                <a:cs typeface="Calibri" charset="0"/>
              </a:rPr>
              <a:t>”</a:t>
            </a:r>
            <a:r>
              <a:rPr lang="en-US" altLang="ja-JP" sz="3600" dirty="0">
                <a:latin typeface="Calibri" charset="0"/>
                <a:cs typeface="Calibri" charset="0"/>
              </a:rPr>
              <a:t> types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>
                <a:latin typeface="Calibri" charset="0"/>
                <a:cs typeface="Calibri" charset="0"/>
              </a:rPr>
              <a:t>3.5 billion years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4400" b="1" dirty="0">
                <a:solidFill>
                  <a:srgbClr val="FF0000"/>
                </a:solidFill>
                <a:latin typeface="Calibri" charset="0"/>
                <a:cs typeface="Calibri" charset="0"/>
              </a:rPr>
              <a:t>Eukaryotes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>
                <a:latin typeface="Calibri" charset="0"/>
                <a:cs typeface="Calibri" charset="0"/>
              </a:rPr>
              <a:t>1.8 billion years ago</a:t>
            </a:r>
          </a:p>
          <a:p>
            <a:pPr lvl="1" eaLnBrk="1" hangingPunct="1">
              <a:lnSpc>
                <a:spcPct val="90000"/>
              </a:lnSpc>
              <a:buFont typeface="Wingdings" charset="2"/>
              <a:buNone/>
            </a:pPr>
            <a:r>
              <a:rPr lang="en-US" altLang="en-US" sz="3600" dirty="0">
                <a:latin typeface="Calibri" charset="0"/>
                <a:cs typeface="Calibri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484511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Microscopic Fungi – Yeast – </a:t>
            </a:r>
            <a:r>
              <a:rPr lang="en-US" i="1" dirty="0"/>
              <a:t>Candida </a:t>
            </a:r>
            <a:r>
              <a:rPr lang="en-US" i="1" dirty="0" err="1"/>
              <a:t>albicans</a:t>
            </a:r>
            <a:endParaRPr lang="en-US" i="1" dirty="0"/>
          </a:p>
        </p:txBody>
      </p:sp>
      <p:pic>
        <p:nvPicPr>
          <p:cNvPr id="4" name="Picture Placeholder 1" descr="Candida albicans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476" r="-29476"/>
          <a:stretch>
            <a:fillRect/>
          </a:stretch>
        </p:blipFill>
        <p:spPr>
          <a:xfrm>
            <a:off x="391036" y="2349020"/>
            <a:ext cx="5562600" cy="3500071"/>
          </a:xfrm>
          <a:prstGeom prst="rect">
            <a:avLst/>
          </a:prstGeom>
        </p:spPr>
      </p:pic>
      <p:pic>
        <p:nvPicPr>
          <p:cNvPr id="5" name="Picture Placeholder 1" descr="Mold on oranges 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450" r="-31450"/>
          <a:stretch>
            <a:fillRect/>
          </a:stretch>
        </p:blipFill>
        <p:spPr>
          <a:xfrm>
            <a:off x="5273039" y="1966805"/>
            <a:ext cx="6278881" cy="272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9439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Helminths - Parasitic Worms </a:t>
            </a:r>
          </a:p>
        </p:txBody>
      </p:sp>
      <p:pic>
        <p:nvPicPr>
          <p:cNvPr id="3" name="Picture Placeholder 1" descr="Parasitic worms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09" b="-7809"/>
          <a:stretch>
            <a:fillRect/>
          </a:stretch>
        </p:blipFill>
        <p:spPr>
          <a:xfrm>
            <a:off x="1813559" y="1079292"/>
            <a:ext cx="8062913" cy="3500071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502920" y="4515120"/>
            <a:ext cx="9509760" cy="19313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AutoNum type="alphaLcParenBoth"/>
            </a:pPr>
            <a:r>
              <a:rPr lang="en-US" sz="2000" b="1" dirty="0"/>
              <a:t>The beef tapeworm, </a:t>
            </a:r>
            <a:r>
              <a:rPr lang="en-US" sz="2000" b="1" i="1" dirty="0" err="1"/>
              <a:t>Taenia</a:t>
            </a:r>
            <a:r>
              <a:rPr lang="en-US" sz="2000" b="1" i="1" dirty="0"/>
              <a:t> </a:t>
            </a:r>
            <a:r>
              <a:rPr lang="en-US" sz="2000" b="1" i="1" dirty="0" err="1"/>
              <a:t>saginata</a:t>
            </a:r>
            <a:r>
              <a:rPr lang="en-US" sz="2000" b="1" dirty="0"/>
              <a:t>, infects both cattle and humans. </a:t>
            </a:r>
            <a:r>
              <a:rPr lang="en-US" sz="2000" b="1" i="1" dirty="0"/>
              <a:t>T. </a:t>
            </a:r>
            <a:r>
              <a:rPr lang="en-US" sz="2000" b="1" i="1" dirty="0" err="1"/>
              <a:t>saginata</a:t>
            </a:r>
            <a:r>
              <a:rPr lang="en-US" sz="2000" b="1" i="1" dirty="0"/>
              <a:t> </a:t>
            </a:r>
            <a:r>
              <a:rPr lang="en-US" sz="2000" b="1" dirty="0"/>
              <a:t>eggs are microscopic (around 50 </a:t>
            </a:r>
            <a:r>
              <a:rPr lang="en-US" sz="2000" b="1" dirty="0" err="1"/>
              <a:t>μm</a:t>
            </a:r>
            <a:r>
              <a:rPr lang="en-US" sz="2000" b="1" dirty="0"/>
              <a:t>), but adult worms like the one shown here can reach 4–10 m, taking up residence in the digestive system. </a:t>
            </a:r>
          </a:p>
          <a:p>
            <a:pPr marL="342900" indent="-342900">
              <a:buFontTx/>
              <a:buAutoNum type="alphaLcParenBoth"/>
            </a:pPr>
            <a:r>
              <a:rPr lang="en-US" sz="2000" b="1" dirty="0"/>
              <a:t>An adult guinea worm</a:t>
            </a:r>
            <a:r>
              <a:rPr lang="en-US" sz="2000" b="1" i="1" dirty="0"/>
              <a:t>, </a:t>
            </a:r>
            <a:r>
              <a:rPr lang="en-US" sz="2000" b="1" i="1" dirty="0" err="1"/>
              <a:t>Dracunculus</a:t>
            </a:r>
            <a:r>
              <a:rPr lang="en-US" sz="2000" b="1" i="1" dirty="0"/>
              <a:t> </a:t>
            </a:r>
            <a:r>
              <a:rPr lang="en-US" sz="2000" b="1" i="1" dirty="0" err="1"/>
              <a:t>medinensis</a:t>
            </a:r>
            <a:r>
              <a:rPr lang="en-US" sz="2000" b="1" dirty="0"/>
              <a:t>, is removed through a lesion in the patient’s skin by winding it around a matchstick. (credit a, b: modification of work by Centers for Disease Control and </a:t>
            </a:r>
            <a:r>
              <a:rPr lang="da-DK" sz="2000" b="1" dirty="0" err="1"/>
              <a:t>Prevention</a:t>
            </a:r>
            <a:r>
              <a:rPr lang="da-DK" sz="2000" b="1" dirty="0"/>
              <a:t>)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564160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Viruses </a:t>
            </a:r>
          </a:p>
        </p:txBody>
      </p:sp>
      <p:pic>
        <p:nvPicPr>
          <p:cNvPr id="3" name="Picture Placeholder 1" descr="Viruse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" r="-104"/>
          <a:stretch>
            <a:fillRect/>
          </a:stretch>
        </p:blipFill>
        <p:spPr>
          <a:xfrm>
            <a:off x="1569719" y="1628801"/>
            <a:ext cx="6797041" cy="2950562"/>
          </a:xfrm>
          <a:prstGeom prst="rect">
            <a:avLst/>
          </a:prstGeom>
        </p:spPr>
      </p:pic>
      <p:sp>
        <p:nvSpPr>
          <p:cNvPr id="4" name="Text Placeholder 6"/>
          <p:cNvSpPr txBox="1">
            <a:spLocks/>
          </p:cNvSpPr>
          <p:nvPr/>
        </p:nvSpPr>
        <p:spPr>
          <a:xfrm>
            <a:off x="1112520" y="4843981"/>
            <a:ext cx="7407592" cy="166174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AutoNum type="alphaLcParenBoth"/>
            </a:pPr>
            <a:r>
              <a:rPr lang="en-US" sz="1400" b="1"/>
              <a:t>Members of the Coronavirus family can cause respiratory infections like the common cold, severe acute respiratory syndrome (SARS), and Middle East respiratory syndrome (MERS). </a:t>
            </a:r>
            <a:r>
              <a:rPr lang="en-US" sz="1400" b="1" dirty="0"/>
              <a:t>Here they are viewed under a transmission electron microscope (TEM).</a:t>
            </a:r>
          </a:p>
          <a:p>
            <a:pPr marL="342900" indent="-342900">
              <a:buFontTx/>
              <a:buAutoNum type="alphaLcParenBoth"/>
            </a:pPr>
            <a:r>
              <a:rPr lang="en-US" sz="1400" b="1" dirty="0"/>
              <a:t>Ebolavirus, a member of the Filovirus family, as visualized using a TEM. (credit a: modification of work by Centers for Disease Control and Prevention; credit b: modification of work by Thomas W. </a:t>
            </a:r>
            <a:r>
              <a:rPr lang="en-US" sz="1400" b="1" dirty="0" err="1"/>
              <a:t>Geisbert</a:t>
            </a:r>
            <a:r>
              <a:rPr lang="en-US" sz="14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297597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Careers in Microbiology </a:t>
            </a:r>
          </a:p>
        </p:txBody>
      </p:sp>
      <p:pic>
        <p:nvPicPr>
          <p:cNvPr id="3" name="Picture Placeholder 1" descr="Virologist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66" r="-7666"/>
          <a:stretch>
            <a:fillRect/>
          </a:stretch>
        </p:blipFill>
        <p:spPr>
          <a:xfrm>
            <a:off x="953771" y="1716497"/>
            <a:ext cx="3542030" cy="4619008"/>
          </a:xfrm>
          <a:prstGeom prst="rect">
            <a:avLst/>
          </a:prstGeom>
        </p:spPr>
      </p:pic>
      <p:sp>
        <p:nvSpPr>
          <p:cNvPr id="4" name="Text Placeholder 13"/>
          <p:cNvSpPr txBox="1">
            <a:spLocks/>
          </p:cNvSpPr>
          <p:nvPr/>
        </p:nvSpPr>
        <p:spPr>
          <a:xfrm>
            <a:off x="5242560" y="1260017"/>
            <a:ext cx="4251960" cy="38301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>
                <a:solidFill>
                  <a:srgbClr val="000000"/>
                </a:solidFill>
              </a:rPr>
              <a:t>A virologist samples eggs from this nest to be tested for the influenza A virus, which causes avian flu in birds. </a:t>
            </a:r>
            <a:r>
              <a:rPr lang="en-US" sz="3200" b="1" dirty="0">
                <a:solidFill>
                  <a:srgbClr val="000000"/>
                </a:solidFill>
              </a:rPr>
              <a:t>(credit: U.S. Fish and Wildlife Service)</a:t>
            </a:r>
          </a:p>
        </p:txBody>
      </p:sp>
    </p:spTree>
    <p:extLst>
      <p:ext uri="{BB962C8B-B14F-4D97-AF65-F5344CB8AC3E}">
        <p14:creationId xmlns:p14="http://schemas.microsoft.com/office/powerpoint/2010/main" val="662267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alibri" charset="0"/>
                <a:cs typeface="Calibri" charset="0"/>
              </a:rPr>
              <a:t>Importance of Microorganisms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2476" y="1371599"/>
            <a:ext cx="8361363" cy="525462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600">
                <a:latin typeface="Calibri" charset="0"/>
                <a:cs typeface="Calibri" charset="0"/>
              </a:rPr>
              <a:t>1. </a:t>
            </a:r>
            <a:r>
              <a:rPr lang="en-US" altLang="en-US" sz="2600" dirty="0">
                <a:latin typeface="Calibri" charset="0"/>
                <a:cs typeface="Calibri" charset="0"/>
              </a:rPr>
              <a:t>Photosynthesis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900" dirty="0">
                <a:latin typeface="Calibri" charset="0"/>
                <a:cs typeface="Calibri" charset="0"/>
              </a:rPr>
              <a:t>Bacteria changed the atmosphere – production of oxygen gas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600" dirty="0">
                <a:latin typeface="Calibri" charset="0"/>
                <a:cs typeface="Calibri" charset="0"/>
              </a:rPr>
              <a:t>2. Decomposition 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900" dirty="0">
                <a:latin typeface="Calibri" charset="0"/>
                <a:cs typeface="Calibri" charset="0"/>
              </a:rPr>
              <a:t>Nutrient recycling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600" dirty="0">
                <a:latin typeface="Calibri" charset="0"/>
                <a:cs typeface="Calibri" charset="0"/>
              </a:rPr>
              <a:t>3. Atmospheric Gases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900" dirty="0">
                <a:latin typeface="Calibri" charset="0"/>
                <a:cs typeface="Calibri" charset="0"/>
              </a:rPr>
              <a:t>Gases in atmosphere determine climate. Microbes create gases; digestive gut gas production (methane)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600" dirty="0">
                <a:latin typeface="Calibri" charset="0"/>
                <a:cs typeface="Calibri" charset="0"/>
              </a:rPr>
              <a:t>4. Underground Microbes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900" dirty="0">
                <a:latin typeface="Calibri" charset="0"/>
                <a:cs typeface="Calibri" charset="0"/>
              </a:rPr>
              <a:t>Soil microbes ---</a:t>
            </a:r>
            <a:r>
              <a:rPr lang="en-US" altLang="en-US" sz="1900" dirty="0">
                <a:latin typeface="Calibri" charset="0"/>
                <a:cs typeface="Calibri" charset="0"/>
                <a:sym typeface="Wingdings" charset="2"/>
              </a:rPr>
              <a:t> soil formation, weathering, etc. </a:t>
            </a:r>
            <a:endParaRPr lang="en-US" altLang="en-US" sz="1900" dirty="0">
              <a:latin typeface="Calibri" charset="0"/>
              <a:cs typeface="Calibri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600" dirty="0">
                <a:latin typeface="Calibri" charset="0"/>
                <a:cs typeface="Calibri" charset="0"/>
              </a:rPr>
              <a:t>5. Human Uses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900" dirty="0">
                <a:latin typeface="Calibri" charset="0"/>
                <a:cs typeface="Calibri" charset="0"/>
              </a:rPr>
              <a:t>Cheese, alcohol products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900" dirty="0">
                <a:latin typeface="Calibri" charset="0"/>
                <a:cs typeface="Calibri" charset="0"/>
              </a:rPr>
              <a:t>Genetic Engineering -----</a:t>
            </a:r>
            <a:r>
              <a:rPr lang="en-US" altLang="en-US" sz="1900" dirty="0">
                <a:latin typeface="Calibri" charset="0"/>
                <a:cs typeface="Calibri" charset="0"/>
                <a:sym typeface="Wingdings" charset="2"/>
              </a:rPr>
              <a:t> GMO</a:t>
            </a:r>
            <a:r>
              <a:rPr lang="ja-JP" altLang="en-US" sz="1900" dirty="0">
                <a:latin typeface="Calibri" charset="0"/>
                <a:cs typeface="Calibri" charset="0"/>
                <a:sym typeface="Wingdings" charset="2"/>
              </a:rPr>
              <a:t>’</a:t>
            </a:r>
            <a:r>
              <a:rPr lang="en-US" altLang="ja-JP" sz="1900" dirty="0">
                <a:latin typeface="Calibri" charset="0"/>
                <a:cs typeface="Calibri" charset="0"/>
                <a:sym typeface="Wingdings" charset="2"/>
              </a:rPr>
              <a:t>s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600" dirty="0">
                <a:latin typeface="Calibri" charset="0"/>
                <a:cs typeface="Calibri" charset="0"/>
              </a:rPr>
              <a:t>6. Bioremediation 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900" dirty="0">
                <a:latin typeface="Calibri" charset="0"/>
                <a:cs typeface="Calibri" charset="0"/>
              </a:rPr>
              <a:t>Cleaning up oil spills </a:t>
            </a:r>
          </a:p>
          <a:p>
            <a:pPr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600" dirty="0">
              <a:latin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59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alibri" charset="0"/>
                <a:cs typeface="Calibri" charset="0"/>
              </a:rPr>
              <a:t>And Of Course…….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2022476" y="2017714"/>
            <a:ext cx="8361363" cy="3880166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6200" dirty="0">
                <a:latin typeface="Calibri" charset="0"/>
                <a:cs typeface="Calibri" charset="0"/>
              </a:rPr>
              <a:t>Many microorganisms are </a:t>
            </a:r>
            <a:r>
              <a:rPr lang="en-US" altLang="en-US" sz="6200" dirty="0">
                <a:solidFill>
                  <a:srgbClr val="FF0000"/>
                </a:solidFill>
                <a:latin typeface="Calibri" charset="0"/>
                <a:cs typeface="Calibri" charset="0"/>
              </a:rPr>
              <a:t>PATHOGENS</a:t>
            </a:r>
            <a:r>
              <a:rPr lang="en-US" altLang="en-US" sz="6200" dirty="0">
                <a:latin typeface="Calibri" charset="0"/>
                <a:cs typeface="Calibri" charset="0"/>
              </a:rPr>
              <a:t>!</a:t>
            </a:r>
          </a:p>
          <a:p>
            <a:pPr lvl="1" eaLnBrk="1" hangingPunct="1"/>
            <a:r>
              <a:rPr lang="en-US" altLang="en-US" sz="5300" dirty="0">
                <a:latin typeface="Calibri" charset="0"/>
                <a:cs typeface="Calibri" charset="0"/>
              </a:rPr>
              <a:t>Or </a:t>
            </a:r>
            <a:r>
              <a:rPr lang="ja-JP" altLang="en-US" sz="5300" dirty="0">
                <a:latin typeface="Calibri" charset="0"/>
                <a:cs typeface="Calibri" charset="0"/>
              </a:rPr>
              <a:t>“</a:t>
            </a:r>
            <a:r>
              <a:rPr lang="en-US" altLang="ja-JP" sz="5300" dirty="0">
                <a:latin typeface="Calibri" charset="0"/>
                <a:cs typeface="Calibri" charset="0"/>
              </a:rPr>
              <a:t>potential pathogens</a:t>
            </a:r>
            <a:r>
              <a:rPr lang="ja-JP" altLang="en-US" sz="5300" dirty="0">
                <a:latin typeface="Calibri" charset="0"/>
                <a:cs typeface="Calibri" charset="0"/>
              </a:rPr>
              <a:t>”</a:t>
            </a:r>
            <a:r>
              <a:rPr lang="en-US" altLang="ja-JP" sz="5300" dirty="0">
                <a:latin typeface="Calibri" charset="0"/>
                <a:cs typeface="Calibri" charset="0"/>
              </a:rPr>
              <a:t> </a:t>
            </a:r>
            <a:endParaRPr lang="en-US" altLang="en-US" sz="5300" dirty="0">
              <a:latin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31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OSC_Microbio_01_01_ferme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969" b="-20969"/>
          <a:stretch>
            <a:fillRect/>
          </a:stretch>
        </p:blipFill>
        <p:spPr>
          <a:xfrm>
            <a:off x="457199" y="1122386"/>
            <a:ext cx="11141243" cy="4836359"/>
          </a:xfrm>
          <a:prstGeom prst="rect">
            <a:avLst/>
          </a:prstGeom>
        </p:spPr>
      </p:pic>
      <p:pic>
        <p:nvPicPr>
          <p:cNvPr id="3" name="Picture Placeholder 1" descr="Fermentation and Yeast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969" b="-20969"/>
          <a:stretch>
            <a:fillRect/>
          </a:stretch>
        </p:blipFill>
        <p:spPr>
          <a:xfrm>
            <a:off x="457199" y="1194576"/>
            <a:ext cx="11141243" cy="483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001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OSC_Microbio_01_01_cloac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670" b="-16670"/>
          <a:stretch>
            <a:fillRect/>
          </a:stretch>
        </p:blipFill>
        <p:spPr>
          <a:xfrm>
            <a:off x="1347537" y="602748"/>
            <a:ext cx="4032250" cy="5256213"/>
          </a:xfrm>
          <a:prstGeom prst="rect">
            <a:avLst/>
          </a:prstGeom>
        </p:spPr>
      </p:pic>
      <p:sp>
        <p:nvSpPr>
          <p:cNvPr id="4" name="Text Placeholder 13"/>
          <p:cNvSpPr txBox="1">
            <a:spLocks/>
          </p:cNvSpPr>
          <p:nvPr/>
        </p:nvSpPr>
        <p:spPr>
          <a:xfrm>
            <a:off x="6105941" y="1137597"/>
            <a:ext cx="3913188" cy="23251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/>
              <a:buAutoNum type="alphaLcParenBoth"/>
            </a:pPr>
            <a:r>
              <a:rPr lang="en-US" sz="1600" b="1"/>
              <a:t>The </a:t>
            </a:r>
            <a:r>
              <a:rPr lang="en-US" sz="1600" b="1" i="1"/>
              <a:t>Cloaca Maxima</a:t>
            </a:r>
            <a:r>
              <a:rPr lang="en-US" sz="1600" b="1"/>
              <a:t>, or “Greatest Sewer” (shown in red), ran through ancient Rome. It was an engineering marvel that carried waste away from the city and into the river Tiber.</a:t>
            </a:r>
          </a:p>
          <a:p>
            <a:pPr marL="342900" indent="-342900">
              <a:buFont typeface="Arial"/>
              <a:buAutoNum type="alphaLcParenBoth"/>
            </a:pPr>
            <a:r>
              <a:rPr lang="en-US" sz="1600" b="1"/>
              <a:t>These ancient latrines emptied into the </a:t>
            </a:r>
            <a:r>
              <a:rPr lang="en-US" sz="1600" b="1" i="1"/>
              <a:t>Cloaca Maxima</a:t>
            </a:r>
            <a:r>
              <a:rPr lang="en-US" sz="1600" b="1"/>
              <a:t>.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95917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Hippocrates, Thucydides and Varro </a:t>
            </a:r>
          </a:p>
        </p:txBody>
      </p:sp>
      <p:pic>
        <p:nvPicPr>
          <p:cNvPr id="3" name="Picture Placeholder 1" descr="Acient Historical Scientific Figure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91" r="-4191"/>
          <a:stretch>
            <a:fillRect/>
          </a:stretch>
        </p:blipFill>
        <p:spPr>
          <a:xfrm>
            <a:off x="1708483" y="2325544"/>
            <a:ext cx="8062913" cy="350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3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Historical Foundations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508760"/>
            <a:ext cx="96012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Hippocrates </a:t>
            </a:r>
          </a:p>
          <a:p>
            <a:pPr lvl="1"/>
            <a:r>
              <a:rPr lang="en-US" sz="3200" dirty="0"/>
              <a:t>Disease is not caused by supernatural forces 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Thucydides </a:t>
            </a:r>
          </a:p>
          <a:p>
            <a:pPr lvl="1"/>
            <a:r>
              <a:rPr lang="en-US" sz="3200" dirty="0"/>
              <a:t>Evidence-based analysis and cause and effect reasoning </a:t>
            </a:r>
          </a:p>
          <a:p>
            <a:pPr lvl="1"/>
            <a:r>
              <a:rPr lang="en-US" sz="3200" dirty="0"/>
              <a:t>Athens plague </a:t>
            </a:r>
            <a:r>
              <a:rPr lang="mr-IN" sz="3200" dirty="0"/>
              <a:t>–</a:t>
            </a:r>
            <a:r>
              <a:rPr lang="en-US" sz="3200" dirty="0"/>
              <a:t> noticed survivors did not get re-infected! 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Varro </a:t>
            </a:r>
          </a:p>
          <a:p>
            <a:pPr lvl="1"/>
            <a:r>
              <a:rPr lang="en-US" sz="3200" dirty="0"/>
              <a:t>Speculated small things in the swamp we cannot see may be dangerous</a:t>
            </a:r>
          </a:p>
          <a:p>
            <a:pPr lvl="1"/>
            <a:r>
              <a:rPr lang="en-US" sz="3200" dirty="0"/>
              <a:t>May be disease causing </a:t>
            </a:r>
          </a:p>
        </p:txBody>
      </p:sp>
    </p:spTree>
    <p:extLst>
      <p:ext uri="{BB962C8B-B14F-4D97-AF65-F5344CB8AC3E}">
        <p14:creationId xmlns:p14="http://schemas.microsoft.com/office/powerpoint/2010/main" val="204556947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</a:majorFont>
      <a:minorFont>
        <a:latin typeface="Franklin Gothic Book" panose="020B0503020102020204"/>
        <a:ea typeface=""/>
        <a:cs typeface="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75</TotalTime>
  <Words>1038</Words>
  <Application>Microsoft Macintosh PowerPoint</Application>
  <PresentationFormat>Widescreen</PresentationFormat>
  <Paragraphs>125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Franklin Gothic Book</vt:lpstr>
      <vt:lpstr>Wingdings</vt:lpstr>
      <vt:lpstr>Crop</vt:lpstr>
      <vt:lpstr> An Invisible World  </vt:lpstr>
      <vt:lpstr>PowerPoint Presentation</vt:lpstr>
      <vt:lpstr>What is Microbiology?</vt:lpstr>
      <vt:lpstr>Importance of Microorganisms </vt:lpstr>
      <vt:lpstr>And Of Course…….</vt:lpstr>
      <vt:lpstr>PowerPoint Presentation</vt:lpstr>
      <vt:lpstr>PowerPoint Presentation</vt:lpstr>
      <vt:lpstr>Hippocrates, Thucydides and Varro </vt:lpstr>
      <vt:lpstr>Historical Foundations</vt:lpstr>
      <vt:lpstr>HISTORICAL FOUNDATIONS </vt:lpstr>
      <vt:lpstr>MEDICAL MICROBIOLOGY DEVELOPMENTS</vt:lpstr>
      <vt:lpstr>The Birth of Microbiology – Pasteur and Koch </vt:lpstr>
      <vt:lpstr>Biogenesis</vt:lpstr>
      <vt:lpstr>LOUIS PASTEUR </vt:lpstr>
      <vt:lpstr>Vaccinations</vt:lpstr>
      <vt:lpstr>KOCH’S POSTULATES</vt:lpstr>
      <vt:lpstr>KOCH’S POSTULATES</vt:lpstr>
      <vt:lpstr>Identifying Deadly Diseases </vt:lpstr>
      <vt:lpstr>Carolus Linnaeus – Taxonomy and Classification</vt:lpstr>
      <vt:lpstr>TAXONOMY OF MICROORGANISMS </vt:lpstr>
      <vt:lpstr>Linnaeus, Haeckel and Whittaker Classification Schemes</vt:lpstr>
      <vt:lpstr>Woese and Fox Phylogenetic Tree </vt:lpstr>
      <vt:lpstr>Classification</vt:lpstr>
      <vt:lpstr>Changes to Classification </vt:lpstr>
      <vt:lpstr>Comparing Sizes of Microorganisms </vt:lpstr>
      <vt:lpstr>Prokaryotes - Shapes of Bacteria </vt:lpstr>
      <vt:lpstr>Archaea – Extreme Bacteria </vt:lpstr>
      <vt:lpstr>Eukaryotes - Microscopic Algae – Diatoms </vt:lpstr>
      <vt:lpstr>Giardia – Protozoan </vt:lpstr>
      <vt:lpstr>Microscopic Fungi – Yeast – Candida albicans</vt:lpstr>
      <vt:lpstr>Helminths - Parasitic Worms </vt:lpstr>
      <vt:lpstr>Viruses </vt:lpstr>
      <vt:lpstr>Careers in Microbiology 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An Invisible World  </dc:title>
  <dc:creator>Andrew Dawson</dc:creator>
  <cp:lastModifiedBy>Andrew Dawson</cp:lastModifiedBy>
  <cp:revision>16</cp:revision>
  <dcterms:created xsi:type="dcterms:W3CDTF">2017-06-12T19:29:15Z</dcterms:created>
  <dcterms:modified xsi:type="dcterms:W3CDTF">2018-03-01T18:00:43Z</dcterms:modified>
</cp:coreProperties>
</file>