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3"/>
  </p:notesMasterIdLst>
  <p:sldIdLst>
    <p:sldId id="256" r:id="rId2"/>
    <p:sldId id="257" r:id="rId3"/>
    <p:sldId id="282" r:id="rId4"/>
    <p:sldId id="283" r:id="rId5"/>
    <p:sldId id="286" r:id="rId6"/>
    <p:sldId id="287" r:id="rId7"/>
    <p:sldId id="288" r:id="rId8"/>
    <p:sldId id="290" r:id="rId9"/>
    <p:sldId id="261" r:id="rId10"/>
    <p:sldId id="291" r:id="rId11"/>
    <p:sldId id="260" r:id="rId12"/>
    <p:sldId id="293" r:id="rId13"/>
    <p:sldId id="294" r:id="rId14"/>
    <p:sldId id="295" r:id="rId15"/>
    <p:sldId id="296" r:id="rId16"/>
    <p:sldId id="297" r:id="rId17"/>
    <p:sldId id="298" r:id="rId18"/>
    <p:sldId id="262" r:id="rId19"/>
    <p:sldId id="299" r:id="rId20"/>
    <p:sldId id="263" r:id="rId21"/>
    <p:sldId id="300" r:id="rId22"/>
    <p:sldId id="264" r:id="rId23"/>
    <p:sldId id="265" r:id="rId24"/>
    <p:sldId id="301" r:id="rId25"/>
    <p:sldId id="266" r:id="rId26"/>
    <p:sldId id="267" r:id="rId27"/>
    <p:sldId id="303" r:id="rId28"/>
    <p:sldId id="304" r:id="rId29"/>
    <p:sldId id="305" r:id="rId30"/>
    <p:sldId id="306" r:id="rId31"/>
    <p:sldId id="307" r:id="rId32"/>
    <p:sldId id="308" r:id="rId33"/>
    <p:sldId id="309" r:id="rId34"/>
    <p:sldId id="311" r:id="rId35"/>
    <p:sldId id="274" r:id="rId36"/>
    <p:sldId id="275" r:id="rId37"/>
    <p:sldId id="312" r:id="rId38"/>
    <p:sldId id="313" r:id="rId39"/>
    <p:sldId id="276" r:id="rId40"/>
    <p:sldId id="277" r:id="rId41"/>
    <p:sldId id="279" r:id="rId42"/>
    <p:sldId id="314" r:id="rId43"/>
    <p:sldId id="315" r:id="rId44"/>
    <p:sldId id="317" r:id="rId45"/>
    <p:sldId id="318" r:id="rId46"/>
    <p:sldId id="320" r:id="rId47"/>
    <p:sldId id="272" r:id="rId48"/>
    <p:sldId id="271" r:id="rId49"/>
    <p:sldId id="273" r:id="rId50"/>
    <p:sldId id="280" r:id="rId51"/>
    <p:sldId id="281"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0856"/>
    <p:restoredTop sz="94632"/>
  </p:normalViewPr>
  <p:slideViewPr>
    <p:cSldViewPr snapToGrid="0" snapToObjects="1">
      <p:cViewPr varScale="1">
        <p:scale>
          <a:sx n="98" d="100"/>
          <a:sy n="98" d="100"/>
        </p:scale>
        <p:origin x="216" y="52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711003A-3DC5-EA41-BE52-5054C1B3DAD8}" type="datetimeFigureOut">
              <a:rPr lang="en-US" smtClean="0"/>
              <a:t>3/1/18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69E4D1-782F-EC44-8B5D-33DC3587112B}" type="slidenum">
              <a:rPr lang="en-US" smtClean="0"/>
              <a:t>‹#›</a:t>
            </a:fld>
            <a:endParaRPr lang="en-US"/>
          </a:p>
        </p:txBody>
      </p:sp>
    </p:spTree>
    <p:extLst>
      <p:ext uri="{BB962C8B-B14F-4D97-AF65-F5344CB8AC3E}">
        <p14:creationId xmlns:p14="http://schemas.microsoft.com/office/powerpoint/2010/main" val="7190172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hdr" sz="quarter"/>
          </p:nvPr>
        </p:nvSpPr>
        <p:spPr bwMode="auto">
          <a:ln>
            <a:miter lim="800000"/>
            <a:headEnd/>
            <a:tailEnd/>
          </a:ln>
        </p:spPr>
        <p:txBody>
          <a:bodyPr wrap="square" numCol="1" anchor="t" anchorCtr="0" compatLnSpc="1">
            <a:prstTxWarp prst="textNoShape">
              <a:avLst/>
            </a:prstTxWarp>
          </a:bodyPr>
          <a:lstStyle/>
          <a:p>
            <a:pPr fontAlgn="base">
              <a:spcBef>
                <a:spcPct val="0"/>
              </a:spcBef>
              <a:spcAft>
                <a:spcPct val="0"/>
              </a:spcAft>
              <a:defRPr/>
            </a:pPr>
            <a:r>
              <a:rPr lang="en-US"/>
              <a:t>Microbe-Human Interactions: Infection and Disease</a:t>
            </a:r>
          </a:p>
        </p:txBody>
      </p:sp>
      <p:sp>
        <p:nvSpPr>
          <p:cNvPr id="22530" name="Rectangle 3"/>
          <p:cNvSpPr>
            <a:spLocks noGrp="1" noChangeArrowheads="1"/>
          </p:cNvSpPr>
          <p:nvPr>
            <p:ph type="dt" sz="quarter" idx="1"/>
          </p:nvPr>
        </p:nvSpPr>
        <p:spPr bwMode="auto">
          <a:ln>
            <a:miter lim="800000"/>
            <a:headEnd/>
            <a:tailEnd/>
          </a:ln>
        </p:spPr>
        <p:txBody>
          <a:bodyPr wrap="square" numCol="1" anchor="t" anchorCtr="0" compatLnSpc="1">
            <a:prstTxWarp prst="textNoShape">
              <a:avLst/>
            </a:prstTxWarp>
          </a:bodyPr>
          <a:lstStyle/>
          <a:p>
            <a:pPr fontAlgn="base">
              <a:spcBef>
                <a:spcPct val="0"/>
              </a:spcBef>
              <a:spcAft>
                <a:spcPct val="0"/>
              </a:spcAft>
              <a:defRPr/>
            </a:pPr>
            <a:r>
              <a:rPr lang="en-US"/>
              <a:t>Microbiology: A Systems Approach</a:t>
            </a:r>
          </a:p>
        </p:txBody>
      </p:sp>
      <p:sp>
        <p:nvSpPr>
          <p:cNvPr id="22531" name="Rectangle 6"/>
          <p:cNvSpPr>
            <a:spLocks noGrp="1" noChangeArrowheads="1"/>
          </p:cNvSpPr>
          <p:nvPr>
            <p:ph type="ftr" sz="quarter" idx="4"/>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r>
              <a:rPr lang="en-US"/>
              <a:t>Chapter 13, pages 362 to 396</a:t>
            </a:r>
          </a:p>
        </p:txBody>
      </p:sp>
      <p:sp>
        <p:nvSpPr>
          <p:cNvPr id="6042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charset="0"/>
                <a:ea typeface="ＭＳ Ｐゴシック" charset="-128"/>
              </a:defRPr>
            </a:lvl1pPr>
            <a:lvl2pPr marL="37931725" indent="-37474525">
              <a:spcBef>
                <a:spcPct val="30000"/>
              </a:spcBef>
              <a:defRPr sz="1200">
                <a:solidFill>
                  <a:schemeClr val="tx1"/>
                </a:solidFill>
                <a:latin typeface="Calibri" charset="0"/>
                <a:ea typeface="ＭＳ Ｐゴシック" charset="-128"/>
              </a:defRPr>
            </a:lvl2pPr>
            <a:lvl3pPr marL="1143000" indent="-228600">
              <a:spcBef>
                <a:spcPct val="30000"/>
              </a:spcBef>
              <a:defRPr sz="1200">
                <a:solidFill>
                  <a:schemeClr val="tx1"/>
                </a:solidFill>
                <a:latin typeface="Calibri" charset="0"/>
                <a:ea typeface="ＭＳ Ｐゴシック" charset="-128"/>
              </a:defRPr>
            </a:lvl3pPr>
            <a:lvl4pPr marL="1600200" indent="-228600">
              <a:spcBef>
                <a:spcPct val="30000"/>
              </a:spcBef>
              <a:defRPr sz="1200">
                <a:solidFill>
                  <a:schemeClr val="tx1"/>
                </a:solidFill>
                <a:latin typeface="Calibri" charset="0"/>
                <a:ea typeface="ＭＳ Ｐゴシック" charset="-128"/>
              </a:defRPr>
            </a:lvl4pPr>
            <a:lvl5pPr marL="2057400" indent="-228600">
              <a:spcBef>
                <a:spcPct val="30000"/>
              </a:spcBef>
              <a:defRPr sz="1200">
                <a:solidFill>
                  <a:schemeClr val="tx1"/>
                </a:solidFill>
                <a:latin typeface="Calibri" charset="0"/>
                <a:ea typeface="ＭＳ Ｐゴシック" charset="-128"/>
              </a:defRPr>
            </a:lvl5pPr>
            <a:lvl6pPr marL="2514600" indent="-228600" defTabSz="457200" eaLnBrk="0" fontAlgn="base" hangingPunct="0">
              <a:spcBef>
                <a:spcPct val="30000"/>
              </a:spcBef>
              <a:spcAft>
                <a:spcPct val="0"/>
              </a:spcAft>
              <a:defRPr sz="1200">
                <a:solidFill>
                  <a:schemeClr val="tx1"/>
                </a:solidFill>
                <a:latin typeface="Calibri" charset="0"/>
                <a:ea typeface="ＭＳ Ｐゴシック" charset="-128"/>
              </a:defRPr>
            </a:lvl6pPr>
            <a:lvl7pPr marL="2971800" indent="-228600" defTabSz="457200" eaLnBrk="0" fontAlgn="base" hangingPunct="0">
              <a:spcBef>
                <a:spcPct val="30000"/>
              </a:spcBef>
              <a:spcAft>
                <a:spcPct val="0"/>
              </a:spcAft>
              <a:defRPr sz="1200">
                <a:solidFill>
                  <a:schemeClr val="tx1"/>
                </a:solidFill>
                <a:latin typeface="Calibri" charset="0"/>
                <a:ea typeface="ＭＳ Ｐゴシック" charset="-128"/>
              </a:defRPr>
            </a:lvl7pPr>
            <a:lvl8pPr marL="3429000" indent="-228600" defTabSz="457200" eaLnBrk="0" fontAlgn="base" hangingPunct="0">
              <a:spcBef>
                <a:spcPct val="30000"/>
              </a:spcBef>
              <a:spcAft>
                <a:spcPct val="0"/>
              </a:spcAft>
              <a:defRPr sz="1200">
                <a:solidFill>
                  <a:schemeClr val="tx1"/>
                </a:solidFill>
                <a:latin typeface="Calibri" charset="0"/>
                <a:ea typeface="ＭＳ Ｐゴシック" charset="-128"/>
              </a:defRPr>
            </a:lvl8pPr>
            <a:lvl9pPr marL="3886200" indent="-228600" defTabSz="457200" eaLnBrk="0" fontAlgn="base" hangingPunct="0">
              <a:spcBef>
                <a:spcPct val="30000"/>
              </a:spcBef>
              <a:spcAft>
                <a:spcPct val="0"/>
              </a:spcAft>
              <a:defRPr sz="1200">
                <a:solidFill>
                  <a:schemeClr val="tx1"/>
                </a:solidFill>
                <a:latin typeface="Calibri" charset="0"/>
                <a:ea typeface="ＭＳ Ｐゴシック" charset="-128"/>
              </a:defRPr>
            </a:lvl9pPr>
          </a:lstStyle>
          <a:p>
            <a:pPr>
              <a:spcBef>
                <a:spcPct val="0"/>
              </a:spcBef>
            </a:pPr>
            <a:fld id="{490063F7-11FF-7E40-959A-CE983B032DD3}" type="slidenum">
              <a:rPr lang="en-US" altLang="en-US">
                <a:latin typeface="Arial" charset="0"/>
                <a:ea typeface="MS PGothic" charset="-128"/>
              </a:rPr>
              <a:pPr>
                <a:spcBef>
                  <a:spcPct val="0"/>
                </a:spcBef>
              </a:pPr>
              <a:t>5</a:t>
            </a:fld>
            <a:endParaRPr lang="en-US" altLang="en-US">
              <a:latin typeface="Arial" charset="0"/>
              <a:ea typeface="MS PGothic" charset="-128"/>
            </a:endParaRPr>
          </a:p>
        </p:txBody>
      </p:sp>
      <p:sp>
        <p:nvSpPr>
          <p:cNvPr id="60421"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60422" name="Rectangle 3"/>
          <p:cNvSpPr>
            <a:spLocks noGrp="1" noChangeArrowheads="1"/>
          </p:cNvSpPr>
          <p:nvPr>
            <p:ph type="body" idx="1"/>
          </p:nvPr>
        </p:nvSpPr>
        <p:spPr bwMode="auto">
          <a:solidFill>
            <a:srgbClr val="FFFFFF"/>
          </a:solidFill>
          <a:ln>
            <a:solidFill>
              <a:srgbClr val="000000"/>
            </a:solidFill>
            <a:miter lim="800000"/>
            <a:headEnd/>
            <a:tailEnd/>
          </a:ln>
        </p:spPr>
        <p:txBody>
          <a:bodyPr/>
          <a:lstStyle/>
          <a:p>
            <a:pPr eaLnBrk="1" hangingPunct="1">
              <a:spcBef>
                <a:spcPct val="0"/>
              </a:spcBef>
            </a:pPr>
            <a:endParaRPr lang="en-US" altLang="en-US">
              <a:latin typeface="Arial" charset="0"/>
              <a:ea typeface="MS PGothic" charset="-128"/>
            </a:endParaRPr>
          </a:p>
        </p:txBody>
      </p:sp>
    </p:spTree>
    <p:extLst>
      <p:ext uri="{BB962C8B-B14F-4D97-AF65-F5344CB8AC3E}">
        <p14:creationId xmlns:p14="http://schemas.microsoft.com/office/powerpoint/2010/main" val="17608602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ChangeArrowheads="1"/>
          </p:cNvSpPr>
          <p:nvPr>
            <p:ph type="hdr" sz="quarter"/>
          </p:nvPr>
        </p:nvSpPr>
        <p:spPr bwMode="auto">
          <a:ln>
            <a:miter lim="800000"/>
            <a:headEnd/>
            <a:tailEnd/>
          </a:ln>
        </p:spPr>
        <p:txBody>
          <a:bodyPr wrap="square" numCol="1" anchor="t" anchorCtr="0" compatLnSpc="1">
            <a:prstTxWarp prst="textNoShape">
              <a:avLst/>
            </a:prstTxWarp>
          </a:bodyPr>
          <a:lstStyle/>
          <a:p>
            <a:pPr fontAlgn="base">
              <a:spcBef>
                <a:spcPct val="0"/>
              </a:spcBef>
              <a:spcAft>
                <a:spcPct val="0"/>
              </a:spcAft>
              <a:defRPr/>
            </a:pPr>
            <a:r>
              <a:rPr lang="en-US"/>
              <a:t>Microbe-Human Interactions: Infection and Disease</a:t>
            </a:r>
          </a:p>
        </p:txBody>
      </p:sp>
      <p:sp>
        <p:nvSpPr>
          <p:cNvPr id="24578" name="Rectangle 3"/>
          <p:cNvSpPr>
            <a:spLocks noGrp="1" noChangeArrowheads="1"/>
          </p:cNvSpPr>
          <p:nvPr>
            <p:ph type="dt" sz="quarter" idx="1"/>
          </p:nvPr>
        </p:nvSpPr>
        <p:spPr bwMode="auto">
          <a:ln>
            <a:miter lim="800000"/>
            <a:headEnd/>
            <a:tailEnd/>
          </a:ln>
        </p:spPr>
        <p:txBody>
          <a:bodyPr wrap="square" numCol="1" anchor="t" anchorCtr="0" compatLnSpc="1">
            <a:prstTxWarp prst="textNoShape">
              <a:avLst/>
            </a:prstTxWarp>
          </a:bodyPr>
          <a:lstStyle/>
          <a:p>
            <a:pPr fontAlgn="base">
              <a:spcBef>
                <a:spcPct val="0"/>
              </a:spcBef>
              <a:spcAft>
                <a:spcPct val="0"/>
              </a:spcAft>
              <a:defRPr/>
            </a:pPr>
            <a:r>
              <a:rPr lang="en-US"/>
              <a:t>Microbiology: A Systems Approach</a:t>
            </a:r>
          </a:p>
        </p:txBody>
      </p:sp>
      <p:sp>
        <p:nvSpPr>
          <p:cNvPr id="24579" name="Rectangle 6"/>
          <p:cNvSpPr>
            <a:spLocks noGrp="1" noChangeArrowheads="1"/>
          </p:cNvSpPr>
          <p:nvPr>
            <p:ph type="ftr" sz="quarter" idx="4"/>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r>
              <a:rPr lang="en-US"/>
              <a:t>Chapter 13, pages 362 to 396</a:t>
            </a:r>
          </a:p>
        </p:txBody>
      </p:sp>
      <p:sp>
        <p:nvSpPr>
          <p:cNvPr id="6246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charset="0"/>
                <a:ea typeface="ＭＳ Ｐゴシック" charset="-128"/>
              </a:defRPr>
            </a:lvl1pPr>
            <a:lvl2pPr marL="37931725" indent="-37474525">
              <a:spcBef>
                <a:spcPct val="30000"/>
              </a:spcBef>
              <a:defRPr sz="1200">
                <a:solidFill>
                  <a:schemeClr val="tx1"/>
                </a:solidFill>
                <a:latin typeface="Calibri" charset="0"/>
                <a:ea typeface="ＭＳ Ｐゴシック" charset="-128"/>
              </a:defRPr>
            </a:lvl2pPr>
            <a:lvl3pPr marL="1143000" indent="-228600">
              <a:spcBef>
                <a:spcPct val="30000"/>
              </a:spcBef>
              <a:defRPr sz="1200">
                <a:solidFill>
                  <a:schemeClr val="tx1"/>
                </a:solidFill>
                <a:latin typeface="Calibri" charset="0"/>
                <a:ea typeface="ＭＳ Ｐゴシック" charset="-128"/>
              </a:defRPr>
            </a:lvl3pPr>
            <a:lvl4pPr marL="1600200" indent="-228600">
              <a:spcBef>
                <a:spcPct val="30000"/>
              </a:spcBef>
              <a:defRPr sz="1200">
                <a:solidFill>
                  <a:schemeClr val="tx1"/>
                </a:solidFill>
                <a:latin typeface="Calibri" charset="0"/>
                <a:ea typeface="ＭＳ Ｐゴシック" charset="-128"/>
              </a:defRPr>
            </a:lvl4pPr>
            <a:lvl5pPr marL="2057400" indent="-228600">
              <a:spcBef>
                <a:spcPct val="30000"/>
              </a:spcBef>
              <a:defRPr sz="1200">
                <a:solidFill>
                  <a:schemeClr val="tx1"/>
                </a:solidFill>
                <a:latin typeface="Calibri" charset="0"/>
                <a:ea typeface="ＭＳ Ｐゴシック" charset="-128"/>
              </a:defRPr>
            </a:lvl5pPr>
            <a:lvl6pPr marL="2514600" indent="-228600" defTabSz="457200" eaLnBrk="0" fontAlgn="base" hangingPunct="0">
              <a:spcBef>
                <a:spcPct val="30000"/>
              </a:spcBef>
              <a:spcAft>
                <a:spcPct val="0"/>
              </a:spcAft>
              <a:defRPr sz="1200">
                <a:solidFill>
                  <a:schemeClr val="tx1"/>
                </a:solidFill>
                <a:latin typeface="Calibri" charset="0"/>
                <a:ea typeface="ＭＳ Ｐゴシック" charset="-128"/>
              </a:defRPr>
            </a:lvl6pPr>
            <a:lvl7pPr marL="2971800" indent="-228600" defTabSz="457200" eaLnBrk="0" fontAlgn="base" hangingPunct="0">
              <a:spcBef>
                <a:spcPct val="30000"/>
              </a:spcBef>
              <a:spcAft>
                <a:spcPct val="0"/>
              </a:spcAft>
              <a:defRPr sz="1200">
                <a:solidFill>
                  <a:schemeClr val="tx1"/>
                </a:solidFill>
                <a:latin typeface="Calibri" charset="0"/>
                <a:ea typeface="ＭＳ Ｐゴシック" charset="-128"/>
              </a:defRPr>
            </a:lvl7pPr>
            <a:lvl8pPr marL="3429000" indent="-228600" defTabSz="457200" eaLnBrk="0" fontAlgn="base" hangingPunct="0">
              <a:spcBef>
                <a:spcPct val="30000"/>
              </a:spcBef>
              <a:spcAft>
                <a:spcPct val="0"/>
              </a:spcAft>
              <a:defRPr sz="1200">
                <a:solidFill>
                  <a:schemeClr val="tx1"/>
                </a:solidFill>
                <a:latin typeface="Calibri" charset="0"/>
                <a:ea typeface="ＭＳ Ｐゴシック" charset="-128"/>
              </a:defRPr>
            </a:lvl8pPr>
            <a:lvl9pPr marL="3886200" indent="-228600" defTabSz="457200" eaLnBrk="0" fontAlgn="base" hangingPunct="0">
              <a:spcBef>
                <a:spcPct val="30000"/>
              </a:spcBef>
              <a:spcAft>
                <a:spcPct val="0"/>
              </a:spcAft>
              <a:defRPr sz="1200">
                <a:solidFill>
                  <a:schemeClr val="tx1"/>
                </a:solidFill>
                <a:latin typeface="Calibri" charset="0"/>
                <a:ea typeface="ＭＳ Ｐゴシック" charset="-128"/>
              </a:defRPr>
            </a:lvl9pPr>
          </a:lstStyle>
          <a:p>
            <a:pPr>
              <a:spcBef>
                <a:spcPct val="0"/>
              </a:spcBef>
            </a:pPr>
            <a:fld id="{1D57BEA5-239B-A042-935B-CA7AE111D782}" type="slidenum">
              <a:rPr lang="en-US" altLang="en-US">
                <a:latin typeface="Arial" charset="0"/>
                <a:ea typeface="MS PGothic" charset="-128"/>
              </a:rPr>
              <a:pPr>
                <a:spcBef>
                  <a:spcPct val="0"/>
                </a:spcBef>
              </a:pPr>
              <a:t>6</a:t>
            </a:fld>
            <a:endParaRPr lang="en-US" altLang="en-US">
              <a:latin typeface="Arial" charset="0"/>
              <a:ea typeface="MS PGothic" charset="-128"/>
            </a:endParaRPr>
          </a:p>
        </p:txBody>
      </p:sp>
      <p:sp>
        <p:nvSpPr>
          <p:cNvPr id="62469"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62470" name="Rectangle 3"/>
          <p:cNvSpPr>
            <a:spLocks noGrp="1" noChangeArrowheads="1"/>
          </p:cNvSpPr>
          <p:nvPr>
            <p:ph type="body" idx="1"/>
          </p:nvPr>
        </p:nvSpPr>
        <p:spPr bwMode="auto">
          <a:solidFill>
            <a:srgbClr val="FFFFFF"/>
          </a:solidFill>
          <a:ln>
            <a:solidFill>
              <a:srgbClr val="000000"/>
            </a:solidFill>
            <a:miter lim="800000"/>
            <a:headEnd/>
            <a:tailEnd/>
          </a:ln>
        </p:spPr>
        <p:txBody>
          <a:bodyPr/>
          <a:lstStyle/>
          <a:p>
            <a:pPr eaLnBrk="1" hangingPunct="1">
              <a:spcBef>
                <a:spcPct val="0"/>
              </a:spcBef>
            </a:pPr>
            <a:endParaRPr lang="en-US" altLang="en-US">
              <a:latin typeface="Arial" charset="0"/>
              <a:ea typeface="MS PGothic" charset="-128"/>
            </a:endParaRPr>
          </a:p>
        </p:txBody>
      </p:sp>
    </p:spTree>
    <p:extLst>
      <p:ext uri="{BB962C8B-B14F-4D97-AF65-F5344CB8AC3E}">
        <p14:creationId xmlns:p14="http://schemas.microsoft.com/office/powerpoint/2010/main" val="643217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ChangeArrowheads="1"/>
          </p:cNvSpPr>
          <p:nvPr>
            <p:ph type="hdr" sz="quarter"/>
          </p:nvPr>
        </p:nvSpPr>
        <p:spPr bwMode="auto">
          <a:ln>
            <a:miter lim="800000"/>
            <a:headEnd/>
            <a:tailEnd/>
          </a:ln>
        </p:spPr>
        <p:txBody>
          <a:bodyPr wrap="square" numCol="1" anchor="t" anchorCtr="0" compatLnSpc="1">
            <a:prstTxWarp prst="textNoShape">
              <a:avLst/>
            </a:prstTxWarp>
          </a:bodyPr>
          <a:lstStyle/>
          <a:p>
            <a:pPr fontAlgn="base">
              <a:spcBef>
                <a:spcPct val="0"/>
              </a:spcBef>
              <a:spcAft>
                <a:spcPct val="0"/>
              </a:spcAft>
              <a:defRPr/>
            </a:pPr>
            <a:r>
              <a:rPr lang="en-US"/>
              <a:t>Microbe-Human Interactions: Infection and Disease</a:t>
            </a:r>
          </a:p>
        </p:txBody>
      </p:sp>
      <p:sp>
        <p:nvSpPr>
          <p:cNvPr id="26626" name="Rectangle 3"/>
          <p:cNvSpPr>
            <a:spLocks noGrp="1" noChangeArrowheads="1"/>
          </p:cNvSpPr>
          <p:nvPr>
            <p:ph type="dt" sz="quarter" idx="1"/>
          </p:nvPr>
        </p:nvSpPr>
        <p:spPr bwMode="auto">
          <a:ln>
            <a:miter lim="800000"/>
            <a:headEnd/>
            <a:tailEnd/>
          </a:ln>
        </p:spPr>
        <p:txBody>
          <a:bodyPr wrap="square" numCol="1" anchor="t" anchorCtr="0" compatLnSpc="1">
            <a:prstTxWarp prst="textNoShape">
              <a:avLst/>
            </a:prstTxWarp>
          </a:bodyPr>
          <a:lstStyle/>
          <a:p>
            <a:pPr fontAlgn="base">
              <a:spcBef>
                <a:spcPct val="0"/>
              </a:spcBef>
              <a:spcAft>
                <a:spcPct val="0"/>
              </a:spcAft>
              <a:defRPr/>
            </a:pPr>
            <a:r>
              <a:rPr lang="en-US"/>
              <a:t>Microbiology: A Systems Approach</a:t>
            </a:r>
          </a:p>
        </p:txBody>
      </p:sp>
      <p:sp>
        <p:nvSpPr>
          <p:cNvPr id="26627" name="Rectangle 6"/>
          <p:cNvSpPr>
            <a:spLocks noGrp="1" noChangeArrowheads="1"/>
          </p:cNvSpPr>
          <p:nvPr>
            <p:ph type="ftr" sz="quarter" idx="4"/>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r>
              <a:rPr lang="en-US"/>
              <a:t>Chapter 13, pages 362 to 396</a:t>
            </a:r>
          </a:p>
        </p:txBody>
      </p:sp>
      <p:sp>
        <p:nvSpPr>
          <p:cNvPr id="6451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charset="0"/>
                <a:ea typeface="ＭＳ Ｐゴシック" charset="-128"/>
              </a:defRPr>
            </a:lvl1pPr>
            <a:lvl2pPr marL="37931725" indent="-37474525">
              <a:spcBef>
                <a:spcPct val="30000"/>
              </a:spcBef>
              <a:defRPr sz="1200">
                <a:solidFill>
                  <a:schemeClr val="tx1"/>
                </a:solidFill>
                <a:latin typeface="Calibri" charset="0"/>
                <a:ea typeface="ＭＳ Ｐゴシック" charset="-128"/>
              </a:defRPr>
            </a:lvl2pPr>
            <a:lvl3pPr marL="1143000" indent="-228600">
              <a:spcBef>
                <a:spcPct val="30000"/>
              </a:spcBef>
              <a:defRPr sz="1200">
                <a:solidFill>
                  <a:schemeClr val="tx1"/>
                </a:solidFill>
                <a:latin typeface="Calibri" charset="0"/>
                <a:ea typeface="ＭＳ Ｐゴシック" charset="-128"/>
              </a:defRPr>
            </a:lvl3pPr>
            <a:lvl4pPr marL="1600200" indent="-228600">
              <a:spcBef>
                <a:spcPct val="30000"/>
              </a:spcBef>
              <a:defRPr sz="1200">
                <a:solidFill>
                  <a:schemeClr val="tx1"/>
                </a:solidFill>
                <a:latin typeface="Calibri" charset="0"/>
                <a:ea typeface="ＭＳ Ｐゴシック" charset="-128"/>
              </a:defRPr>
            </a:lvl4pPr>
            <a:lvl5pPr marL="2057400" indent="-228600">
              <a:spcBef>
                <a:spcPct val="30000"/>
              </a:spcBef>
              <a:defRPr sz="1200">
                <a:solidFill>
                  <a:schemeClr val="tx1"/>
                </a:solidFill>
                <a:latin typeface="Calibri" charset="0"/>
                <a:ea typeface="ＭＳ Ｐゴシック" charset="-128"/>
              </a:defRPr>
            </a:lvl5pPr>
            <a:lvl6pPr marL="2514600" indent="-228600" defTabSz="457200" eaLnBrk="0" fontAlgn="base" hangingPunct="0">
              <a:spcBef>
                <a:spcPct val="30000"/>
              </a:spcBef>
              <a:spcAft>
                <a:spcPct val="0"/>
              </a:spcAft>
              <a:defRPr sz="1200">
                <a:solidFill>
                  <a:schemeClr val="tx1"/>
                </a:solidFill>
                <a:latin typeface="Calibri" charset="0"/>
                <a:ea typeface="ＭＳ Ｐゴシック" charset="-128"/>
              </a:defRPr>
            </a:lvl6pPr>
            <a:lvl7pPr marL="2971800" indent="-228600" defTabSz="457200" eaLnBrk="0" fontAlgn="base" hangingPunct="0">
              <a:spcBef>
                <a:spcPct val="30000"/>
              </a:spcBef>
              <a:spcAft>
                <a:spcPct val="0"/>
              </a:spcAft>
              <a:defRPr sz="1200">
                <a:solidFill>
                  <a:schemeClr val="tx1"/>
                </a:solidFill>
                <a:latin typeface="Calibri" charset="0"/>
                <a:ea typeface="ＭＳ Ｐゴシック" charset="-128"/>
              </a:defRPr>
            </a:lvl7pPr>
            <a:lvl8pPr marL="3429000" indent="-228600" defTabSz="457200" eaLnBrk="0" fontAlgn="base" hangingPunct="0">
              <a:spcBef>
                <a:spcPct val="30000"/>
              </a:spcBef>
              <a:spcAft>
                <a:spcPct val="0"/>
              </a:spcAft>
              <a:defRPr sz="1200">
                <a:solidFill>
                  <a:schemeClr val="tx1"/>
                </a:solidFill>
                <a:latin typeface="Calibri" charset="0"/>
                <a:ea typeface="ＭＳ Ｐゴシック" charset="-128"/>
              </a:defRPr>
            </a:lvl8pPr>
            <a:lvl9pPr marL="3886200" indent="-228600" defTabSz="457200" eaLnBrk="0" fontAlgn="base" hangingPunct="0">
              <a:spcBef>
                <a:spcPct val="30000"/>
              </a:spcBef>
              <a:spcAft>
                <a:spcPct val="0"/>
              </a:spcAft>
              <a:defRPr sz="1200">
                <a:solidFill>
                  <a:schemeClr val="tx1"/>
                </a:solidFill>
                <a:latin typeface="Calibri" charset="0"/>
                <a:ea typeface="ＭＳ Ｐゴシック" charset="-128"/>
              </a:defRPr>
            </a:lvl9pPr>
          </a:lstStyle>
          <a:p>
            <a:pPr>
              <a:spcBef>
                <a:spcPct val="0"/>
              </a:spcBef>
            </a:pPr>
            <a:fld id="{2732B537-C4BE-5747-9BBD-28BB394AA29A}" type="slidenum">
              <a:rPr lang="en-US" altLang="en-US">
                <a:latin typeface="Arial" charset="0"/>
                <a:ea typeface="MS PGothic" charset="-128"/>
              </a:rPr>
              <a:pPr>
                <a:spcBef>
                  <a:spcPct val="0"/>
                </a:spcBef>
              </a:pPr>
              <a:t>7</a:t>
            </a:fld>
            <a:endParaRPr lang="en-US" altLang="en-US">
              <a:latin typeface="Arial" charset="0"/>
              <a:ea typeface="MS PGothic" charset="-128"/>
            </a:endParaRPr>
          </a:p>
        </p:txBody>
      </p:sp>
      <p:sp>
        <p:nvSpPr>
          <p:cNvPr id="64517"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64518" name="Rectangle 3"/>
          <p:cNvSpPr>
            <a:spLocks noGrp="1" noChangeArrowheads="1"/>
          </p:cNvSpPr>
          <p:nvPr>
            <p:ph type="body" idx="1"/>
          </p:nvPr>
        </p:nvSpPr>
        <p:spPr bwMode="auto">
          <a:solidFill>
            <a:srgbClr val="FFFFFF"/>
          </a:solidFill>
          <a:ln>
            <a:solidFill>
              <a:srgbClr val="000000"/>
            </a:solidFill>
            <a:miter lim="800000"/>
            <a:headEnd/>
            <a:tailEnd/>
          </a:ln>
        </p:spPr>
        <p:txBody>
          <a:bodyPr/>
          <a:lstStyle/>
          <a:p>
            <a:pPr eaLnBrk="1" hangingPunct="1">
              <a:spcBef>
                <a:spcPct val="0"/>
              </a:spcBef>
            </a:pPr>
            <a:endParaRPr lang="en-US" altLang="en-US">
              <a:latin typeface="Arial" charset="0"/>
              <a:ea typeface="MS PGothic" charset="-128"/>
            </a:endParaRPr>
          </a:p>
        </p:txBody>
      </p:sp>
    </p:spTree>
    <p:extLst>
      <p:ext uri="{BB962C8B-B14F-4D97-AF65-F5344CB8AC3E}">
        <p14:creationId xmlns:p14="http://schemas.microsoft.com/office/powerpoint/2010/main" val="13950060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ChangeArrowheads="1"/>
          </p:cNvSpPr>
          <p:nvPr>
            <p:ph type="hdr" sz="quarter"/>
          </p:nvPr>
        </p:nvSpPr>
        <p:spPr bwMode="auto">
          <a:ln>
            <a:miter lim="800000"/>
            <a:headEnd/>
            <a:tailEnd/>
          </a:ln>
        </p:spPr>
        <p:txBody>
          <a:bodyPr wrap="square" numCol="1" anchor="t" anchorCtr="0" compatLnSpc="1">
            <a:prstTxWarp prst="textNoShape">
              <a:avLst/>
            </a:prstTxWarp>
          </a:bodyPr>
          <a:lstStyle/>
          <a:p>
            <a:pPr fontAlgn="base">
              <a:spcBef>
                <a:spcPct val="0"/>
              </a:spcBef>
              <a:spcAft>
                <a:spcPct val="0"/>
              </a:spcAft>
              <a:defRPr/>
            </a:pPr>
            <a:r>
              <a:rPr lang="en-US"/>
              <a:t>Microbe-Human Interactions: Infection and Disease</a:t>
            </a:r>
          </a:p>
        </p:txBody>
      </p:sp>
      <p:sp>
        <p:nvSpPr>
          <p:cNvPr id="47106" name="Rectangle 3"/>
          <p:cNvSpPr>
            <a:spLocks noGrp="1" noChangeArrowheads="1"/>
          </p:cNvSpPr>
          <p:nvPr>
            <p:ph type="dt" sz="quarter" idx="1"/>
          </p:nvPr>
        </p:nvSpPr>
        <p:spPr bwMode="auto">
          <a:ln>
            <a:miter lim="800000"/>
            <a:headEnd/>
            <a:tailEnd/>
          </a:ln>
        </p:spPr>
        <p:txBody>
          <a:bodyPr wrap="square" numCol="1" anchor="t" anchorCtr="0" compatLnSpc="1">
            <a:prstTxWarp prst="textNoShape">
              <a:avLst/>
            </a:prstTxWarp>
          </a:bodyPr>
          <a:lstStyle/>
          <a:p>
            <a:pPr fontAlgn="base">
              <a:spcBef>
                <a:spcPct val="0"/>
              </a:spcBef>
              <a:spcAft>
                <a:spcPct val="0"/>
              </a:spcAft>
              <a:defRPr/>
            </a:pPr>
            <a:r>
              <a:rPr lang="en-US"/>
              <a:t>Microbiology: A Systems Approach</a:t>
            </a:r>
          </a:p>
        </p:txBody>
      </p:sp>
      <p:sp>
        <p:nvSpPr>
          <p:cNvPr id="47107" name="Rectangle 6"/>
          <p:cNvSpPr>
            <a:spLocks noGrp="1" noChangeArrowheads="1"/>
          </p:cNvSpPr>
          <p:nvPr>
            <p:ph type="ftr" sz="quarter" idx="4"/>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r>
              <a:rPr lang="en-US"/>
              <a:t>Chapter 13, pages 362 to 396</a:t>
            </a:r>
          </a:p>
        </p:txBody>
      </p:sp>
      <p:sp>
        <p:nvSpPr>
          <p:cNvPr id="10240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charset="0"/>
                <a:ea typeface="ＭＳ Ｐゴシック" charset="-128"/>
              </a:defRPr>
            </a:lvl1pPr>
            <a:lvl2pPr marL="37931725" indent="-37474525">
              <a:spcBef>
                <a:spcPct val="30000"/>
              </a:spcBef>
              <a:defRPr sz="1200">
                <a:solidFill>
                  <a:schemeClr val="tx1"/>
                </a:solidFill>
                <a:latin typeface="Calibri" charset="0"/>
                <a:ea typeface="ＭＳ Ｐゴシック" charset="-128"/>
              </a:defRPr>
            </a:lvl2pPr>
            <a:lvl3pPr marL="1143000" indent="-228600">
              <a:spcBef>
                <a:spcPct val="30000"/>
              </a:spcBef>
              <a:defRPr sz="1200">
                <a:solidFill>
                  <a:schemeClr val="tx1"/>
                </a:solidFill>
                <a:latin typeface="Calibri" charset="0"/>
                <a:ea typeface="ＭＳ Ｐゴシック" charset="-128"/>
              </a:defRPr>
            </a:lvl3pPr>
            <a:lvl4pPr marL="1600200" indent="-228600">
              <a:spcBef>
                <a:spcPct val="30000"/>
              </a:spcBef>
              <a:defRPr sz="1200">
                <a:solidFill>
                  <a:schemeClr val="tx1"/>
                </a:solidFill>
                <a:latin typeface="Calibri" charset="0"/>
                <a:ea typeface="ＭＳ Ｐゴシック" charset="-128"/>
              </a:defRPr>
            </a:lvl4pPr>
            <a:lvl5pPr marL="2057400" indent="-228600">
              <a:spcBef>
                <a:spcPct val="30000"/>
              </a:spcBef>
              <a:defRPr sz="1200">
                <a:solidFill>
                  <a:schemeClr val="tx1"/>
                </a:solidFill>
                <a:latin typeface="Calibri" charset="0"/>
                <a:ea typeface="ＭＳ Ｐゴシック" charset="-128"/>
              </a:defRPr>
            </a:lvl5pPr>
            <a:lvl6pPr marL="2514600" indent="-228600" defTabSz="457200" eaLnBrk="0" fontAlgn="base" hangingPunct="0">
              <a:spcBef>
                <a:spcPct val="30000"/>
              </a:spcBef>
              <a:spcAft>
                <a:spcPct val="0"/>
              </a:spcAft>
              <a:defRPr sz="1200">
                <a:solidFill>
                  <a:schemeClr val="tx1"/>
                </a:solidFill>
                <a:latin typeface="Calibri" charset="0"/>
                <a:ea typeface="ＭＳ Ｐゴシック" charset="-128"/>
              </a:defRPr>
            </a:lvl6pPr>
            <a:lvl7pPr marL="2971800" indent="-228600" defTabSz="457200" eaLnBrk="0" fontAlgn="base" hangingPunct="0">
              <a:spcBef>
                <a:spcPct val="30000"/>
              </a:spcBef>
              <a:spcAft>
                <a:spcPct val="0"/>
              </a:spcAft>
              <a:defRPr sz="1200">
                <a:solidFill>
                  <a:schemeClr val="tx1"/>
                </a:solidFill>
                <a:latin typeface="Calibri" charset="0"/>
                <a:ea typeface="ＭＳ Ｐゴシック" charset="-128"/>
              </a:defRPr>
            </a:lvl7pPr>
            <a:lvl8pPr marL="3429000" indent="-228600" defTabSz="457200" eaLnBrk="0" fontAlgn="base" hangingPunct="0">
              <a:spcBef>
                <a:spcPct val="30000"/>
              </a:spcBef>
              <a:spcAft>
                <a:spcPct val="0"/>
              </a:spcAft>
              <a:defRPr sz="1200">
                <a:solidFill>
                  <a:schemeClr val="tx1"/>
                </a:solidFill>
                <a:latin typeface="Calibri" charset="0"/>
                <a:ea typeface="ＭＳ Ｐゴシック" charset="-128"/>
              </a:defRPr>
            </a:lvl8pPr>
            <a:lvl9pPr marL="3886200" indent="-228600" defTabSz="457200" eaLnBrk="0" fontAlgn="base" hangingPunct="0">
              <a:spcBef>
                <a:spcPct val="30000"/>
              </a:spcBef>
              <a:spcAft>
                <a:spcPct val="0"/>
              </a:spcAft>
              <a:defRPr sz="1200">
                <a:solidFill>
                  <a:schemeClr val="tx1"/>
                </a:solidFill>
                <a:latin typeface="Calibri" charset="0"/>
                <a:ea typeface="ＭＳ Ｐゴシック" charset="-128"/>
              </a:defRPr>
            </a:lvl9pPr>
          </a:lstStyle>
          <a:p>
            <a:pPr>
              <a:spcBef>
                <a:spcPct val="0"/>
              </a:spcBef>
            </a:pPr>
            <a:fld id="{7B3CC933-7F7B-6845-A2BD-C821E3182EE5}" type="slidenum">
              <a:rPr lang="en-US" altLang="en-US">
                <a:latin typeface="Arial" charset="0"/>
                <a:ea typeface="MS PGothic" charset="-128"/>
              </a:rPr>
              <a:pPr>
                <a:spcBef>
                  <a:spcPct val="0"/>
                </a:spcBef>
              </a:pPr>
              <a:t>16</a:t>
            </a:fld>
            <a:endParaRPr lang="en-US" altLang="en-US">
              <a:latin typeface="Arial" charset="0"/>
              <a:ea typeface="MS PGothic" charset="-128"/>
            </a:endParaRPr>
          </a:p>
        </p:txBody>
      </p:sp>
      <p:sp>
        <p:nvSpPr>
          <p:cNvPr id="102405"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102406" name="Rectangle 3"/>
          <p:cNvSpPr>
            <a:spLocks noGrp="1" noChangeArrowheads="1"/>
          </p:cNvSpPr>
          <p:nvPr>
            <p:ph type="body" idx="1"/>
          </p:nvPr>
        </p:nvSpPr>
        <p:spPr bwMode="auto">
          <a:solidFill>
            <a:srgbClr val="FFFFFF"/>
          </a:solidFill>
          <a:ln>
            <a:solidFill>
              <a:srgbClr val="000000"/>
            </a:solidFill>
            <a:miter lim="800000"/>
            <a:headEnd/>
            <a:tailEnd/>
          </a:ln>
        </p:spPr>
        <p:txBody>
          <a:bodyPr/>
          <a:lstStyle/>
          <a:p>
            <a:pPr eaLnBrk="1" hangingPunct="1">
              <a:spcBef>
                <a:spcPct val="0"/>
              </a:spcBef>
            </a:pPr>
            <a:endParaRPr lang="en-US" altLang="en-US">
              <a:latin typeface="Arial" charset="0"/>
              <a:ea typeface="MS PGothic" charset="-128"/>
            </a:endParaRPr>
          </a:p>
        </p:txBody>
      </p:sp>
    </p:spTree>
    <p:extLst>
      <p:ext uri="{BB962C8B-B14F-4D97-AF65-F5344CB8AC3E}">
        <p14:creationId xmlns:p14="http://schemas.microsoft.com/office/powerpoint/2010/main" val="8093622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noChangeArrowheads="1"/>
          </p:cNvSpPr>
          <p:nvPr>
            <p:ph type="hdr" sz="quarter"/>
          </p:nvPr>
        </p:nvSpPr>
        <p:spPr bwMode="auto">
          <a:ln>
            <a:miter lim="800000"/>
            <a:headEnd/>
            <a:tailEnd/>
          </a:ln>
        </p:spPr>
        <p:txBody>
          <a:bodyPr wrap="square" numCol="1" anchor="t" anchorCtr="0" compatLnSpc="1">
            <a:prstTxWarp prst="textNoShape">
              <a:avLst/>
            </a:prstTxWarp>
          </a:bodyPr>
          <a:lstStyle/>
          <a:p>
            <a:pPr fontAlgn="base">
              <a:spcBef>
                <a:spcPct val="0"/>
              </a:spcBef>
              <a:spcAft>
                <a:spcPct val="0"/>
              </a:spcAft>
              <a:defRPr/>
            </a:pPr>
            <a:r>
              <a:rPr lang="en-US"/>
              <a:t>Microbe-Human Interactions: Infection and Disease</a:t>
            </a:r>
          </a:p>
        </p:txBody>
      </p:sp>
      <p:sp>
        <p:nvSpPr>
          <p:cNvPr id="49154" name="Rectangle 3"/>
          <p:cNvSpPr>
            <a:spLocks noGrp="1" noChangeArrowheads="1"/>
          </p:cNvSpPr>
          <p:nvPr>
            <p:ph type="dt" sz="quarter" idx="1"/>
          </p:nvPr>
        </p:nvSpPr>
        <p:spPr bwMode="auto">
          <a:ln>
            <a:miter lim="800000"/>
            <a:headEnd/>
            <a:tailEnd/>
          </a:ln>
        </p:spPr>
        <p:txBody>
          <a:bodyPr wrap="square" numCol="1" anchor="t" anchorCtr="0" compatLnSpc="1">
            <a:prstTxWarp prst="textNoShape">
              <a:avLst/>
            </a:prstTxWarp>
          </a:bodyPr>
          <a:lstStyle/>
          <a:p>
            <a:pPr fontAlgn="base">
              <a:spcBef>
                <a:spcPct val="0"/>
              </a:spcBef>
              <a:spcAft>
                <a:spcPct val="0"/>
              </a:spcAft>
              <a:defRPr/>
            </a:pPr>
            <a:r>
              <a:rPr lang="en-US"/>
              <a:t>Microbiology: A Systems Approach</a:t>
            </a:r>
          </a:p>
        </p:txBody>
      </p:sp>
      <p:sp>
        <p:nvSpPr>
          <p:cNvPr id="49155" name="Rectangle 6"/>
          <p:cNvSpPr>
            <a:spLocks noGrp="1" noChangeArrowheads="1"/>
          </p:cNvSpPr>
          <p:nvPr>
            <p:ph type="ftr" sz="quarter" idx="4"/>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r>
              <a:rPr lang="en-US"/>
              <a:t>Chapter 13, pages 362 to 396</a:t>
            </a:r>
          </a:p>
        </p:txBody>
      </p:sp>
      <p:sp>
        <p:nvSpPr>
          <p:cNvPr id="9318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charset="0"/>
                <a:ea typeface="ＭＳ Ｐゴシック" charset="-128"/>
              </a:defRPr>
            </a:lvl1pPr>
            <a:lvl2pPr marL="37931725" indent="-37474525">
              <a:spcBef>
                <a:spcPct val="30000"/>
              </a:spcBef>
              <a:defRPr sz="1200">
                <a:solidFill>
                  <a:schemeClr val="tx1"/>
                </a:solidFill>
                <a:latin typeface="Calibri" charset="0"/>
                <a:ea typeface="ＭＳ Ｐゴシック" charset="-128"/>
              </a:defRPr>
            </a:lvl2pPr>
            <a:lvl3pPr marL="1143000" indent="-228600">
              <a:spcBef>
                <a:spcPct val="30000"/>
              </a:spcBef>
              <a:defRPr sz="1200">
                <a:solidFill>
                  <a:schemeClr val="tx1"/>
                </a:solidFill>
                <a:latin typeface="Calibri" charset="0"/>
                <a:ea typeface="ＭＳ Ｐゴシック" charset="-128"/>
              </a:defRPr>
            </a:lvl3pPr>
            <a:lvl4pPr marL="1600200" indent="-228600">
              <a:spcBef>
                <a:spcPct val="30000"/>
              </a:spcBef>
              <a:defRPr sz="1200">
                <a:solidFill>
                  <a:schemeClr val="tx1"/>
                </a:solidFill>
                <a:latin typeface="Calibri" charset="0"/>
                <a:ea typeface="ＭＳ Ｐゴシック" charset="-128"/>
              </a:defRPr>
            </a:lvl4pPr>
            <a:lvl5pPr marL="2057400" indent="-228600">
              <a:spcBef>
                <a:spcPct val="30000"/>
              </a:spcBef>
              <a:defRPr sz="1200">
                <a:solidFill>
                  <a:schemeClr val="tx1"/>
                </a:solidFill>
                <a:latin typeface="Calibri" charset="0"/>
                <a:ea typeface="ＭＳ Ｐゴシック" charset="-128"/>
              </a:defRPr>
            </a:lvl5pPr>
            <a:lvl6pPr marL="2514600" indent="-228600" defTabSz="457200" eaLnBrk="0" fontAlgn="base" hangingPunct="0">
              <a:spcBef>
                <a:spcPct val="30000"/>
              </a:spcBef>
              <a:spcAft>
                <a:spcPct val="0"/>
              </a:spcAft>
              <a:defRPr sz="1200">
                <a:solidFill>
                  <a:schemeClr val="tx1"/>
                </a:solidFill>
                <a:latin typeface="Calibri" charset="0"/>
                <a:ea typeface="ＭＳ Ｐゴシック" charset="-128"/>
              </a:defRPr>
            </a:lvl6pPr>
            <a:lvl7pPr marL="2971800" indent="-228600" defTabSz="457200" eaLnBrk="0" fontAlgn="base" hangingPunct="0">
              <a:spcBef>
                <a:spcPct val="30000"/>
              </a:spcBef>
              <a:spcAft>
                <a:spcPct val="0"/>
              </a:spcAft>
              <a:defRPr sz="1200">
                <a:solidFill>
                  <a:schemeClr val="tx1"/>
                </a:solidFill>
                <a:latin typeface="Calibri" charset="0"/>
                <a:ea typeface="ＭＳ Ｐゴシック" charset="-128"/>
              </a:defRPr>
            </a:lvl7pPr>
            <a:lvl8pPr marL="3429000" indent="-228600" defTabSz="457200" eaLnBrk="0" fontAlgn="base" hangingPunct="0">
              <a:spcBef>
                <a:spcPct val="30000"/>
              </a:spcBef>
              <a:spcAft>
                <a:spcPct val="0"/>
              </a:spcAft>
              <a:defRPr sz="1200">
                <a:solidFill>
                  <a:schemeClr val="tx1"/>
                </a:solidFill>
                <a:latin typeface="Calibri" charset="0"/>
                <a:ea typeface="ＭＳ Ｐゴシック" charset="-128"/>
              </a:defRPr>
            </a:lvl8pPr>
            <a:lvl9pPr marL="3886200" indent="-228600" defTabSz="457200" eaLnBrk="0" fontAlgn="base" hangingPunct="0">
              <a:spcBef>
                <a:spcPct val="30000"/>
              </a:spcBef>
              <a:spcAft>
                <a:spcPct val="0"/>
              </a:spcAft>
              <a:defRPr sz="1200">
                <a:solidFill>
                  <a:schemeClr val="tx1"/>
                </a:solidFill>
                <a:latin typeface="Calibri" charset="0"/>
                <a:ea typeface="ＭＳ Ｐゴシック" charset="-128"/>
              </a:defRPr>
            </a:lvl9pPr>
          </a:lstStyle>
          <a:p>
            <a:pPr>
              <a:spcBef>
                <a:spcPct val="0"/>
              </a:spcBef>
            </a:pPr>
            <a:fld id="{05B178AA-08EF-EC45-98B9-29FD366D2D92}" type="slidenum">
              <a:rPr lang="en-US" altLang="en-US">
                <a:latin typeface="Arial" charset="0"/>
                <a:ea typeface="MS PGothic" charset="-128"/>
              </a:rPr>
              <a:pPr>
                <a:spcBef>
                  <a:spcPct val="0"/>
                </a:spcBef>
              </a:pPr>
              <a:t>19</a:t>
            </a:fld>
            <a:endParaRPr lang="en-US" altLang="en-US">
              <a:latin typeface="Arial" charset="0"/>
              <a:ea typeface="MS PGothic" charset="-128"/>
            </a:endParaRPr>
          </a:p>
        </p:txBody>
      </p:sp>
      <p:sp>
        <p:nvSpPr>
          <p:cNvPr id="93189"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93190" name="Rectangle 3"/>
          <p:cNvSpPr>
            <a:spLocks noGrp="1" noChangeArrowheads="1"/>
          </p:cNvSpPr>
          <p:nvPr>
            <p:ph type="body" idx="1"/>
          </p:nvPr>
        </p:nvSpPr>
        <p:spPr bwMode="auto">
          <a:solidFill>
            <a:srgbClr val="FFFFFF"/>
          </a:solidFill>
          <a:ln>
            <a:solidFill>
              <a:srgbClr val="000000"/>
            </a:solidFill>
            <a:miter lim="800000"/>
            <a:headEnd/>
            <a:tailEnd/>
          </a:ln>
        </p:spPr>
        <p:txBody>
          <a:bodyPr/>
          <a:lstStyle/>
          <a:p>
            <a:pPr eaLnBrk="1" hangingPunct="1">
              <a:spcBef>
                <a:spcPct val="0"/>
              </a:spcBef>
            </a:pPr>
            <a:endParaRPr lang="en-US" altLang="en-US">
              <a:latin typeface="Arial" charset="0"/>
              <a:ea typeface="MS PGothic" charset="-128"/>
            </a:endParaRPr>
          </a:p>
        </p:txBody>
      </p:sp>
    </p:spTree>
    <p:extLst>
      <p:ext uri="{BB962C8B-B14F-4D97-AF65-F5344CB8AC3E}">
        <p14:creationId xmlns:p14="http://schemas.microsoft.com/office/powerpoint/2010/main" val="13056913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46A33BAD-F96F-7143-B745-21EBFAA84F47}" type="datetimeFigureOut">
              <a:rPr lang="en-US" smtClean="0"/>
              <a:t>3/1/18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14060928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6A33BAD-F96F-7143-B745-21EBFAA84F47}" type="datetimeFigureOut">
              <a:rPr lang="en-US" smtClean="0"/>
              <a:t>3/1/18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20112380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6A33BAD-F96F-7143-B745-21EBFAA84F47}" type="datetimeFigureOut">
              <a:rPr lang="en-US" smtClean="0"/>
              <a:t>3/1/18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14849496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669196"/>
          </a:xfrm>
        </p:spPr>
        <p:txBody>
          <a:bodyPr/>
          <a:lstStyle>
            <a:lvl1pPr>
              <a:defRPr b="1">
                <a:latin typeface="+mn-lt"/>
              </a:defRPr>
            </a:lvl1pPr>
          </a:lstStyle>
          <a:p>
            <a:r>
              <a:rPr lang="en-US" dirty="0"/>
              <a:t>Click to edit Master title style</a:t>
            </a:r>
          </a:p>
        </p:txBody>
      </p:sp>
      <p:sp>
        <p:nvSpPr>
          <p:cNvPr id="3" name="Content Placeholder 2"/>
          <p:cNvSpPr>
            <a:spLocks noGrp="1"/>
          </p:cNvSpPr>
          <p:nvPr>
            <p:ph idx="1"/>
          </p:nvPr>
        </p:nvSpPr>
        <p:spPr>
          <a:xfrm>
            <a:off x="838200" y="1169233"/>
            <a:ext cx="10515600" cy="500773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46A33BAD-F96F-7143-B745-21EBFAA84F47}" type="datetimeFigureOut">
              <a:rPr lang="en-US" smtClean="0"/>
              <a:t>3/1/18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12920245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6A33BAD-F96F-7143-B745-21EBFAA84F47}" type="datetimeFigureOut">
              <a:rPr lang="en-US" smtClean="0"/>
              <a:t>3/1/18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18498435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6A33BAD-F96F-7143-B745-21EBFAA84F47}" type="datetimeFigureOut">
              <a:rPr lang="en-US" smtClean="0"/>
              <a:t>3/1/18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12005267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6A33BAD-F96F-7143-B745-21EBFAA84F47}" type="datetimeFigureOut">
              <a:rPr lang="en-US" smtClean="0"/>
              <a:t>3/1/18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164403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14167"/>
          </a:xfrm>
        </p:spPr>
        <p:txBody>
          <a:bodyPr/>
          <a:lstStyle>
            <a:lvl1pPr>
              <a:defRPr b="1">
                <a:latin typeface="+mn-lt"/>
              </a:defRPr>
            </a:lvl1pPr>
          </a:lstStyle>
          <a:p>
            <a:r>
              <a:rPr lang="en-US"/>
              <a:t>Click to edit Master title style</a:t>
            </a:r>
          </a:p>
        </p:txBody>
      </p:sp>
      <p:sp>
        <p:nvSpPr>
          <p:cNvPr id="3" name="Date Placeholder 2"/>
          <p:cNvSpPr>
            <a:spLocks noGrp="1"/>
          </p:cNvSpPr>
          <p:nvPr>
            <p:ph type="dt" sz="half" idx="10"/>
          </p:nvPr>
        </p:nvSpPr>
        <p:spPr/>
        <p:txBody>
          <a:bodyPr/>
          <a:lstStyle/>
          <a:p>
            <a:fld id="{46A33BAD-F96F-7143-B745-21EBFAA84F47}" type="datetimeFigureOut">
              <a:rPr lang="en-US" smtClean="0"/>
              <a:t>3/1/18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18356437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6A33BAD-F96F-7143-B745-21EBFAA84F47}" type="datetimeFigureOut">
              <a:rPr lang="en-US" smtClean="0"/>
              <a:t>3/1/18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9145006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6A33BAD-F96F-7143-B745-21EBFAA84F47}" type="datetimeFigureOut">
              <a:rPr lang="en-US" smtClean="0"/>
              <a:t>3/1/18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4723999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6A33BAD-F96F-7143-B745-21EBFAA84F47}" type="datetimeFigureOut">
              <a:rPr lang="en-US" smtClean="0"/>
              <a:t>3/1/18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3789671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A33BAD-F96F-7143-B745-21EBFAA84F47}" type="datetimeFigureOut">
              <a:rPr lang="en-US" smtClean="0"/>
              <a:t>3/1/18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F169EA4-F97C-7A4E-8B2D-57572F3C8D32}" type="slidenum">
              <a:rPr lang="en-US" smtClean="0"/>
              <a:t>‹#›</a:t>
            </a:fld>
            <a:endParaRPr lang="en-US"/>
          </a:p>
        </p:txBody>
      </p:sp>
    </p:spTree>
    <p:extLst>
      <p:ext uri="{BB962C8B-B14F-4D97-AF65-F5344CB8AC3E}">
        <p14:creationId xmlns:p14="http://schemas.microsoft.com/office/powerpoint/2010/main" val="12448498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a:t>Microbial Mechanisms of Pathogenicity </a:t>
            </a:r>
          </a:p>
        </p:txBody>
      </p:sp>
      <p:sp>
        <p:nvSpPr>
          <p:cNvPr id="3" name="Subtitle 2"/>
          <p:cNvSpPr>
            <a:spLocks noGrp="1"/>
          </p:cNvSpPr>
          <p:nvPr>
            <p:ph type="subTitle" idx="1"/>
          </p:nvPr>
        </p:nvSpPr>
        <p:spPr/>
        <p:txBody>
          <a:bodyPr/>
          <a:lstStyle/>
          <a:p>
            <a:r>
              <a:rPr lang="en-US" b="1" dirty="0"/>
              <a:t>Chapter 15</a:t>
            </a:r>
          </a:p>
          <a:p>
            <a:r>
              <a:rPr lang="en-US" b="1" dirty="0"/>
              <a:t>Biology 2161</a:t>
            </a:r>
          </a:p>
        </p:txBody>
      </p:sp>
    </p:spTree>
    <p:extLst>
      <p:ext uri="{BB962C8B-B14F-4D97-AF65-F5344CB8AC3E}">
        <p14:creationId xmlns:p14="http://schemas.microsoft.com/office/powerpoint/2010/main" val="16408519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a:defRPr/>
            </a:pPr>
            <a:r>
              <a:rPr lang="en-US" dirty="0">
                <a:ea typeface="ＭＳ Ｐゴシック" pitchFamily="34" charset="-128"/>
                <a:cs typeface="+mj-cs"/>
              </a:rPr>
              <a:t>Acquisition and Transmission of Infectious Agents</a:t>
            </a:r>
          </a:p>
        </p:txBody>
      </p:sp>
      <p:sp>
        <p:nvSpPr>
          <p:cNvPr id="104450" name="Content Placeholder 2"/>
          <p:cNvSpPr>
            <a:spLocks noGrp="1"/>
          </p:cNvSpPr>
          <p:nvPr>
            <p:ph idx="1"/>
          </p:nvPr>
        </p:nvSpPr>
        <p:spPr>
          <a:xfrm>
            <a:off x="2022475" y="1371601"/>
            <a:ext cx="7556500" cy="4754563"/>
          </a:xfrm>
        </p:spPr>
        <p:txBody>
          <a:bodyPr/>
          <a:lstStyle/>
          <a:p>
            <a:pPr eaLnBrk="1" hangingPunct="1">
              <a:lnSpc>
                <a:spcPct val="80000"/>
              </a:lnSpc>
            </a:pPr>
            <a:r>
              <a:rPr lang="en-US" altLang="en-US" b="1" u="sng">
                <a:solidFill>
                  <a:srgbClr val="FF0000"/>
                </a:solidFill>
                <a:ea typeface="MS PGothic" charset="-128"/>
              </a:rPr>
              <a:t>Communicable </a:t>
            </a:r>
            <a:r>
              <a:rPr lang="en-US" altLang="en-US">
                <a:ea typeface="MS PGothic" charset="-128"/>
              </a:rPr>
              <a:t>disease:  when an infected host can transmit the infectious agent to another host and establish infection in that host</a:t>
            </a:r>
          </a:p>
          <a:p>
            <a:pPr lvl="1" eaLnBrk="1" hangingPunct="1">
              <a:lnSpc>
                <a:spcPct val="80000"/>
              </a:lnSpc>
            </a:pPr>
            <a:r>
              <a:rPr lang="en-US" altLang="en-US">
                <a:ea typeface="MS PGothic" charset="-128"/>
              </a:rPr>
              <a:t>Transmission can be direct or indirect</a:t>
            </a:r>
          </a:p>
          <a:p>
            <a:pPr lvl="1" eaLnBrk="1" hangingPunct="1">
              <a:lnSpc>
                <a:spcPct val="80000"/>
              </a:lnSpc>
            </a:pPr>
            <a:r>
              <a:rPr lang="en-US" altLang="en-US" b="1">
                <a:ea typeface="MS PGothic" charset="-128"/>
              </a:rPr>
              <a:t>Contagious</a:t>
            </a:r>
            <a:r>
              <a:rPr lang="en-US" altLang="en-US">
                <a:ea typeface="MS PGothic" charset="-128"/>
              </a:rPr>
              <a:t> agent:  highly communicable</a:t>
            </a:r>
          </a:p>
          <a:p>
            <a:pPr eaLnBrk="1" hangingPunct="1">
              <a:lnSpc>
                <a:spcPct val="80000"/>
              </a:lnSpc>
            </a:pPr>
            <a:r>
              <a:rPr lang="en-US" altLang="en-US" b="1" u="sng">
                <a:solidFill>
                  <a:srgbClr val="FF0000"/>
                </a:solidFill>
                <a:ea typeface="MS PGothic" charset="-128"/>
              </a:rPr>
              <a:t>Noncommunicable </a:t>
            </a:r>
            <a:r>
              <a:rPr lang="en-US" altLang="en-US">
                <a:ea typeface="MS PGothic" charset="-128"/>
              </a:rPr>
              <a:t>disease:  does not arise through transmission of the infectious agent from host to host</a:t>
            </a:r>
          </a:p>
          <a:p>
            <a:pPr lvl="1" eaLnBrk="1" hangingPunct="1">
              <a:lnSpc>
                <a:spcPct val="80000"/>
              </a:lnSpc>
            </a:pPr>
            <a:r>
              <a:rPr lang="en-US" altLang="en-US">
                <a:ea typeface="MS PGothic" charset="-128"/>
              </a:rPr>
              <a:t>Compromised person invaded by his or her own microbiota</a:t>
            </a:r>
          </a:p>
          <a:p>
            <a:pPr lvl="1" eaLnBrk="1" hangingPunct="1">
              <a:lnSpc>
                <a:spcPct val="80000"/>
              </a:lnSpc>
            </a:pPr>
            <a:r>
              <a:rPr lang="en-US" altLang="en-US">
                <a:ea typeface="MS PGothic" charset="-128"/>
              </a:rPr>
              <a:t>Individual  has accidental contact with a microbe in a nonliving reservoir</a:t>
            </a:r>
          </a:p>
        </p:txBody>
      </p:sp>
    </p:spTree>
    <p:extLst>
      <p:ext uri="{BB962C8B-B14F-4D97-AF65-F5344CB8AC3E}">
        <p14:creationId xmlns:p14="http://schemas.microsoft.com/office/powerpoint/2010/main" val="5437279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Communicable and </a:t>
            </a:r>
            <a:r>
              <a:rPr lang="en-US" dirty="0" err="1"/>
              <a:t>Noncommunicable</a:t>
            </a:r>
            <a:r>
              <a:rPr lang="en-US" dirty="0"/>
              <a:t> </a:t>
            </a:r>
          </a:p>
        </p:txBody>
      </p:sp>
      <p:sp>
        <p:nvSpPr>
          <p:cNvPr id="3" name="Content Placeholder 2"/>
          <p:cNvSpPr>
            <a:spLocks noGrp="1"/>
          </p:cNvSpPr>
          <p:nvPr>
            <p:ph idx="1"/>
          </p:nvPr>
        </p:nvSpPr>
        <p:spPr/>
        <p:txBody>
          <a:bodyPr>
            <a:normAutofit/>
          </a:bodyPr>
          <a:lstStyle/>
          <a:p>
            <a:r>
              <a:rPr lang="en-US" sz="3600" b="1" dirty="0">
                <a:solidFill>
                  <a:srgbClr val="FF0000"/>
                </a:solidFill>
              </a:rPr>
              <a:t>Communicable </a:t>
            </a:r>
          </a:p>
          <a:p>
            <a:pPr lvl="1"/>
            <a:r>
              <a:rPr lang="en-US" sz="3200" b="1" dirty="0"/>
              <a:t>Contagious</a:t>
            </a:r>
          </a:p>
          <a:p>
            <a:pPr lvl="1"/>
            <a:r>
              <a:rPr lang="en-US" sz="3200" b="1" dirty="0" err="1"/>
              <a:t>Istrogenic</a:t>
            </a:r>
            <a:r>
              <a:rPr lang="en-US" sz="3200" b="1" dirty="0"/>
              <a:t> (from a medical procedure)</a:t>
            </a:r>
          </a:p>
          <a:p>
            <a:pPr lvl="1"/>
            <a:r>
              <a:rPr lang="en-US" sz="3200" b="1" dirty="0"/>
              <a:t>Nosocomial (acquired in hospitals)</a:t>
            </a:r>
          </a:p>
          <a:p>
            <a:pPr lvl="1"/>
            <a:r>
              <a:rPr lang="en-US" sz="3200" b="1" dirty="0"/>
              <a:t>Zoonotic </a:t>
            </a:r>
          </a:p>
          <a:p>
            <a:pPr lvl="1"/>
            <a:endParaRPr lang="en-US" sz="3200" b="1" dirty="0"/>
          </a:p>
          <a:p>
            <a:r>
              <a:rPr lang="en-US" sz="3600" b="1" dirty="0" err="1">
                <a:solidFill>
                  <a:srgbClr val="FF0000"/>
                </a:solidFill>
              </a:rPr>
              <a:t>Noncommunicable</a:t>
            </a:r>
            <a:r>
              <a:rPr lang="en-US" sz="3600" b="1" dirty="0">
                <a:solidFill>
                  <a:srgbClr val="FF0000"/>
                </a:solidFill>
              </a:rPr>
              <a:t> </a:t>
            </a:r>
          </a:p>
          <a:p>
            <a:pPr lvl="1"/>
            <a:r>
              <a:rPr lang="en-US" sz="3200" b="1" dirty="0"/>
              <a:t>Tetanus</a:t>
            </a:r>
          </a:p>
          <a:p>
            <a:pPr lvl="1"/>
            <a:r>
              <a:rPr lang="en-US" sz="3200" b="1" dirty="0"/>
              <a:t>Legionnaires (amoeba) </a:t>
            </a:r>
          </a:p>
        </p:txBody>
      </p:sp>
    </p:spTree>
    <p:extLst>
      <p:ext uri="{BB962C8B-B14F-4D97-AF65-F5344CB8AC3E}">
        <p14:creationId xmlns:p14="http://schemas.microsoft.com/office/powerpoint/2010/main" val="15656741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a:defRPr/>
            </a:pPr>
            <a:r>
              <a:rPr lang="en-US">
                <a:ea typeface="ＭＳ Ｐゴシック" pitchFamily="34" charset="-128"/>
                <a:cs typeface="+mj-cs"/>
              </a:rPr>
              <a:t>Nosocomial Infections:  The Hospital as a Source of Disease</a:t>
            </a:r>
          </a:p>
        </p:txBody>
      </p:sp>
      <p:sp>
        <p:nvSpPr>
          <p:cNvPr id="157699" name="Content Placeholder 2"/>
          <p:cNvSpPr>
            <a:spLocks noGrp="1"/>
          </p:cNvSpPr>
          <p:nvPr>
            <p:ph idx="1"/>
          </p:nvPr>
        </p:nvSpPr>
        <p:spPr>
          <a:xfrm>
            <a:off x="1752600" y="1447800"/>
            <a:ext cx="4343400" cy="3733800"/>
          </a:xfrm>
        </p:spPr>
        <p:txBody>
          <a:bodyPr/>
          <a:lstStyle/>
          <a:p>
            <a:pPr eaLnBrk="1" hangingPunct="1"/>
            <a:r>
              <a:rPr lang="en-US" altLang="en-US" b="1">
                <a:solidFill>
                  <a:srgbClr val="48224C"/>
                </a:solidFill>
                <a:ea typeface="MS PGothic" charset="-128"/>
              </a:rPr>
              <a:t>Nosocomial infections:</a:t>
            </a:r>
            <a:r>
              <a:rPr lang="en-US" altLang="en-US">
                <a:ea typeface="MS PGothic" charset="-128"/>
              </a:rPr>
              <a:t>  infectious diseases that are acquired or develop during a hospital stay</a:t>
            </a:r>
          </a:p>
          <a:p>
            <a:pPr eaLnBrk="1" hangingPunct="1"/>
            <a:r>
              <a:rPr lang="en-US" altLang="en-US">
                <a:ea typeface="MS PGothic" charset="-128"/>
              </a:rPr>
              <a:t>2-4 million cases a year</a:t>
            </a:r>
          </a:p>
          <a:p>
            <a:pPr lvl="1" eaLnBrk="1" hangingPunct="1"/>
            <a:r>
              <a:rPr lang="en-US" altLang="en-US">
                <a:ea typeface="MS PGothic" charset="-128"/>
              </a:rPr>
              <a:t>99,000 deaths/yr </a:t>
            </a:r>
          </a:p>
          <a:p>
            <a:pPr eaLnBrk="1" hangingPunct="1"/>
            <a:r>
              <a:rPr lang="en-US" altLang="en-US">
                <a:ea typeface="MS PGothic" charset="-128"/>
              </a:rPr>
              <a:t>The importance of medical </a:t>
            </a:r>
            <a:r>
              <a:rPr lang="en-US" altLang="en-US" b="1" i="1">
                <a:solidFill>
                  <a:srgbClr val="48224C"/>
                </a:solidFill>
                <a:ea typeface="MS PGothic" charset="-128"/>
              </a:rPr>
              <a:t>asepsis</a:t>
            </a:r>
          </a:p>
          <a:p>
            <a:pPr eaLnBrk="1" hangingPunct="1"/>
            <a:endParaRPr lang="en-US" altLang="en-US">
              <a:ea typeface="MS PGothic" charset="-128"/>
            </a:endParaRPr>
          </a:p>
        </p:txBody>
      </p:sp>
      <p:pic>
        <p:nvPicPr>
          <p:cNvPr id="111619" name="Picture 4" descr="cow95289_13_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53200" y="1612900"/>
            <a:ext cx="3455988" cy="356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4590193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7699">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7699">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7699">
                                            <p:txEl>
                                              <p:pRg st="2" end="2"/>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5769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699"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Content Placeholder 2"/>
          <p:cNvSpPr>
            <a:spLocks noGrp="1"/>
          </p:cNvSpPr>
          <p:nvPr>
            <p:ph idx="1"/>
          </p:nvPr>
        </p:nvSpPr>
        <p:spPr>
          <a:xfrm>
            <a:off x="1981200" y="304800"/>
            <a:ext cx="8229600" cy="6019800"/>
          </a:xfrm>
        </p:spPr>
        <p:txBody>
          <a:bodyPr/>
          <a:lstStyle/>
          <a:p>
            <a:r>
              <a:rPr lang="en-US" altLang="en-US"/>
              <a:t>According to the CDC, the most common pathogens that cause </a:t>
            </a:r>
            <a:r>
              <a:rPr lang="en-US" altLang="en-US" b="1" i="1">
                <a:solidFill>
                  <a:srgbClr val="0070C0"/>
                </a:solidFill>
              </a:rPr>
              <a:t>nosocomial</a:t>
            </a:r>
            <a:r>
              <a:rPr lang="en-US" altLang="en-US">
                <a:solidFill>
                  <a:srgbClr val="0070C0"/>
                </a:solidFill>
              </a:rPr>
              <a:t> </a:t>
            </a:r>
            <a:r>
              <a:rPr lang="en-US" altLang="en-US"/>
              <a:t>infections are  </a:t>
            </a:r>
            <a:r>
              <a:rPr lang="en-US" altLang="en-US">
                <a:solidFill>
                  <a:srgbClr val="FF0000"/>
                </a:solidFill>
              </a:rPr>
              <a:t>Staphylococcus aureus</a:t>
            </a:r>
            <a:r>
              <a:rPr lang="en-US" altLang="en-US"/>
              <a:t>,  </a:t>
            </a:r>
            <a:r>
              <a:rPr lang="en-US" altLang="en-US">
                <a:solidFill>
                  <a:srgbClr val="FF0000"/>
                </a:solidFill>
              </a:rPr>
              <a:t>Pseudomonas aeruginosa</a:t>
            </a:r>
            <a:r>
              <a:rPr lang="en-US" altLang="en-US"/>
              <a:t>, and  </a:t>
            </a:r>
            <a:r>
              <a:rPr lang="en-US" altLang="en-US">
                <a:solidFill>
                  <a:srgbClr val="FF0000"/>
                </a:solidFill>
              </a:rPr>
              <a:t>E.coli</a:t>
            </a:r>
            <a:r>
              <a:rPr lang="en-US" altLang="en-US"/>
              <a:t>Some of the common nosocomial infections are </a:t>
            </a:r>
            <a:r>
              <a:rPr lang="en-US" altLang="en-US">
                <a:solidFill>
                  <a:srgbClr val="FF0000"/>
                </a:solidFill>
              </a:rPr>
              <a:t>urinary tract infections, respiratory pneumonia, surgical site wound infections, bacteremia, gastrointestinal and skin infections.</a:t>
            </a:r>
          </a:p>
          <a:p>
            <a:r>
              <a:rPr lang="en-US" altLang="en-US"/>
              <a:t>Nosocomial infections are not just limited to bacteria; certain fungi such as Candida albicans and aspergillus, as well as, viruses such as Respiratory Syncytial Virus and influenza have also been implicated in a number of hospital acquired infections.</a:t>
            </a:r>
          </a:p>
        </p:txBody>
      </p:sp>
    </p:spTree>
    <p:extLst>
      <p:ext uri="{BB962C8B-B14F-4D97-AF65-F5344CB8AC3E}">
        <p14:creationId xmlns:p14="http://schemas.microsoft.com/office/powerpoint/2010/main" val="20998160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Title 1"/>
          <p:cNvSpPr>
            <a:spLocks noGrp="1"/>
          </p:cNvSpPr>
          <p:nvPr>
            <p:ph type="title"/>
          </p:nvPr>
        </p:nvSpPr>
        <p:spPr/>
        <p:txBody>
          <a:bodyPr/>
          <a:lstStyle/>
          <a:p>
            <a:pPr eaLnBrk="1" hangingPunct="1"/>
            <a:r>
              <a:rPr lang="en-US" altLang="en-US" sz="3200">
                <a:ea typeface="MS PGothic" charset="-128"/>
              </a:rPr>
              <a:t>Reservoirs:  Where Pathogens Persist</a:t>
            </a:r>
          </a:p>
        </p:txBody>
      </p:sp>
      <p:sp>
        <p:nvSpPr>
          <p:cNvPr id="143363" name="Content Placeholder 2"/>
          <p:cNvSpPr>
            <a:spLocks noGrp="1"/>
          </p:cNvSpPr>
          <p:nvPr>
            <p:ph idx="1"/>
          </p:nvPr>
        </p:nvSpPr>
        <p:spPr>
          <a:xfrm>
            <a:off x="2022475" y="1143000"/>
            <a:ext cx="7556500" cy="5715000"/>
          </a:xfrm>
        </p:spPr>
        <p:txBody>
          <a:bodyPr/>
          <a:lstStyle/>
          <a:p>
            <a:pPr eaLnBrk="1" hangingPunct="1">
              <a:lnSpc>
                <a:spcPct val="80000"/>
              </a:lnSpc>
            </a:pPr>
            <a:r>
              <a:rPr lang="en-US" altLang="en-US" b="1" u="sng">
                <a:solidFill>
                  <a:srgbClr val="FF0000"/>
                </a:solidFill>
                <a:ea typeface="MS PGothic" charset="-128"/>
              </a:rPr>
              <a:t>Reservoir</a:t>
            </a:r>
            <a:r>
              <a:rPr lang="en-US" altLang="en-US">
                <a:ea typeface="MS PGothic" charset="-128"/>
              </a:rPr>
              <a:t>:  the primary habitat in the natural world from which a pathogen originates</a:t>
            </a:r>
          </a:p>
          <a:p>
            <a:pPr eaLnBrk="1" hangingPunct="1">
              <a:lnSpc>
                <a:spcPct val="80000"/>
              </a:lnSpc>
            </a:pPr>
            <a:r>
              <a:rPr lang="en-US" altLang="en-US" b="1" u="sng">
                <a:solidFill>
                  <a:srgbClr val="FF0000"/>
                </a:solidFill>
                <a:ea typeface="MS PGothic" charset="-128"/>
              </a:rPr>
              <a:t>Source</a:t>
            </a:r>
            <a:r>
              <a:rPr lang="en-US" altLang="en-US">
                <a:ea typeface="MS PGothic" charset="-128"/>
              </a:rPr>
              <a:t>:  the individual or object from which an infection is actually acquired</a:t>
            </a:r>
          </a:p>
          <a:p>
            <a:pPr eaLnBrk="1" hangingPunct="1">
              <a:lnSpc>
                <a:spcPct val="80000"/>
              </a:lnSpc>
            </a:pPr>
            <a:r>
              <a:rPr lang="en-US" altLang="en-US" b="1" u="sng">
                <a:solidFill>
                  <a:srgbClr val="FF0000"/>
                </a:solidFill>
                <a:ea typeface="MS PGothic" charset="-128"/>
              </a:rPr>
              <a:t>Living Reservoirs</a:t>
            </a:r>
          </a:p>
          <a:p>
            <a:pPr lvl="1" eaLnBrk="1" hangingPunct="1">
              <a:lnSpc>
                <a:spcPct val="80000"/>
              </a:lnSpc>
            </a:pPr>
            <a:r>
              <a:rPr lang="en-US" altLang="en-US" b="1" i="1">
                <a:solidFill>
                  <a:srgbClr val="330F42"/>
                </a:solidFill>
                <a:ea typeface="MS PGothic" charset="-128"/>
              </a:rPr>
              <a:t>Carrier</a:t>
            </a:r>
            <a:r>
              <a:rPr lang="en-US" altLang="en-US">
                <a:ea typeface="MS PGothic" charset="-128"/>
              </a:rPr>
              <a:t>:  an individual who inconspicuously shelters a pathogen and spreads it to others without any notice</a:t>
            </a:r>
          </a:p>
          <a:p>
            <a:pPr lvl="2" eaLnBrk="1" hangingPunct="1">
              <a:lnSpc>
                <a:spcPct val="80000"/>
              </a:lnSpc>
            </a:pPr>
            <a:r>
              <a:rPr lang="en-US" altLang="en-US" sz="2400" b="1">
                <a:solidFill>
                  <a:srgbClr val="330F42"/>
                </a:solidFill>
                <a:ea typeface="MS PGothic" charset="-128"/>
              </a:rPr>
              <a:t>Asymptomatic </a:t>
            </a:r>
            <a:r>
              <a:rPr lang="en-US" altLang="en-US" sz="2400">
                <a:ea typeface="MS PGothic" charset="-128"/>
              </a:rPr>
              <a:t>carriers (looks healthy) </a:t>
            </a:r>
          </a:p>
          <a:p>
            <a:pPr lvl="2" eaLnBrk="1" hangingPunct="1">
              <a:lnSpc>
                <a:spcPct val="80000"/>
              </a:lnSpc>
            </a:pPr>
            <a:r>
              <a:rPr lang="en-US" altLang="en-US" sz="2400" b="1">
                <a:solidFill>
                  <a:srgbClr val="330F42"/>
                </a:solidFill>
                <a:ea typeface="MS PGothic" charset="-128"/>
              </a:rPr>
              <a:t>Incubation </a:t>
            </a:r>
            <a:r>
              <a:rPr lang="en-US" altLang="en-US" sz="2400">
                <a:ea typeface="MS PGothic" charset="-128"/>
              </a:rPr>
              <a:t>carriers (spreads infection while first getting the infection) </a:t>
            </a:r>
          </a:p>
          <a:p>
            <a:pPr lvl="2" eaLnBrk="1" hangingPunct="1">
              <a:lnSpc>
                <a:spcPct val="80000"/>
              </a:lnSpc>
            </a:pPr>
            <a:r>
              <a:rPr lang="en-US" altLang="en-US" sz="2400" b="1">
                <a:solidFill>
                  <a:srgbClr val="330F42"/>
                </a:solidFill>
                <a:ea typeface="MS PGothic" charset="-128"/>
              </a:rPr>
              <a:t>Convalescent </a:t>
            </a:r>
            <a:r>
              <a:rPr lang="en-US" altLang="en-US" sz="2400">
                <a:ea typeface="MS PGothic" charset="-128"/>
              </a:rPr>
              <a:t>carriers</a:t>
            </a:r>
          </a:p>
          <a:p>
            <a:pPr lvl="2" eaLnBrk="1" hangingPunct="1">
              <a:lnSpc>
                <a:spcPct val="80000"/>
              </a:lnSpc>
            </a:pPr>
            <a:r>
              <a:rPr lang="en-US" altLang="en-US" sz="2400" b="1">
                <a:solidFill>
                  <a:srgbClr val="330F42"/>
                </a:solidFill>
                <a:ea typeface="MS PGothic" charset="-128"/>
              </a:rPr>
              <a:t>Chronic </a:t>
            </a:r>
            <a:r>
              <a:rPr lang="en-US" altLang="en-US" sz="2400">
                <a:ea typeface="MS PGothic" charset="-128"/>
              </a:rPr>
              <a:t>carrier (recovering) </a:t>
            </a:r>
          </a:p>
          <a:p>
            <a:pPr lvl="2" eaLnBrk="1" hangingPunct="1">
              <a:lnSpc>
                <a:spcPct val="80000"/>
              </a:lnSpc>
            </a:pPr>
            <a:r>
              <a:rPr lang="en-US" altLang="en-US" sz="2400" b="1">
                <a:solidFill>
                  <a:srgbClr val="330F42"/>
                </a:solidFill>
                <a:ea typeface="MS PGothic" charset="-128"/>
              </a:rPr>
              <a:t>Passive </a:t>
            </a:r>
            <a:r>
              <a:rPr lang="en-US" altLang="en-US" sz="2400">
                <a:ea typeface="MS PGothic" charset="-128"/>
              </a:rPr>
              <a:t>carrier (dentists, medical workers exposed and become carriers) </a:t>
            </a:r>
          </a:p>
        </p:txBody>
      </p:sp>
    </p:spTree>
    <p:extLst>
      <p:ext uri="{BB962C8B-B14F-4D97-AF65-F5344CB8AC3E}">
        <p14:creationId xmlns:p14="http://schemas.microsoft.com/office/powerpoint/2010/main" val="200924505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143363">
                                            <p:txEl>
                                              <p:pRg st="0" end="0"/>
                                            </p:txEl>
                                          </p:spTgt>
                                        </p:tgtEl>
                                        <p:attrNameLst>
                                          <p:attrName>style.visibility</p:attrName>
                                        </p:attrNameLst>
                                      </p:cBhvr>
                                      <p:to>
                                        <p:strVal val="visible"/>
                                      </p:to>
                                    </p:set>
                                    <p:anim calcmode="lin" valueType="num">
                                      <p:cBhvr additive="base">
                                        <p:cTn id="7" dur="500" fill="hold"/>
                                        <p:tgtEl>
                                          <p:spTgt spid="14336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33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accel="50000" decel="50000" fill="hold" grpId="0" nodeType="clickEffect">
                                  <p:stCondLst>
                                    <p:cond delay="0"/>
                                  </p:stCondLst>
                                  <p:childTnLst>
                                    <p:set>
                                      <p:cBhvr>
                                        <p:cTn id="12" dur="1" fill="hold">
                                          <p:stCondLst>
                                            <p:cond delay="0"/>
                                          </p:stCondLst>
                                        </p:cTn>
                                        <p:tgtEl>
                                          <p:spTgt spid="143363">
                                            <p:txEl>
                                              <p:pRg st="1" end="1"/>
                                            </p:txEl>
                                          </p:spTgt>
                                        </p:tgtEl>
                                        <p:attrNameLst>
                                          <p:attrName>style.visibility</p:attrName>
                                        </p:attrNameLst>
                                      </p:cBhvr>
                                      <p:to>
                                        <p:strVal val="visible"/>
                                      </p:to>
                                    </p:set>
                                    <p:anim calcmode="lin" valueType="num">
                                      <p:cBhvr additive="base">
                                        <p:cTn id="13" dur="500" fill="hold"/>
                                        <p:tgtEl>
                                          <p:spTgt spid="14336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4336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accel="50000" decel="50000" fill="hold" grpId="0" nodeType="clickEffect">
                                  <p:stCondLst>
                                    <p:cond delay="0"/>
                                  </p:stCondLst>
                                  <p:childTnLst>
                                    <p:set>
                                      <p:cBhvr>
                                        <p:cTn id="18" dur="1" fill="hold">
                                          <p:stCondLst>
                                            <p:cond delay="0"/>
                                          </p:stCondLst>
                                        </p:cTn>
                                        <p:tgtEl>
                                          <p:spTgt spid="143363">
                                            <p:txEl>
                                              <p:pRg st="2" end="2"/>
                                            </p:txEl>
                                          </p:spTgt>
                                        </p:tgtEl>
                                        <p:attrNameLst>
                                          <p:attrName>style.visibility</p:attrName>
                                        </p:attrNameLst>
                                      </p:cBhvr>
                                      <p:to>
                                        <p:strVal val="visible"/>
                                      </p:to>
                                    </p:set>
                                    <p:anim calcmode="lin" valueType="num">
                                      <p:cBhvr additive="base">
                                        <p:cTn id="19" dur="500" fill="hold"/>
                                        <p:tgtEl>
                                          <p:spTgt spid="14336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43363">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accel="50000" decel="50000" fill="hold" grpId="0" nodeType="withEffect">
                                  <p:stCondLst>
                                    <p:cond delay="0"/>
                                  </p:stCondLst>
                                  <p:childTnLst>
                                    <p:set>
                                      <p:cBhvr>
                                        <p:cTn id="22" dur="1" fill="hold">
                                          <p:stCondLst>
                                            <p:cond delay="0"/>
                                          </p:stCondLst>
                                        </p:cTn>
                                        <p:tgtEl>
                                          <p:spTgt spid="143363">
                                            <p:txEl>
                                              <p:pRg st="3" end="3"/>
                                            </p:txEl>
                                          </p:spTgt>
                                        </p:tgtEl>
                                        <p:attrNameLst>
                                          <p:attrName>style.visibility</p:attrName>
                                        </p:attrNameLst>
                                      </p:cBhvr>
                                      <p:to>
                                        <p:strVal val="visible"/>
                                      </p:to>
                                    </p:set>
                                    <p:anim calcmode="lin" valueType="num">
                                      <p:cBhvr additive="base">
                                        <p:cTn id="23" dur="500" fill="hold"/>
                                        <p:tgtEl>
                                          <p:spTgt spid="14336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43363">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accel="50000" decel="50000" fill="hold" grpId="0" nodeType="withEffect">
                                  <p:stCondLst>
                                    <p:cond delay="0"/>
                                  </p:stCondLst>
                                  <p:childTnLst>
                                    <p:set>
                                      <p:cBhvr>
                                        <p:cTn id="26" dur="1" fill="hold">
                                          <p:stCondLst>
                                            <p:cond delay="0"/>
                                          </p:stCondLst>
                                        </p:cTn>
                                        <p:tgtEl>
                                          <p:spTgt spid="143363">
                                            <p:txEl>
                                              <p:pRg st="4" end="4"/>
                                            </p:txEl>
                                          </p:spTgt>
                                        </p:tgtEl>
                                        <p:attrNameLst>
                                          <p:attrName>style.visibility</p:attrName>
                                        </p:attrNameLst>
                                      </p:cBhvr>
                                      <p:to>
                                        <p:strVal val="visible"/>
                                      </p:to>
                                    </p:set>
                                    <p:anim calcmode="lin" valueType="num">
                                      <p:cBhvr additive="base">
                                        <p:cTn id="27" dur="500" fill="hold"/>
                                        <p:tgtEl>
                                          <p:spTgt spid="14336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43363">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accel="50000" decel="50000" fill="hold" grpId="0" nodeType="withEffect">
                                  <p:stCondLst>
                                    <p:cond delay="0"/>
                                  </p:stCondLst>
                                  <p:childTnLst>
                                    <p:set>
                                      <p:cBhvr>
                                        <p:cTn id="30" dur="1" fill="hold">
                                          <p:stCondLst>
                                            <p:cond delay="0"/>
                                          </p:stCondLst>
                                        </p:cTn>
                                        <p:tgtEl>
                                          <p:spTgt spid="143363">
                                            <p:txEl>
                                              <p:pRg st="5" end="5"/>
                                            </p:txEl>
                                          </p:spTgt>
                                        </p:tgtEl>
                                        <p:attrNameLst>
                                          <p:attrName>style.visibility</p:attrName>
                                        </p:attrNameLst>
                                      </p:cBhvr>
                                      <p:to>
                                        <p:strVal val="visible"/>
                                      </p:to>
                                    </p:set>
                                    <p:anim calcmode="lin" valueType="num">
                                      <p:cBhvr additive="base">
                                        <p:cTn id="31" dur="500" fill="hold"/>
                                        <p:tgtEl>
                                          <p:spTgt spid="14336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43363">
                                            <p:txEl>
                                              <p:pRg st="5" end="5"/>
                                            </p:txEl>
                                          </p:spTgt>
                                        </p:tgtEl>
                                        <p:attrNameLst>
                                          <p:attrName>ppt_y</p:attrName>
                                        </p:attrNameLst>
                                      </p:cBhvr>
                                      <p:tavLst>
                                        <p:tav tm="0">
                                          <p:val>
                                            <p:strVal val="1+#ppt_h/2"/>
                                          </p:val>
                                        </p:tav>
                                        <p:tav tm="100000">
                                          <p:val>
                                            <p:strVal val="#ppt_y"/>
                                          </p:val>
                                        </p:tav>
                                      </p:tavLst>
                                    </p:anim>
                                  </p:childTnLst>
                                </p:cTn>
                              </p:par>
                              <p:par>
                                <p:cTn id="33" presetID="2" presetClass="entr" presetSubtype="4" accel="50000" decel="50000" fill="hold" grpId="0" nodeType="withEffect">
                                  <p:stCondLst>
                                    <p:cond delay="0"/>
                                  </p:stCondLst>
                                  <p:childTnLst>
                                    <p:set>
                                      <p:cBhvr>
                                        <p:cTn id="34" dur="1" fill="hold">
                                          <p:stCondLst>
                                            <p:cond delay="0"/>
                                          </p:stCondLst>
                                        </p:cTn>
                                        <p:tgtEl>
                                          <p:spTgt spid="143363">
                                            <p:txEl>
                                              <p:pRg st="6" end="6"/>
                                            </p:txEl>
                                          </p:spTgt>
                                        </p:tgtEl>
                                        <p:attrNameLst>
                                          <p:attrName>style.visibility</p:attrName>
                                        </p:attrNameLst>
                                      </p:cBhvr>
                                      <p:to>
                                        <p:strVal val="visible"/>
                                      </p:to>
                                    </p:set>
                                    <p:anim calcmode="lin" valueType="num">
                                      <p:cBhvr additive="base">
                                        <p:cTn id="35" dur="500" fill="hold"/>
                                        <p:tgtEl>
                                          <p:spTgt spid="143363">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43363">
                                            <p:txEl>
                                              <p:pRg st="6" end="6"/>
                                            </p:txEl>
                                          </p:spTgt>
                                        </p:tgtEl>
                                        <p:attrNameLst>
                                          <p:attrName>ppt_y</p:attrName>
                                        </p:attrNameLst>
                                      </p:cBhvr>
                                      <p:tavLst>
                                        <p:tav tm="0">
                                          <p:val>
                                            <p:strVal val="1+#ppt_h/2"/>
                                          </p:val>
                                        </p:tav>
                                        <p:tav tm="100000">
                                          <p:val>
                                            <p:strVal val="#ppt_y"/>
                                          </p:val>
                                        </p:tav>
                                      </p:tavLst>
                                    </p:anim>
                                  </p:childTnLst>
                                </p:cTn>
                              </p:par>
                              <p:par>
                                <p:cTn id="37" presetID="2" presetClass="entr" presetSubtype="4" accel="50000" decel="50000" fill="hold" grpId="0" nodeType="withEffect">
                                  <p:stCondLst>
                                    <p:cond delay="0"/>
                                  </p:stCondLst>
                                  <p:childTnLst>
                                    <p:set>
                                      <p:cBhvr>
                                        <p:cTn id="38" dur="1" fill="hold">
                                          <p:stCondLst>
                                            <p:cond delay="0"/>
                                          </p:stCondLst>
                                        </p:cTn>
                                        <p:tgtEl>
                                          <p:spTgt spid="143363">
                                            <p:txEl>
                                              <p:pRg st="7" end="7"/>
                                            </p:txEl>
                                          </p:spTgt>
                                        </p:tgtEl>
                                        <p:attrNameLst>
                                          <p:attrName>style.visibility</p:attrName>
                                        </p:attrNameLst>
                                      </p:cBhvr>
                                      <p:to>
                                        <p:strVal val="visible"/>
                                      </p:to>
                                    </p:set>
                                    <p:anim calcmode="lin" valueType="num">
                                      <p:cBhvr additive="base">
                                        <p:cTn id="39" dur="500" fill="hold"/>
                                        <p:tgtEl>
                                          <p:spTgt spid="143363">
                                            <p:txEl>
                                              <p:pRg st="7" end="7"/>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143363">
                                            <p:txEl>
                                              <p:pRg st="7" end="7"/>
                                            </p:txEl>
                                          </p:spTgt>
                                        </p:tgtEl>
                                        <p:attrNameLst>
                                          <p:attrName>ppt_y</p:attrName>
                                        </p:attrNameLst>
                                      </p:cBhvr>
                                      <p:tavLst>
                                        <p:tav tm="0">
                                          <p:val>
                                            <p:strVal val="1+#ppt_h/2"/>
                                          </p:val>
                                        </p:tav>
                                        <p:tav tm="100000">
                                          <p:val>
                                            <p:strVal val="#ppt_y"/>
                                          </p:val>
                                        </p:tav>
                                      </p:tavLst>
                                    </p:anim>
                                  </p:childTnLst>
                                </p:cTn>
                              </p:par>
                              <p:par>
                                <p:cTn id="41" presetID="2" presetClass="entr" presetSubtype="4" accel="50000" decel="50000" fill="hold" grpId="0" nodeType="withEffect">
                                  <p:stCondLst>
                                    <p:cond delay="0"/>
                                  </p:stCondLst>
                                  <p:childTnLst>
                                    <p:set>
                                      <p:cBhvr>
                                        <p:cTn id="42" dur="1" fill="hold">
                                          <p:stCondLst>
                                            <p:cond delay="0"/>
                                          </p:stCondLst>
                                        </p:cTn>
                                        <p:tgtEl>
                                          <p:spTgt spid="143363">
                                            <p:txEl>
                                              <p:pRg st="8" end="8"/>
                                            </p:txEl>
                                          </p:spTgt>
                                        </p:tgtEl>
                                        <p:attrNameLst>
                                          <p:attrName>style.visibility</p:attrName>
                                        </p:attrNameLst>
                                      </p:cBhvr>
                                      <p:to>
                                        <p:strVal val="visible"/>
                                      </p:to>
                                    </p:set>
                                    <p:anim calcmode="lin" valueType="num">
                                      <p:cBhvr additive="base">
                                        <p:cTn id="43" dur="500" fill="hold"/>
                                        <p:tgtEl>
                                          <p:spTgt spid="143363">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4336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6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Title 1"/>
          <p:cNvSpPr>
            <a:spLocks noGrp="1"/>
          </p:cNvSpPr>
          <p:nvPr>
            <p:ph type="title"/>
          </p:nvPr>
        </p:nvSpPr>
        <p:spPr/>
        <p:txBody>
          <a:bodyPr>
            <a:normAutofit fontScale="90000"/>
          </a:bodyPr>
          <a:lstStyle/>
          <a:p>
            <a:pPr eaLnBrk="1" hangingPunct="1"/>
            <a:r>
              <a:rPr lang="en-US" altLang="en-US">
                <a:ea typeface="MS PGothic" charset="-128"/>
              </a:rPr>
              <a:t>Animals as Reservoirs and Sources</a:t>
            </a:r>
          </a:p>
        </p:txBody>
      </p:sp>
      <p:sp>
        <p:nvSpPr>
          <p:cNvPr id="146435" name="Content Placeholder 2"/>
          <p:cNvSpPr>
            <a:spLocks noGrp="1"/>
          </p:cNvSpPr>
          <p:nvPr>
            <p:ph idx="1"/>
          </p:nvPr>
        </p:nvSpPr>
        <p:spPr>
          <a:xfrm>
            <a:off x="1676400" y="1143000"/>
            <a:ext cx="8229600" cy="4572000"/>
          </a:xfrm>
        </p:spPr>
        <p:txBody>
          <a:bodyPr>
            <a:normAutofit lnSpcReduction="10000"/>
          </a:bodyPr>
          <a:lstStyle/>
          <a:p>
            <a:pPr eaLnBrk="1" hangingPunct="1"/>
            <a:r>
              <a:rPr lang="en-US" altLang="en-US" b="1" u="sng">
                <a:solidFill>
                  <a:srgbClr val="FF0000"/>
                </a:solidFill>
                <a:ea typeface="MS PGothic" charset="-128"/>
              </a:rPr>
              <a:t>Vector</a:t>
            </a:r>
            <a:r>
              <a:rPr lang="en-US" altLang="en-US">
                <a:ea typeface="MS PGothic" charset="-128"/>
              </a:rPr>
              <a:t>:  a live animal that transmits an infectious agent from one host to another</a:t>
            </a:r>
          </a:p>
          <a:p>
            <a:pPr lvl="1" eaLnBrk="1" hangingPunct="1"/>
            <a:r>
              <a:rPr lang="en-US" altLang="en-US">
                <a:ea typeface="MS PGothic" charset="-128"/>
              </a:rPr>
              <a:t>Majority are </a:t>
            </a:r>
            <a:r>
              <a:rPr lang="en-US" altLang="en-US" b="1">
                <a:solidFill>
                  <a:srgbClr val="330F42"/>
                </a:solidFill>
                <a:ea typeface="MS PGothic" charset="-128"/>
              </a:rPr>
              <a:t>arthropods</a:t>
            </a:r>
          </a:p>
          <a:p>
            <a:pPr lvl="1" eaLnBrk="1" hangingPunct="1"/>
            <a:r>
              <a:rPr lang="en-US" altLang="en-US">
                <a:ea typeface="MS PGothic" charset="-128"/>
              </a:rPr>
              <a:t>Larger animals can also be vectors</a:t>
            </a:r>
          </a:p>
          <a:p>
            <a:pPr eaLnBrk="1" hangingPunct="1"/>
            <a:r>
              <a:rPr lang="en-US" altLang="en-US" b="1" u="sng">
                <a:solidFill>
                  <a:srgbClr val="FF0000"/>
                </a:solidFill>
                <a:ea typeface="MS PGothic" charset="-128"/>
              </a:rPr>
              <a:t>Biological vector</a:t>
            </a:r>
            <a:r>
              <a:rPr lang="en-US" altLang="en-US">
                <a:ea typeface="MS PGothic" charset="-128"/>
              </a:rPr>
              <a:t>:  actively participates in a pathogen’s life cycle</a:t>
            </a:r>
          </a:p>
          <a:p>
            <a:pPr lvl="1" eaLnBrk="1" hangingPunct="1"/>
            <a:r>
              <a:rPr lang="en-US" altLang="en-US">
                <a:ea typeface="MS PGothic" charset="-128"/>
              </a:rPr>
              <a:t>Anopheles mosquito and malaria </a:t>
            </a:r>
          </a:p>
          <a:p>
            <a:pPr eaLnBrk="1" hangingPunct="1"/>
            <a:r>
              <a:rPr lang="en-US" altLang="en-US" b="1" u="sng">
                <a:solidFill>
                  <a:srgbClr val="FF0000"/>
                </a:solidFill>
                <a:ea typeface="MS PGothic" charset="-128"/>
              </a:rPr>
              <a:t>Mechanical vectors</a:t>
            </a:r>
            <a:r>
              <a:rPr lang="en-US" altLang="en-US">
                <a:ea typeface="MS PGothic" charset="-128"/>
              </a:rPr>
              <a:t>:  transport the infectious agent without being infected</a:t>
            </a:r>
          </a:p>
          <a:p>
            <a:pPr lvl="1" eaLnBrk="1" hangingPunct="1"/>
            <a:r>
              <a:rPr lang="en-US" altLang="en-US">
                <a:ea typeface="MS PGothic" charset="-128"/>
              </a:rPr>
              <a:t>Flies land on feces and pick up cholera for example.  They may transmit the disease agent but are not infected and part of the life cycle </a:t>
            </a:r>
          </a:p>
        </p:txBody>
      </p:sp>
    </p:spTree>
    <p:extLst>
      <p:ext uri="{BB962C8B-B14F-4D97-AF65-F5344CB8AC3E}">
        <p14:creationId xmlns:p14="http://schemas.microsoft.com/office/powerpoint/2010/main" val="20135753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146435">
                                            <p:txEl>
                                              <p:pRg st="0" end="0"/>
                                            </p:txEl>
                                          </p:spTgt>
                                        </p:tgtEl>
                                        <p:attrNameLst>
                                          <p:attrName>style.visibility</p:attrName>
                                        </p:attrNameLst>
                                      </p:cBhvr>
                                      <p:to>
                                        <p:strVal val="visible"/>
                                      </p:to>
                                    </p:set>
                                    <p:anim calcmode="lin" valueType="num">
                                      <p:cBhvr>
                                        <p:cTn id="7" dur="500" fill="hold"/>
                                        <p:tgtEl>
                                          <p:spTgt spid="146435">
                                            <p:txEl>
                                              <p:pRg st="0" end="0"/>
                                            </p:txEl>
                                          </p:spTgt>
                                        </p:tgtEl>
                                        <p:attrNameLst>
                                          <p:attrName>ppt_w</p:attrName>
                                        </p:attrNameLst>
                                      </p:cBhvr>
                                      <p:tavLst>
                                        <p:tav tm="0">
                                          <p:val>
                                            <p:strVal val="#ppt_w*0.05"/>
                                          </p:val>
                                        </p:tav>
                                        <p:tav tm="100000">
                                          <p:val>
                                            <p:strVal val="#ppt_w"/>
                                          </p:val>
                                        </p:tav>
                                      </p:tavLst>
                                    </p:anim>
                                    <p:anim calcmode="lin" valueType="num">
                                      <p:cBhvr>
                                        <p:cTn id="8" dur="500" fill="hold"/>
                                        <p:tgtEl>
                                          <p:spTgt spid="146435">
                                            <p:txEl>
                                              <p:pRg st="0" end="0"/>
                                            </p:txEl>
                                          </p:spTgt>
                                        </p:tgtEl>
                                        <p:attrNameLst>
                                          <p:attrName>ppt_h</p:attrName>
                                        </p:attrNameLst>
                                      </p:cBhvr>
                                      <p:tavLst>
                                        <p:tav tm="0">
                                          <p:val>
                                            <p:strVal val="#ppt_h"/>
                                          </p:val>
                                        </p:tav>
                                        <p:tav tm="100000">
                                          <p:val>
                                            <p:strVal val="#ppt_h"/>
                                          </p:val>
                                        </p:tav>
                                      </p:tavLst>
                                    </p:anim>
                                    <p:anim calcmode="lin" valueType="num">
                                      <p:cBhvr>
                                        <p:cTn id="9" dur="500" fill="hold"/>
                                        <p:tgtEl>
                                          <p:spTgt spid="146435">
                                            <p:txEl>
                                              <p:pRg st="0" end="0"/>
                                            </p:txEl>
                                          </p:spTgt>
                                        </p:tgtEl>
                                        <p:attrNameLst>
                                          <p:attrName>ppt_x</p:attrName>
                                        </p:attrNameLst>
                                      </p:cBhvr>
                                      <p:tavLst>
                                        <p:tav tm="0">
                                          <p:val>
                                            <p:strVal val="#ppt_x-.2"/>
                                          </p:val>
                                        </p:tav>
                                        <p:tav tm="100000">
                                          <p:val>
                                            <p:strVal val="#ppt_x"/>
                                          </p:val>
                                        </p:tav>
                                      </p:tavLst>
                                    </p:anim>
                                    <p:anim calcmode="lin" valueType="num">
                                      <p:cBhvr>
                                        <p:cTn id="10" dur="500" fill="hold"/>
                                        <p:tgtEl>
                                          <p:spTgt spid="146435">
                                            <p:txEl>
                                              <p:pRg st="0" end="0"/>
                                            </p:txEl>
                                          </p:spTgt>
                                        </p:tgtEl>
                                        <p:attrNameLst>
                                          <p:attrName>ppt_y</p:attrName>
                                        </p:attrNameLst>
                                      </p:cBhvr>
                                      <p:tavLst>
                                        <p:tav tm="0">
                                          <p:val>
                                            <p:strVal val="#ppt_y"/>
                                          </p:val>
                                        </p:tav>
                                        <p:tav tm="100000">
                                          <p:val>
                                            <p:strVal val="#ppt_y"/>
                                          </p:val>
                                        </p:tav>
                                      </p:tavLst>
                                    </p:anim>
                                    <p:animEffect transition="in" filter="fade">
                                      <p:cBhvr>
                                        <p:cTn id="11" dur="500"/>
                                        <p:tgtEl>
                                          <p:spTgt spid="146435">
                                            <p:txEl>
                                              <p:pRg st="0" end="0"/>
                                            </p:txEl>
                                          </p:spTgt>
                                        </p:tgtEl>
                                      </p:cBhvr>
                                    </p:animEffect>
                                  </p:childTnLst>
                                </p:cTn>
                              </p:par>
                              <p:par>
                                <p:cTn id="12" presetID="54" presetClass="entr" presetSubtype="0" accel="100000" fill="hold" grpId="0" nodeType="withEffect">
                                  <p:stCondLst>
                                    <p:cond delay="0"/>
                                  </p:stCondLst>
                                  <p:childTnLst>
                                    <p:set>
                                      <p:cBhvr>
                                        <p:cTn id="13" dur="1" fill="hold">
                                          <p:stCondLst>
                                            <p:cond delay="0"/>
                                          </p:stCondLst>
                                        </p:cTn>
                                        <p:tgtEl>
                                          <p:spTgt spid="146435">
                                            <p:txEl>
                                              <p:pRg st="1" end="1"/>
                                            </p:txEl>
                                          </p:spTgt>
                                        </p:tgtEl>
                                        <p:attrNameLst>
                                          <p:attrName>style.visibility</p:attrName>
                                        </p:attrNameLst>
                                      </p:cBhvr>
                                      <p:to>
                                        <p:strVal val="visible"/>
                                      </p:to>
                                    </p:set>
                                    <p:anim calcmode="lin" valueType="num">
                                      <p:cBhvr>
                                        <p:cTn id="14" dur="500" fill="hold"/>
                                        <p:tgtEl>
                                          <p:spTgt spid="146435">
                                            <p:txEl>
                                              <p:pRg st="1" end="1"/>
                                            </p:txEl>
                                          </p:spTgt>
                                        </p:tgtEl>
                                        <p:attrNameLst>
                                          <p:attrName>ppt_w</p:attrName>
                                        </p:attrNameLst>
                                      </p:cBhvr>
                                      <p:tavLst>
                                        <p:tav tm="0">
                                          <p:val>
                                            <p:strVal val="#ppt_w*0.05"/>
                                          </p:val>
                                        </p:tav>
                                        <p:tav tm="100000">
                                          <p:val>
                                            <p:strVal val="#ppt_w"/>
                                          </p:val>
                                        </p:tav>
                                      </p:tavLst>
                                    </p:anim>
                                    <p:anim calcmode="lin" valueType="num">
                                      <p:cBhvr>
                                        <p:cTn id="15" dur="500" fill="hold"/>
                                        <p:tgtEl>
                                          <p:spTgt spid="146435">
                                            <p:txEl>
                                              <p:pRg st="1" end="1"/>
                                            </p:txEl>
                                          </p:spTgt>
                                        </p:tgtEl>
                                        <p:attrNameLst>
                                          <p:attrName>ppt_h</p:attrName>
                                        </p:attrNameLst>
                                      </p:cBhvr>
                                      <p:tavLst>
                                        <p:tav tm="0">
                                          <p:val>
                                            <p:strVal val="#ppt_h"/>
                                          </p:val>
                                        </p:tav>
                                        <p:tav tm="100000">
                                          <p:val>
                                            <p:strVal val="#ppt_h"/>
                                          </p:val>
                                        </p:tav>
                                      </p:tavLst>
                                    </p:anim>
                                    <p:anim calcmode="lin" valueType="num">
                                      <p:cBhvr>
                                        <p:cTn id="16" dur="500" fill="hold"/>
                                        <p:tgtEl>
                                          <p:spTgt spid="146435">
                                            <p:txEl>
                                              <p:pRg st="1" end="1"/>
                                            </p:txEl>
                                          </p:spTgt>
                                        </p:tgtEl>
                                        <p:attrNameLst>
                                          <p:attrName>ppt_x</p:attrName>
                                        </p:attrNameLst>
                                      </p:cBhvr>
                                      <p:tavLst>
                                        <p:tav tm="0">
                                          <p:val>
                                            <p:strVal val="#ppt_x-.2"/>
                                          </p:val>
                                        </p:tav>
                                        <p:tav tm="100000">
                                          <p:val>
                                            <p:strVal val="#ppt_x"/>
                                          </p:val>
                                        </p:tav>
                                      </p:tavLst>
                                    </p:anim>
                                    <p:anim calcmode="lin" valueType="num">
                                      <p:cBhvr>
                                        <p:cTn id="17" dur="500" fill="hold"/>
                                        <p:tgtEl>
                                          <p:spTgt spid="146435">
                                            <p:txEl>
                                              <p:pRg st="1" end="1"/>
                                            </p:txEl>
                                          </p:spTgt>
                                        </p:tgtEl>
                                        <p:attrNameLst>
                                          <p:attrName>ppt_y</p:attrName>
                                        </p:attrNameLst>
                                      </p:cBhvr>
                                      <p:tavLst>
                                        <p:tav tm="0">
                                          <p:val>
                                            <p:strVal val="#ppt_y"/>
                                          </p:val>
                                        </p:tav>
                                        <p:tav tm="100000">
                                          <p:val>
                                            <p:strVal val="#ppt_y"/>
                                          </p:val>
                                        </p:tav>
                                      </p:tavLst>
                                    </p:anim>
                                    <p:animEffect transition="in" filter="fade">
                                      <p:cBhvr>
                                        <p:cTn id="18" dur="500"/>
                                        <p:tgtEl>
                                          <p:spTgt spid="146435">
                                            <p:txEl>
                                              <p:pRg st="1" end="1"/>
                                            </p:txEl>
                                          </p:spTgt>
                                        </p:tgtEl>
                                      </p:cBhvr>
                                    </p:animEffect>
                                  </p:childTnLst>
                                </p:cTn>
                              </p:par>
                              <p:par>
                                <p:cTn id="19" presetID="54" presetClass="entr" presetSubtype="0" accel="100000" fill="hold" grpId="0" nodeType="withEffect">
                                  <p:stCondLst>
                                    <p:cond delay="0"/>
                                  </p:stCondLst>
                                  <p:childTnLst>
                                    <p:set>
                                      <p:cBhvr>
                                        <p:cTn id="20" dur="1" fill="hold">
                                          <p:stCondLst>
                                            <p:cond delay="0"/>
                                          </p:stCondLst>
                                        </p:cTn>
                                        <p:tgtEl>
                                          <p:spTgt spid="146435">
                                            <p:txEl>
                                              <p:pRg st="2" end="2"/>
                                            </p:txEl>
                                          </p:spTgt>
                                        </p:tgtEl>
                                        <p:attrNameLst>
                                          <p:attrName>style.visibility</p:attrName>
                                        </p:attrNameLst>
                                      </p:cBhvr>
                                      <p:to>
                                        <p:strVal val="visible"/>
                                      </p:to>
                                    </p:set>
                                    <p:anim calcmode="lin" valueType="num">
                                      <p:cBhvr>
                                        <p:cTn id="21" dur="500" fill="hold"/>
                                        <p:tgtEl>
                                          <p:spTgt spid="146435">
                                            <p:txEl>
                                              <p:pRg st="2" end="2"/>
                                            </p:txEl>
                                          </p:spTgt>
                                        </p:tgtEl>
                                        <p:attrNameLst>
                                          <p:attrName>ppt_w</p:attrName>
                                        </p:attrNameLst>
                                      </p:cBhvr>
                                      <p:tavLst>
                                        <p:tav tm="0">
                                          <p:val>
                                            <p:strVal val="#ppt_w*0.05"/>
                                          </p:val>
                                        </p:tav>
                                        <p:tav tm="100000">
                                          <p:val>
                                            <p:strVal val="#ppt_w"/>
                                          </p:val>
                                        </p:tav>
                                      </p:tavLst>
                                    </p:anim>
                                    <p:anim calcmode="lin" valueType="num">
                                      <p:cBhvr>
                                        <p:cTn id="22" dur="500" fill="hold"/>
                                        <p:tgtEl>
                                          <p:spTgt spid="146435">
                                            <p:txEl>
                                              <p:pRg st="2" end="2"/>
                                            </p:txEl>
                                          </p:spTgt>
                                        </p:tgtEl>
                                        <p:attrNameLst>
                                          <p:attrName>ppt_h</p:attrName>
                                        </p:attrNameLst>
                                      </p:cBhvr>
                                      <p:tavLst>
                                        <p:tav tm="0">
                                          <p:val>
                                            <p:strVal val="#ppt_h"/>
                                          </p:val>
                                        </p:tav>
                                        <p:tav tm="100000">
                                          <p:val>
                                            <p:strVal val="#ppt_h"/>
                                          </p:val>
                                        </p:tav>
                                      </p:tavLst>
                                    </p:anim>
                                    <p:anim calcmode="lin" valueType="num">
                                      <p:cBhvr>
                                        <p:cTn id="23" dur="500" fill="hold"/>
                                        <p:tgtEl>
                                          <p:spTgt spid="146435">
                                            <p:txEl>
                                              <p:pRg st="2" end="2"/>
                                            </p:txEl>
                                          </p:spTgt>
                                        </p:tgtEl>
                                        <p:attrNameLst>
                                          <p:attrName>ppt_x</p:attrName>
                                        </p:attrNameLst>
                                      </p:cBhvr>
                                      <p:tavLst>
                                        <p:tav tm="0">
                                          <p:val>
                                            <p:strVal val="#ppt_x-.2"/>
                                          </p:val>
                                        </p:tav>
                                        <p:tav tm="100000">
                                          <p:val>
                                            <p:strVal val="#ppt_x"/>
                                          </p:val>
                                        </p:tav>
                                      </p:tavLst>
                                    </p:anim>
                                    <p:anim calcmode="lin" valueType="num">
                                      <p:cBhvr>
                                        <p:cTn id="24" dur="500" fill="hold"/>
                                        <p:tgtEl>
                                          <p:spTgt spid="146435">
                                            <p:txEl>
                                              <p:pRg st="2" end="2"/>
                                            </p:txEl>
                                          </p:spTgt>
                                        </p:tgtEl>
                                        <p:attrNameLst>
                                          <p:attrName>ppt_y</p:attrName>
                                        </p:attrNameLst>
                                      </p:cBhvr>
                                      <p:tavLst>
                                        <p:tav tm="0">
                                          <p:val>
                                            <p:strVal val="#ppt_y"/>
                                          </p:val>
                                        </p:tav>
                                        <p:tav tm="100000">
                                          <p:val>
                                            <p:strVal val="#ppt_y"/>
                                          </p:val>
                                        </p:tav>
                                      </p:tavLst>
                                    </p:anim>
                                    <p:animEffect transition="in" filter="fade">
                                      <p:cBhvr>
                                        <p:cTn id="25" dur="500"/>
                                        <p:tgtEl>
                                          <p:spTgt spid="146435">
                                            <p:txEl>
                                              <p:pRg st="2" end="2"/>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54" presetClass="entr" presetSubtype="0" accel="100000" fill="hold" grpId="0" nodeType="clickEffect">
                                  <p:stCondLst>
                                    <p:cond delay="0"/>
                                  </p:stCondLst>
                                  <p:childTnLst>
                                    <p:set>
                                      <p:cBhvr>
                                        <p:cTn id="29" dur="1" fill="hold">
                                          <p:stCondLst>
                                            <p:cond delay="0"/>
                                          </p:stCondLst>
                                        </p:cTn>
                                        <p:tgtEl>
                                          <p:spTgt spid="146435">
                                            <p:txEl>
                                              <p:pRg st="3" end="3"/>
                                            </p:txEl>
                                          </p:spTgt>
                                        </p:tgtEl>
                                        <p:attrNameLst>
                                          <p:attrName>style.visibility</p:attrName>
                                        </p:attrNameLst>
                                      </p:cBhvr>
                                      <p:to>
                                        <p:strVal val="visible"/>
                                      </p:to>
                                    </p:set>
                                    <p:anim calcmode="lin" valueType="num">
                                      <p:cBhvr>
                                        <p:cTn id="30" dur="500" fill="hold"/>
                                        <p:tgtEl>
                                          <p:spTgt spid="146435">
                                            <p:txEl>
                                              <p:pRg st="3" end="3"/>
                                            </p:txEl>
                                          </p:spTgt>
                                        </p:tgtEl>
                                        <p:attrNameLst>
                                          <p:attrName>ppt_w</p:attrName>
                                        </p:attrNameLst>
                                      </p:cBhvr>
                                      <p:tavLst>
                                        <p:tav tm="0">
                                          <p:val>
                                            <p:strVal val="#ppt_w*0.05"/>
                                          </p:val>
                                        </p:tav>
                                        <p:tav tm="100000">
                                          <p:val>
                                            <p:strVal val="#ppt_w"/>
                                          </p:val>
                                        </p:tav>
                                      </p:tavLst>
                                    </p:anim>
                                    <p:anim calcmode="lin" valueType="num">
                                      <p:cBhvr>
                                        <p:cTn id="31" dur="500" fill="hold"/>
                                        <p:tgtEl>
                                          <p:spTgt spid="146435">
                                            <p:txEl>
                                              <p:pRg st="3" end="3"/>
                                            </p:txEl>
                                          </p:spTgt>
                                        </p:tgtEl>
                                        <p:attrNameLst>
                                          <p:attrName>ppt_h</p:attrName>
                                        </p:attrNameLst>
                                      </p:cBhvr>
                                      <p:tavLst>
                                        <p:tav tm="0">
                                          <p:val>
                                            <p:strVal val="#ppt_h"/>
                                          </p:val>
                                        </p:tav>
                                        <p:tav tm="100000">
                                          <p:val>
                                            <p:strVal val="#ppt_h"/>
                                          </p:val>
                                        </p:tav>
                                      </p:tavLst>
                                    </p:anim>
                                    <p:anim calcmode="lin" valueType="num">
                                      <p:cBhvr>
                                        <p:cTn id="32" dur="500" fill="hold"/>
                                        <p:tgtEl>
                                          <p:spTgt spid="146435">
                                            <p:txEl>
                                              <p:pRg st="3" end="3"/>
                                            </p:txEl>
                                          </p:spTgt>
                                        </p:tgtEl>
                                        <p:attrNameLst>
                                          <p:attrName>ppt_x</p:attrName>
                                        </p:attrNameLst>
                                      </p:cBhvr>
                                      <p:tavLst>
                                        <p:tav tm="0">
                                          <p:val>
                                            <p:strVal val="#ppt_x-.2"/>
                                          </p:val>
                                        </p:tav>
                                        <p:tav tm="100000">
                                          <p:val>
                                            <p:strVal val="#ppt_x"/>
                                          </p:val>
                                        </p:tav>
                                      </p:tavLst>
                                    </p:anim>
                                    <p:anim calcmode="lin" valueType="num">
                                      <p:cBhvr>
                                        <p:cTn id="33" dur="500" fill="hold"/>
                                        <p:tgtEl>
                                          <p:spTgt spid="146435">
                                            <p:txEl>
                                              <p:pRg st="3" end="3"/>
                                            </p:txEl>
                                          </p:spTgt>
                                        </p:tgtEl>
                                        <p:attrNameLst>
                                          <p:attrName>ppt_y</p:attrName>
                                        </p:attrNameLst>
                                      </p:cBhvr>
                                      <p:tavLst>
                                        <p:tav tm="0">
                                          <p:val>
                                            <p:strVal val="#ppt_y"/>
                                          </p:val>
                                        </p:tav>
                                        <p:tav tm="100000">
                                          <p:val>
                                            <p:strVal val="#ppt_y"/>
                                          </p:val>
                                        </p:tav>
                                      </p:tavLst>
                                    </p:anim>
                                    <p:animEffect transition="in" filter="fade">
                                      <p:cBhvr>
                                        <p:cTn id="34" dur="500"/>
                                        <p:tgtEl>
                                          <p:spTgt spid="146435">
                                            <p:txEl>
                                              <p:pRg st="3" end="3"/>
                                            </p:txEl>
                                          </p:spTgt>
                                        </p:tgtEl>
                                      </p:cBhvr>
                                    </p:animEffect>
                                  </p:childTnLst>
                                </p:cTn>
                              </p:par>
                              <p:par>
                                <p:cTn id="35" presetID="54" presetClass="entr" presetSubtype="0" accel="100000" fill="hold" grpId="0" nodeType="withEffect">
                                  <p:stCondLst>
                                    <p:cond delay="0"/>
                                  </p:stCondLst>
                                  <p:childTnLst>
                                    <p:set>
                                      <p:cBhvr>
                                        <p:cTn id="36" dur="1" fill="hold">
                                          <p:stCondLst>
                                            <p:cond delay="0"/>
                                          </p:stCondLst>
                                        </p:cTn>
                                        <p:tgtEl>
                                          <p:spTgt spid="146435">
                                            <p:txEl>
                                              <p:pRg st="4" end="4"/>
                                            </p:txEl>
                                          </p:spTgt>
                                        </p:tgtEl>
                                        <p:attrNameLst>
                                          <p:attrName>style.visibility</p:attrName>
                                        </p:attrNameLst>
                                      </p:cBhvr>
                                      <p:to>
                                        <p:strVal val="visible"/>
                                      </p:to>
                                    </p:set>
                                    <p:anim calcmode="lin" valueType="num">
                                      <p:cBhvr>
                                        <p:cTn id="37" dur="500" fill="hold"/>
                                        <p:tgtEl>
                                          <p:spTgt spid="146435">
                                            <p:txEl>
                                              <p:pRg st="4" end="4"/>
                                            </p:txEl>
                                          </p:spTgt>
                                        </p:tgtEl>
                                        <p:attrNameLst>
                                          <p:attrName>ppt_w</p:attrName>
                                        </p:attrNameLst>
                                      </p:cBhvr>
                                      <p:tavLst>
                                        <p:tav tm="0">
                                          <p:val>
                                            <p:strVal val="#ppt_w*0.05"/>
                                          </p:val>
                                        </p:tav>
                                        <p:tav tm="100000">
                                          <p:val>
                                            <p:strVal val="#ppt_w"/>
                                          </p:val>
                                        </p:tav>
                                      </p:tavLst>
                                    </p:anim>
                                    <p:anim calcmode="lin" valueType="num">
                                      <p:cBhvr>
                                        <p:cTn id="38" dur="500" fill="hold"/>
                                        <p:tgtEl>
                                          <p:spTgt spid="146435">
                                            <p:txEl>
                                              <p:pRg st="4" end="4"/>
                                            </p:txEl>
                                          </p:spTgt>
                                        </p:tgtEl>
                                        <p:attrNameLst>
                                          <p:attrName>ppt_h</p:attrName>
                                        </p:attrNameLst>
                                      </p:cBhvr>
                                      <p:tavLst>
                                        <p:tav tm="0">
                                          <p:val>
                                            <p:strVal val="#ppt_h"/>
                                          </p:val>
                                        </p:tav>
                                        <p:tav tm="100000">
                                          <p:val>
                                            <p:strVal val="#ppt_h"/>
                                          </p:val>
                                        </p:tav>
                                      </p:tavLst>
                                    </p:anim>
                                    <p:anim calcmode="lin" valueType="num">
                                      <p:cBhvr>
                                        <p:cTn id="39" dur="500" fill="hold"/>
                                        <p:tgtEl>
                                          <p:spTgt spid="146435">
                                            <p:txEl>
                                              <p:pRg st="4" end="4"/>
                                            </p:txEl>
                                          </p:spTgt>
                                        </p:tgtEl>
                                        <p:attrNameLst>
                                          <p:attrName>ppt_x</p:attrName>
                                        </p:attrNameLst>
                                      </p:cBhvr>
                                      <p:tavLst>
                                        <p:tav tm="0">
                                          <p:val>
                                            <p:strVal val="#ppt_x-.2"/>
                                          </p:val>
                                        </p:tav>
                                        <p:tav tm="100000">
                                          <p:val>
                                            <p:strVal val="#ppt_x"/>
                                          </p:val>
                                        </p:tav>
                                      </p:tavLst>
                                    </p:anim>
                                    <p:anim calcmode="lin" valueType="num">
                                      <p:cBhvr>
                                        <p:cTn id="40" dur="500" fill="hold"/>
                                        <p:tgtEl>
                                          <p:spTgt spid="146435">
                                            <p:txEl>
                                              <p:pRg st="4" end="4"/>
                                            </p:txEl>
                                          </p:spTgt>
                                        </p:tgtEl>
                                        <p:attrNameLst>
                                          <p:attrName>ppt_y</p:attrName>
                                        </p:attrNameLst>
                                      </p:cBhvr>
                                      <p:tavLst>
                                        <p:tav tm="0">
                                          <p:val>
                                            <p:strVal val="#ppt_y"/>
                                          </p:val>
                                        </p:tav>
                                        <p:tav tm="100000">
                                          <p:val>
                                            <p:strVal val="#ppt_y"/>
                                          </p:val>
                                        </p:tav>
                                      </p:tavLst>
                                    </p:anim>
                                    <p:animEffect transition="in" filter="fade">
                                      <p:cBhvr>
                                        <p:cTn id="41" dur="500"/>
                                        <p:tgtEl>
                                          <p:spTgt spid="146435">
                                            <p:txEl>
                                              <p:pRg st="4" end="4"/>
                                            </p:txEl>
                                          </p:spTgt>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54" presetClass="entr" presetSubtype="0" accel="100000" fill="hold" grpId="0" nodeType="clickEffect">
                                  <p:stCondLst>
                                    <p:cond delay="0"/>
                                  </p:stCondLst>
                                  <p:childTnLst>
                                    <p:set>
                                      <p:cBhvr>
                                        <p:cTn id="45" dur="1" fill="hold">
                                          <p:stCondLst>
                                            <p:cond delay="0"/>
                                          </p:stCondLst>
                                        </p:cTn>
                                        <p:tgtEl>
                                          <p:spTgt spid="146435">
                                            <p:txEl>
                                              <p:pRg st="5" end="5"/>
                                            </p:txEl>
                                          </p:spTgt>
                                        </p:tgtEl>
                                        <p:attrNameLst>
                                          <p:attrName>style.visibility</p:attrName>
                                        </p:attrNameLst>
                                      </p:cBhvr>
                                      <p:to>
                                        <p:strVal val="visible"/>
                                      </p:to>
                                    </p:set>
                                    <p:anim calcmode="lin" valueType="num">
                                      <p:cBhvr>
                                        <p:cTn id="46" dur="500" fill="hold"/>
                                        <p:tgtEl>
                                          <p:spTgt spid="146435">
                                            <p:txEl>
                                              <p:pRg st="5" end="5"/>
                                            </p:txEl>
                                          </p:spTgt>
                                        </p:tgtEl>
                                        <p:attrNameLst>
                                          <p:attrName>ppt_w</p:attrName>
                                        </p:attrNameLst>
                                      </p:cBhvr>
                                      <p:tavLst>
                                        <p:tav tm="0">
                                          <p:val>
                                            <p:strVal val="#ppt_w*0.05"/>
                                          </p:val>
                                        </p:tav>
                                        <p:tav tm="100000">
                                          <p:val>
                                            <p:strVal val="#ppt_w"/>
                                          </p:val>
                                        </p:tav>
                                      </p:tavLst>
                                    </p:anim>
                                    <p:anim calcmode="lin" valueType="num">
                                      <p:cBhvr>
                                        <p:cTn id="47" dur="500" fill="hold"/>
                                        <p:tgtEl>
                                          <p:spTgt spid="146435">
                                            <p:txEl>
                                              <p:pRg st="5" end="5"/>
                                            </p:txEl>
                                          </p:spTgt>
                                        </p:tgtEl>
                                        <p:attrNameLst>
                                          <p:attrName>ppt_h</p:attrName>
                                        </p:attrNameLst>
                                      </p:cBhvr>
                                      <p:tavLst>
                                        <p:tav tm="0">
                                          <p:val>
                                            <p:strVal val="#ppt_h"/>
                                          </p:val>
                                        </p:tav>
                                        <p:tav tm="100000">
                                          <p:val>
                                            <p:strVal val="#ppt_h"/>
                                          </p:val>
                                        </p:tav>
                                      </p:tavLst>
                                    </p:anim>
                                    <p:anim calcmode="lin" valueType="num">
                                      <p:cBhvr>
                                        <p:cTn id="48" dur="500" fill="hold"/>
                                        <p:tgtEl>
                                          <p:spTgt spid="146435">
                                            <p:txEl>
                                              <p:pRg st="5" end="5"/>
                                            </p:txEl>
                                          </p:spTgt>
                                        </p:tgtEl>
                                        <p:attrNameLst>
                                          <p:attrName>ppt_x</p:attrName>
                                        </p:attrNameLst>
                                      </p:cBhvr>
                                      <p:tavLst>
                                        <p:tav tm="0">
                                          <p:val>
                                            <p:strVal val="#ppt_x-.2"/>
                                          </p:val>
                                        </p:tav>
                                        <p:tav tm="100000">
                                          <p:val>
                                            <p:strVal val="#ppt_x"/>
                                          </p:val>
                                        </p:tav>
                                      </p:tavLst>
                                    </p:anim>
                                    <p:anim calcmode="lin" valueType="num">
                                      <p:cBhvr>
                                        <p:cTn id="49" dur="500" fill="hold"/>
                                        <p:tgtEl>
                                          <p:spTgt spid="146435">
                                            <p:txEl>
                                              <p:pRg st="5" end="5"/>
                                            </p:txEl>
                                          </p:spTgt>
                                        </p:tgtEl>
                                        <p:attrNameLst>
                                          <p:attrName>ppt_y</p:attrName>
                                        </p:attrNameLst>
                                      </p:cBhvr>
                                      <p:tavLst>
                                        <p:tav tm="0">
                                          <p:val>
                                            <p:strVal val="#ppt_y"/>
                                          </p:val>
                                        </p:tav>
                                        <p:tav tm="100000">
                                          <p:val>
                                            <p:strVal val="#ppt_y"/>
                                          </p:val>
                                        </p:tav>
                                      </p:tavLst>
                                    </p:anim>
                                    <p:animEffect transition="in" filter="fade">
                                      <p:cBhvr>
                                        <p:cTn id="50" dur="500"/>
                                        <p:tgtEl>
                                          <p:spTgt spid="146435">
                                            <p:txEl>
                                              <p:pRg st="5" end="5"/>
                                            </p:txEl>
                                          </p:spTgt>
                                        </p:tgtEl>
                                      </p:cBhvr>
                                    </p:animEffect>
                                  </p:childTnLst>
                                </p:cTn>
                              </p:par>
                              <p:par>
                                <p:cTn id="51" presetID="54" presetClass="entr" presetSubtype="0" accel="100000" fill="hold" grpId="0" nodeType="withEffect">
                                  <p:stCondLst>
                                    <p:cond delay="0"/>
                                  </p:stCondLst>
                                  <p:childTnLst>
                                    <p:set>
                                      <p:cBhvr>
                                        <p:cTn id="52" dur="1" fill="hold">
                                          <p:stCondLst>
                                            <p:cond delay="0"/>
                                          </p:stCondLst>
                                        </p:cTn>
                                        <p:tgtEl>
                                          <p:spTgt spid="146435">
                                            <p:txEl>
                                              <p:pRg st="6" end="6"/>
                                            </p:txEl>
                                          </p:spTgt>
                                        </p:tgtEl>
                                        <p:attrNameLst>
                                          <p:attrName>style.visibility</p:attrName>
                                        </p:attrNameLst>
                                      </p:cBhvr>
                                      <p:to>
                                        <p:strVal val="visible"/>
                                      </p:to>
                                    </p:set>
                                    <p:anim calcmode="lin" valueType="num">
                                      <p:cBhvr>
                                        <p:cTn id="53" dur="500" fill="hold"/>
                                        <p:tgtEl>
                                          <p:spTgt spid="146435">
                                            <p:txEl>
                                              <p:pRg st="6" end="6"/>
                                            </p:txEl>
                                          </p:spTgt>
                                        </p:tgtEl>
                                        <p:attrNameLst>
                                          <p:attrName>ppt_w</p:attrName>
                                        </p:attrNameLst>
                                      </p:cBhvr>
                                      <p:tavLst>
                                        <p:tav tm="0">
                                          <p:val>
                                            <p:strVal val="#ppt_w*0.05"/>
                                          </p:val>
                                        </p:tav>
                                        <p:tav tm="100000">
                                          <p:val>
                                            <p:strVal val="#ppt_w"/>
                                          </p:val>
                                        </p:tav>
                                      </p:tavLst>
                                    </p:anim>
                                    <p:anim calcmode="lin" valueType="num">
                                      <p:cBhvr>
                                        <p:cTn id="54" dur="500" fill="hold"/>
                                        <p:tgtEl>
                                          <p:spTgt spid="146435">
                                            <p:txEl>
                                              <p:pRg st="6" end="6"/>
                                            </p:txEl>
                                          </p:spTgt>
                                        </p:tgtEl>
                                        <p:attrNameLst>
                                          <p:attrName>ppt_h</p:attrName>
                                        </p:attrNameLst>
                                      </p:cBhvr>
                                      <p:tavLst>
                                        <p:tav tm="0">
                                          <p:val>
                                            <p:strVal val="#ppt_h"/>
                                          </p:val>
                                        </p:tav>
                                        <p:tav tm="100000">
                                          <p:val>
                                            <p:strVal val="#ppt_h"/>
                                          </p:val>
                                        </p:tav>
                                      </p:tavLst>
                                    </p:anim>
                                    <p:anim calcmode="lin" valueType="num">
                                      <p:cBhvr>
                                        <p:cTn id="55" dur="500" fill="hold"/>
                                        <p:tgtEl>
                                          <p:spTgt spid="146435">
                                            <p:txEl>
                                              <p:pRg st="6" end="6"/>
                                            </p:txEl>
                                          </p:spTgt>
                                        </p:tgtEl>
                                        <p:attrNameLst>
                                          <p:attrName>ppt_x</p:attrName>
                                        </p:attrNameLst>
                                      </p:cBhvr>
                                      <p:tavLst>
                                        <p:tav tm="0">
                                          <p:val>
                                            <p:strVal val="#ppt_x-.2"/>
                                          </p:val>
                                        </p:tav>
                                        <p:tav tm="100000">
                                          <p:val>
                                            <p:strVal val="#ppt_x"/>
                                          </p:val>
                                        </p:tav>
                                      </p:tavLst>
                                    </p:anim>
                                    <p:anim calcmode="lin" valueType="num">
                                      <p:cBhvr>
                                        <p:cTn id="56" dur="500" fill="hold"/>
                                        <p:tgtEl>
                                          <p:spTgt spid="146435">
                                            <p:txEl>
                                              <p:pRg st="6" end="6"/>
                                            </p:txEl>
                                          </p:spTgt>
                                        </p:tgtEl>
                                        <p:attrNameLst>
                                          <p:attrName>ppt_y</p:attrName>
                                        </p:attrNameLst>
                                      </p:cBhvr>
                                      <p:tavLst>
                                        <p:tav tm="0">
                                          <p:val>
                                            <p:strVal val="#ppt_y"/>
                                          </p:val>
                                        </p:tav>
                                        <p:tav tm="100000">
                                          <p:val>
                                            <p:strVal val="#ppt_y"/>
                                          </p:val>
                                        </p:tav>
                                      </p:tavLst>
                                    </p:anim>
                                    <p:animEffect transition="in" filter="fade">
                                      <p:cBhvr>
                                        <p:cTn id="57" dur="500"/>
                                        <p:tgtEl>
                                          <p:spTgt spid="14643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435"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Rectangle 2"/>
          <p:cNvSpPr>
            <a:spLocks noGrp="1" noChangeArrowheads="1"/>
          </p:cNvSpPr>
          <p:nvPr>
            <p:ph type="title" idx="4294967295"/>
          </p:nvPr>
        </p:nvSpPr>
        <p:spPr>
          <a:xfrm>
            <a:off x="1524000" y="0"/>
            <a:ext cx="8229600" cy="1066800"/>
          </a:xfrm>
        </p:spPr>
        <p:txBody>
          <a:bodyPr/>
          <a:lstStyle/>
          <a:p>
            <a:pPr eaLnBrk="1" hangingPunct="1"/>
            <a:r>
              <a:rPr lang="en-US" altLang="en-US"/>
              <a:t>Vectors</a:t>
            </a:r>
          </a:p>
        </p:txBody>
      </p:sp>
      <p:sp>
        <p:nvSpPr>
          <p:cNvPr id="101378" name="Rectangle 3"/>
          <p:cNvSpPr>
            <a:spLocks noGrp="1" noChangeArrowheads="1"/>
          </p:cNvSpPr>
          <p:nvPr>
            <p:ph sz="half" idx="4294967295"/>
          </p:nvPr>
        </p:nvSpPr>
        <p:spPr>
          <a:xfrm>
            <a:off x="6180138" y="1398588"/>
            <a:ext cx="4038600" cy="1828800"/>
          </a:xfrm>
        </p:spPr>
        <p:txBody>
          <a:bodyPr/>
          <a:lstStyle/>
          <a:p>
            <a:pPr eaLnBrk="1" hangingPunct="1">
              <a:spcBef>
                <a:spcPct val="10000"/>
              </a:spcBef>
              <a:spcAft>
                <a:spcPct val="10000"/>
              </a:spcAft>
            </a:pPr>
            <a:r>
              <a:rPr lang="en-US" altLang="en-US" b="1"/>
              <a:t>Mechanical vectors</a:t>
            </a:r>
            <a:endParaRPr lang="en-US" altLang="en-US"/>
          </a:p>
          <a:p>
            <a:pPr lvl="1" eaLnBrk="1" hangingPunct="1">
              <a:spcBef>
                <a:spcPct val="10000"/>
              </a:spcBef>
              <a:spcAft>
                <a:spcPct val="10000"/>
              </a:spcAft>
            </a:pPr>
            <a:r>
              <a:rPr lang="en-US" altLang="en-US"/>
              <a:t>Passive carriers</a:t>
            </a:r>
          </a:p>
          <a:p>
            <a:pPr lvl="1" eaLnBrk="1" hangingPunct="1">
              <a:spcBef>
                <a:spcPct val="10000"/>
              </a:spcBef>
              <a:spcAft>
                <a:spcPct val="10000"/>
              </a:spcAft>
            </a:pPr>
            <a:r>
              <a:rPr lang="en-US" altLang="en-US"/>
              <a:t>Pathogens external</a:t>
            </a:r>
          </a:p>
          <a:p>
            <a:pPr lvl="1" eaLnBrk="1" hangingPunct="1">
              <a:spcBef>
                <a:spcPct val="10000"/>
              </a:spcBef>
              <a:spcAft>
                <a:spcPct val="10000"/>
              </a:spcAft>
            </a:pPr>
            <a:r>
              <a:rPr lang="en-US" altLang="en-US"/>
              <a:t>Vector is NOT infected </a:t>
            </a:r>
          </a:p>
          <a:p>
            <a:pPr lvl="1" eaLnBrk="1" hangingPunct="1">
              <a:spcBef>
                <a:spcPct val="10000"/>
              </a:spcBef>
              <a:spcAft>
                <a:spcPct val="10000"/>
              </a:spcAft>
              <a:buFontTx/>
              <a:buNone/>
            </a:pPr>
            <a:endParaRPr lang="en-US" altLang="en-US"/>
          </a:p>
        </p:txBody>
      </p:sp>
      <p:sp>
        <p:nvSpPr>
          <p:cNvPr id="101379" name="Content Placeholder 5"/>
          <p:cNvSpPr>
            <a:spLocks noGrp="1"/>
          </p:cNvSpPr>
          <p:nvPr>
            <p:ph sz="half" idx="4294967295"/>
          </p:nvPr>
        </p:nvSpPr>
        <p:spPr>
          <a:xfrm>
            <a:off x="1563688" y="1398588"/>
            <a:ext cx="4038600" cy="1828800"/>
          </a:xfrm>
        </p:spPr>
        <p:txBody>
          <a:bodyPr/>
          <a:lstStyle/>
          <a:p>
            <a:pPr eaLnBrk="1" hangingPunct="1">
              <a:spcBef>
                <a:spcPct val="10000"/>
              </a:spcBef>
              <a:spcAft>
                <a:spcPct val="10000"/>
              </a:spcAft>
            </a:pPr>
            <a:r>
              <a:rPr lang="en-US" altLang="en-US" b="1"/>
              <a:t>Biological vector</a:t>
            </a:r>
            <a:endParaRPr lang="en-US" altLang="en-US"/>
          </a:p>
          <a:p>
            <a:pPr marL="742950" lvl="1" indent="-285750">
              <a:spcBef>
                <a:spcPct val="10000"/>
              </a:spcBef>
              <a:spcAft>
                <a:spcPct val="10000"/>
              </a:spcAft>
            </a:pPr>
            <a:r>
              <a:rPr lang="en-US" altLang="en-US"/>
              <a:t>Vector is infected</a:t>
            </a:r>
          </a:p>
          <a:p>
            <a:pPr marL="742950" lvl="1" indent="-285750">
              <a:spcBef>
                <a:spcPct val="10000"/>
              </a:spcBef>
              <a:spcAft>
                <a:spcPct val="10000"/>
              </a:spcAft>
            </a:pPr>
            <a:r>
              <a:rPr lang="en-US" altLang="en-US"/>
              <a:t>Pathogens internal</a:t>
            </a:r>
          </a:p>
          <a:p>
            <a:pPr eaLnBrk="1" hangingPunct="1">
              <a:buFontTx/>
              <a:buNone/>
            </a:pPr>
            <a:endParaRPr lang="en-US" altLang="en-US"/>
          </a:p>
        </p:txBody>
      </p:sp>
      <p:sp>
        <p:nvSpPr>
          <p:cNvPr id="101380" name="Rectangle 38"/>
          <p:cNvSpPr>
            <a:spLocks noChangeArrowheads="1"/>
          </p:cNvSpPr>
          <p:nvPr/>
        </p:nvSpPr>
        <p:spPr bwMode="auto">
          <a:xfrm>
            <a:off x="3536951" y="3227388"/>
            <a:ext cx="444817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2000"/>
              </a:spcBef>
              <a:buClr>
                <a:schemeClr val="accent1"/>
              </a:buClr>
              <a:buSzPct val="75000"/>
              <a:buFont typeface="Wingdings" charset="2"/>
              <a:buChar char="n"/>
              <a:defRPr sz="2400">
                <a:solidFill>
                  <a:srgbClr val="595959"/>
                </a:solidFill>
                <a:latin typeface="Rockwell" charset="0"/>
                <a:ea typeface="ＭＳ Ｐゴシック" charset="-128"/>
              </a:defRPr>
            </a:lvl1pPr>
            <a:lvl2pPr marL="37931725" indent="-37474525">
              <a:spcBef>
                <a:spcPts val="600"/>
              </a:spcBef>
              <a:buClr>
                <a:srgbClr val="B870B8"/>
              </a:buClr>
              <a:buSzPct val="75000"/>
              <a:buFont typeface="Wingdings" charset="2"/>
              <a:buChar char="n"/>
              <a:defRPr sz="2000">
                <a:solidFill>
                  <a:srgbClr val="595959"/>
                </a:solidFill>
                <a:latin typeface="Rockwell" charset="0"/>
                <a:ea typeface="ＭＳ Ｐゴシック" charset="-128"/>
              </a:defRPr>
            </a:lvl2pPr>
            <a:lvl3pPr marL="685800" indent="-228600">
              <a:spcBef>
                <a:spcPts val="600"/>
              </a:spcBef>
              <a:buClr>
                <a:schemeClr val="accent1"/>
              </a:buClr>
              <a:buSzPct val="75000"/>
              <a:buFont typeface="Wingdings" charset="2"/>
              <a:buChar char="n"/>
              <a:defRPr>
                <a:solidFill>
                  <a:srgbClr val="595959"/>
                </a:solidFill>
                <a:latin typeface="Rockwell" charset="0"/>
                <a:ea typeface="ＭＳ Ｐゴシック" charset="-128"/>
              </a:defRPr>
            </a:lvl3pPr>
            <a:lvl4pPr marL="914400" indent="-228600">
              <a:spcBef>
                <a:spcPts val="600"/>
              </a:spcBef>
              <a:buClr>
                <a:srgbClr val="B870B8"/>
              </a:buClr>
              <a:buSzPct val="75000"/>
              <a:buFont typeface="Wingdings" charset="2"/>
              <a:buChar char="n"/>
              <a:defRPr>
                <a:solidFill>
                  <a:srgbClr val="595959"/>
                </a:solidFill>
                <a:latin typeface="Rockwell" charset="0"/>
                <a:ea typeface="ＭＳ Ｐゴシック" charset="-128"/>
              </a:defRPr>
            </a:lvl4pPr>
            <a:lvl5pPr marL="1143000" indent="-228600">
              <a:spcBef>
                <a:spcPts val="600"/>
              </a:spcBef>
              <a:buClr>
                <a:schemeClr val="accent1"/>
              </a:buClr>
              <a:buSzPct val="75000"/>
              <a:buFont typeface="Wingdings" charset="2"/>
              <a:buChar char="n"/>
              <a:defRPr>
                <a:solidFill>
                  <a:srgbClr val="595959"/>
                </a:solidFill>
                <a:latin typeface="Rockwell" charset="0"/>
                <a:ea typeface="ＭＳ Ｐゴシック" charset="-128"/>
              </a:defRPr>
            </a:lvl5pPr>
            <a:lvl6pPr marL="1600200" indent="-228600" eaLnBrk="0" fontAlgn="base" hangingPunct="0">
              <a:spcBef>
                <a:spcPts val="600"/>
              </a:spcBef>
              <a:spcAft>
                <a:spcPct val="0"/>
              </a:spcAft>
              <a:buClr>
                <a:schemeClr val="accent1"/>
              </a:buClr>
              <a:buSzPct val="75000"/>
              <a:buFont typeface="Wingdings" charset="2"/>
              <a:buChar char="n"/>
              <a:defRPr>
                <a:solidFill>
                  <a:srgbClr val="595959"/>
                </a:solidFill>
                <a:latin typeface="Rockwell" charset="0"/>
                <a:ea typeface="ＭＳ Ｐゴシック" charset="-128"/>
              </a:defRPr>
            </a:lvl6pPr>
            <a:lvl7pPr marL="2057400" indent="-228600" eaLnBrk="0" fontAlgn="base" hangingPunct="0">
              <a:spcBef>
                <a:spcPts val="600"/>
              </a:spcBef>
              <a:spcAft>
                <a:spcPct val="0"/>
              </a:spcAft>
              <a:buClr>
                <a:schemeClr val="accent1"/>
              </a:buClr>
              <a:buSzPct val="75000"/>
              <a:buFont typeface="Wingdings" charset="2"/>
              <a:buChar char="n"/>
              <a:defRPr>
                <a:solidFill>
                  <a:srgbClr val="595959"/>
                </a:solidFill>
                <a:latin typeface="Rockwell" charset="0"/>
                <a:ea typeface="ＭＳ Ｐゴシック" charset="-128"/>
              </a:defRPr>
            </a:lvl7pPr>
            <a:lvl8pPr marL="2514600" indent="-228600" eaLnBrk="0" fontAlgn="base" hangingPunct="0">
              <a:spcBef>
                <a:spcPts val="600"/>
              </a:spcBef>
              <a:spcAft>
                <a:spcPct val="0"/>
              </a:spcAft>
              <a:buClr>
                <a:schemeClr val="accent1"/>
              </a:buClr>
              <a:buSzPct val="75000"/>
              <a:buFont typeface="Wingdings" charset="2"/>
              <a:buChar char="n"/>
              <a:defRPr>
                <a:solidFill>
                  <a:srgbClr val="595959"/>
                </a:solidFill>
                <a:latin typeface="Rockwell" charset="0"/>
                <a:ea typeface="ＭＳ Ｐゴシック" charset="-128"/>
              </a:defRPr>
            </a:lvl8pPr>
            <a:lvl9pPr marL="2971800" indent="-228600" eaLnBrk="0" fontAlgn="base" hangingPunct="0">
              <a:spcBef>
                <a:spcPts val="600"/>
              </a:spcBef>
              <a:spcAft>
                <a:spcPct val="0"/>
              </a:spcAft>
              <a:buClr>
                <a:schemeClr val="accent1"/>
              </a:buClr>
              <a:buSzPct val="75000"/>
              <a:buFont typeface="Wingdings" charset="2"/>
              <a:buChar char="n"/>
              <a:defRPr>
                <a:solidFill>
                  <a:srgbClr val="595959"/>
                </a:solidFill>
                <a:latin typeface="Rockwell" charset="0"/>
                <a:ea typeface="ＭＳ Ｐゴシック" charset="-128"/>
              </a:defRPr>
            </a:lvl9pPr>
          </a:lstStyle>
          <a:p>
            <a:pPr algn="ctr">
              <a:spcBef>
                <a:spcPct val="0"/>
              </a:spcBef>
              <a:buClrTx/>
              <a:buSzTx/>
              <a:buNone/>
            </a:pPr>
            <a:r>
              <a:rPr lang="en-US" altLang="en-US" sz="800">
                <a:solidFill>
                  <a:schemeClr val="tx1"/>
                </a:solidFill>
                <a:latin typeface="Arial" charset="0"/>
              </a:rPr>
              <a:t>Copyright © The McGraw-Hill Companies, Inc. Permission required for reproduction or display.</a:t>
            </a:r>
          </a:p>
        </p:txBody>
      </p:sp>
      <p:pic>
        <p:nvPicPr>
          <p:cNvPr id="101381" name="Picture 5" descr="cow2252X_13_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70239" y="3532188"/>
            <a:ext cx="6472237" cy="2024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382" name="Text Box 272"/>
          <p:cNvSpPr txBox="1">
            <a:spLocks noChangeAspect="1" noChangeArrowheads="1"/>
          </p:cNvSpPr>
          <p:nvPr/>
        </p:nvSpPr>
        <p:spPr bwMode="auto">
          <a:xfrm>
            <a:off x="6492876" y="5518150"/>
            <a:ext cx="376160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a:spcBef>
                <a:spcPts val="2000"/>
              </a:spcBef>
              <a:buClr>
                <a:schemeClr val="accent1"/>
              </a:buClr>
              <a:buSzPct val="75000"/>
              <a:buFont typeface="Wingdings" charset="2"/>
              <a:buChar char="n"/>
              <a:tabLst>
                <a:tab pos="285750" algn="l"/>
              </a:tabLst>
              <a:defRPr sz="2400">
                <a:solidFill>
                  <a:srgbClr val="595959"/>
                </a:solidFill>
                <a:latin typeface="Rockwell" charset="0"/>
                <a:ea typeface="ＭＳ Ｐゴシック" charset="-128"/>
              </a:defRPr>
            </a:lvl1pPr>
            <a:lvl2pPr marL="37931725" indent="-37474525">
              <a:spcBef>
                <a:spcPts val="600"/>
              </a:spcBef>
              <a:buClr>
                <a:srgbClr val="B870B8"/>
              </a:buClr>
              <a:buSzPct val="75000"/>
              <a:buFont typeface="Wingdings" charset="2"/>
              <a:buChar char="n"/>
              <a:tabLst>
                <a:tab pos="285750" algn="l"/>
              </a:tabLst>
              <a:defRPr sz="2000">
                <a:solidFill>
                  <a:srgbClr val="595959"/>
                </a:solidFill>
                <a:latin typeface="Rockwell" charset="0"/>
                <a:ea typeface="ＭＳ Ｐゴシック" charset="-128"/>
              </a:defRPr>
            </a:lvl2pPr>
            <a:lvl3pPr marL="685800" indent="-228600">
              <a:spcBef>
                <a:spcPts val="600"/>
              </a:spcBef>
              <a:buClr>
                <a:schemeClr val="accent1"/>
              </a:buClr>
              <a:buSzPct val="75000"/>
              <a:buFont typeface="Wingdings" charset="2"/>
              <a:buChar char="n"/>
              <a:tabLst>
                <a:tab pos="285750" algn="l"/>
              </a:tabLst>
              <a:defRPr>
                <a:solidFill>
                  <a:srgbClr val="595959"/>
                </a:solidFill>
                <a:latin typeface="Rockwell" charset="0"/>
                <a:ea typeface="ＭＳ Ｐゴシック" charset="-128"/>
              </a:defRPr>
            </a:lvl3pPr>
            <a:lvl4pPr marL="914400" indent="-228600">
              <a:spcBef>
                <a:spcPts val="600"/>
              </a:spcBef>
              <a:buClr>
                <a:srgbClr val="B870B8"/>
              </a:buClr>
              <a:buSzPct val="75000"/>
              <a:buFont typeface="Wingdings" charset="2"/>
              <a:buChar char="n"/>
              <a:tabLst>
                <a:tab pos="285750" algn="l"/>
              </a:tabLst>
              <a:defRPr>
                <a:solidFill>
                  <a:srgbClr val="595959"/>
                </a:solidFill>
                <a:latin typeface="Rockwell" charset="0"/>
                <a:ea typeface="ＭＳ Ｐゴシック" charset="-128"/>
              </a:defRPr>
            </a:lvl4pPr>
            <a:lvl5pPr marL="1143000" indent="-228600">
              <a:spcBef>
                <a:spcPts val="600"/>
              </a:spcBef>
              <a:buClr>
                <a:schemeClr val="accent1"/>
              </a:buClr>
              <a:buSzPct val="75000"/>
              <a:buFont typeface="Wingdings" charset="2"/>
              <a:buChar char="n"/>
              <a:tabLst>
                <a:tab pos="285750" algn="l"/>
              </a:tabLst>
              <a:defRPr>
                <a:solidFill>
                  <a:srgbClr val="595959"/>
                </a:solidFill>
                <a:latin typeface="Rockwell" charset="0"/>
                <a:ea typeface="ＭＳ Ｐゴシック" charset="-128"/>
              </a:defRPr>
            </a:lvl5pPr>
            <a:lvl6pPr marL="1600200" indent="-228600" eaLnBrk="0" fontAlgn="base" hangingPunct="0">
              <a:spcBef>
                <a:spcPts val="600"/>
              </a:spcBef>
              <a:spcAft>
                <a:spcPct val="0"/>
              </a:spcAft>
              <a:buClr>
                <a:schemeClr val="accent1"/>
              </a:buClr>
              <a:buSzPct val="75000"/>
              <a:buFont typeface="Wingdings" charset="2"/>
              <a:buChar char="n"/>
              <a:tabLst>
                <a:tab pos="285750" algn="l"/>
              </a:tabLst>
              <a:defRPr>
                <a:solidFill>
                  <a:srgbClr val="595959"/>
                </a:solidFill>
                <a:latin typeface="Rockwell" charset="0"/>
                <a:ea typeface="ＭＳ Ｐゴシック" charset="-128"/>
              </a:defRPr>
            </a:lvl6pPr>
            <a:lvl7pPr marL="2057400" indent="-228600" eaLnBrk="0" fontAlgn="base" hangingPunct="0">
              <a:spcBef>
                <a:spcPts val="600"/>
              </a:spcBef>
              <a:spcAft>
                <a:spcPct val="0"/>
              </a:spcAft>
              <a:buClr>
                <a:schemeClr val="accent1"/>
              </a:buClr>
              <a:buSzPct val="75000"/>
              <a:buFont typeface="Wingdings" charset="2"/>
              <a:buChar char="n"/>
              <a:tabLst>
                <a:tab pos="285750" algn="l"/>
              </a:tabLst>
              <a:defRPr>
                <a:solidFill>
                  <a:srgbClr val="595959"/>
                </a:solidFill>
                <a:latin typeface="Rockwell" charset="0"/>
                <a:ea typeface="ＭＳ Ｐゴシック" charset="-128"/>
              </a:defRPr>
            </a:lvl7pPr>
            <a:lvl8pPr marL="2514600" indent="-228600" eaLnBrk="0" fontAlgn="base" hangingPunct="0">
              <a:spcBef>
                <a:spcPts val="600"/>
              </a:spcBef>
              <a:spcAft>
                <a:spcPct val="0"/>
              </a:spcAft>
              <a:buClr>
                <a:schemeClr val="accent1"/>
              </a:buClr>
              <a:buSzPct val="75000"/>
              <a:buFont typeface="Wingdings" charset="2"/>
              <a:buChar char="n"/>
              <a:tabLst>
                <a:tab pos="285750" algn="l"/>
              </a:tabLst>
              <a:defRPr>
                <a:solidFill>
                  <a:srgbClr val="595959"/>
                </a:solidFill>
                <a:latin typeface="Rockwell" charset="0"/>
                <a:ea typeface="ＭＳ Ｐゴシック" charset="-128"/>
              </a:defRPr>
            </a:lvl8pPr>
            <a:lvl9pPr marL="2971800" indent="-228600" eaLnBrk="0" fontAlgn="base" hangingPunct="0">
              <a:spcBef>
                <a:spcPts val="600"/>
              </a:spcBef>
              <a:spcAft>
                <a:spcPct val="0"/>
              </a:spcAft>
              <a:buClr>
                <a:schemeClr val="accent1"/>
              </a:buClr>
              <a:buSzPct val="75000"/>
              <a:buFont typeface="Wingdings" charset="2"/>
              <a:buChar char="n"/>
              <a:tabLst>
                <a:tab pos="285750" algn="l"/>
              </a:tabLst>
              <a:defRPr>
                <a:solidFill>
                  <a:srgbClr val="595959"/>
                </a:solidFill>
                <a:latin typeface="Rockwell" charset="0"/>
                <a:ea typeface="ＭＳ Ｐゴシック" charset="-128"/>
              </a:defRPr>
            </a:lvl9pPr>
          </a:lstStyle>
          <a:p>
            <a:pPr>
              <a:spcBef>
                <a:spcPct val="0"/>
              </a:spcBef>
              <a:buClrTx/>
              <a:buSzTx/>
              <a:buNone/>
            </a:pPr>
            <a:r>
              <a:rPr lang="en-US" altLang="en-US" sz="1200" b="1">
                <a:solidFill>
                  <a:schemeClr val="tx1"/>
                </a:solidFill>
                <a:latin typeface="Arial" charset="0"/>
              </a:rPr>
              <a:t>(b) 	Mechanical vectors are not infected. Example:</a:t>
            </a:r>
          </a:p>
          <a:p>
            <a:pPr>
              <a:spcBef>
                <a:spcPct val="0"/>
              </a:spcBef>
              <a:buClrTx/>
              <a:buSzTx/>
              <a:buNone/>
            </a:pPr>
            <a:r>
              <a:rPr lang="en-US" altLang="en-US" sz="1200" b="1">
                <a:solidFill>
                  <a:schemeClr val="tx1"/>
                </a:solidFill>
                <a:latin typeface="Arial" charset="0"/>
              </a:rPr>
              <a:t>	Flies can transmit cholera by landing on feces</a:t>
            </a:r>
          </a:p>
          <a:p>
            <a:pPr>
              <a:spcBef>
                <a:spcPct val="0"/>
              </a:spcBef>
              <a:buClrTx/>
              <a:buSzTx/>
              <a:buNone/>
            </a:pPr>
            <a:r>
              <a:rPr lang="en-US" altLang="en-US" sz="1200" b="1">
                <a:solidFill>
                  <a:schemeClr val="tx1"/>
                </a:solidFill>
                <a:latin typeface="Arial" charset="0"/>
              </a:rPr>
              <a:t>	then landing on food or a drinking glass.</a:t>
            </a:r>
          </a:p>
        </p:txBody>
      </p:sp>
      <p:sp>
        <p:nvSpPr>
          <p:cNvPr id="101383" name="Text Box 274"/>
          <p:cNvSpPr txBox="1">
            <a:spLocks noChangeAspect="1" noChangeArrowheads="1"/>
          </p:cNvSpPr>
          <p:nvPr/>
        </p:nvSpPr>
        <p:spPr bwMode="auto">
          <a:xfrm>
            <a:off x="2057401" y="5518150"/>
            <a:ext cx="357886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a:spcBef>
                <a:spcPts val="2000"/>
              </a:spcBef>
              <a:buClr>
                <a:schemeClr val="accent1"/>
              </a:buClr>
              <a:buSzPct val="75000"/>
              <a:buFont typeface="Wingdings" charset="2"/>
              <a:buChar char="n"/>
              <a:tabLst>
                <a:tab pos="225425" algn="l"/>
              </a:tabLst>
              <a:defRPr sz="2400">
                <a:solidFill>
                  <a:srgbClr val="595959"/>
                </a:solidFill>
                <a:latin typeface="Rockwell" charset="0"/>
                <a:ea typeface="ＭＳ Ｐゴシック" charset="-128"/>
              </a:defRPr>
            </a:lvl1pPr>
            <a:lvl2pPr marL="37931725" indent="-37474525">
              <a:spcBef>
                <a:spcPts val="600"/>
              </a:spcBef>
              <a:buClr>
                <a:srgbClr val="B870B8"/>
              </a:buClr>
              <a:buSzPct val="75000"/>
              <a:buFont typeface="Wingdings" charset="2"/>
              <a:buChar char="n"/>
              <a:tabLst>
                <a:tab pos="225425" algn="l"/>
              </a:tabLst>
              <a:defRPr sz="2000">
                <a:solidFill>
                  <a:srgbClr val="595959"/>
                </a:solidFill>
                <a:latin typeface="Rockwell" charset="0"/>
                <a:ea typeface="ＭＳ Ｐゴシック" charset="-128"/>
              </a:defRPr>
            </a:lvl2pPr>
            <a:lvl3pPr marL="685800" indent="-228600">
              <a:spcBef>
                <a:spcPts val="600"/>
              </a:spcBef>
              <a:buClr>
                <a:schemeClr val="accent1"/>
              </a:buClr>
              <a:buSzPct val="75000"/>
              <a:buFont typeface="Wingdings" charset="2"/>
              <a:buChar char="n"/>
              <a:tabLst>
                <a:tab pos="225425" algn="l"/>
              </a:tabLst>
              <a:defRPr>
                <a:solidFill>
                  <a:srgbClr val="595959"/>
                </a:solidFill>
                <a:latin typeface="Rockwell" charset="0"/>
                <a:ea typeface="ＭＳ Ｐゴシック" charset="-128"/>
              </a:defRPr>
            </a:lvl3pPr>
            <a:lvl4pPr marL="914400" indent="-228600">
              <a:spcBef>
                <a:spcPts val="600"/>
              </a:spcBef>
              <a:buClr>
                <a:srgbClr val="B870B8"/>
              </a:buClr>
              <a:buSzPct val="75000"/>
              <a:buFont typeface="Wingdings" charset="2"/>
              <a:buChar char="n"/>
              <a:tabLst>
                <a:tab pos="225425" algn="l"/>
              </a:tabLst>
              <a:defRPr>
                <a:solidFill>
                  <a:srgbClr val="595959"/>
                </a:solidFill>
                <a:latin typeface="Rockwell" charset="0"/>
                <a:ea typeface="ＭＳ Ｐゴシック" charset="-128"/>
              </a:defRPr>
            </a:lvl4pPr>
            <a:lvl5pPr marL="1143000" indent="-228600">
              <a:spcBef>
                <a:spcPts val="600"/>
              </a:spcBef>
              <a:buClr>
                <a:schemeClr val="accent1"/>
              </a:buClr>
              <a:buSzPct val="75000"/>
              <a:buFont typeface="Wingdings" charset="2"/>
              <a:buChar char="n"/>
              <a:tabLst>
                <a:tab pos="225425" algn="l"/>
              </a:tabLst>
              <a:defRPr>
                <a:solidFill>
                  <a:srgbClr val="595959"/>
                </a:solidFill>
                <a:latin typeface="Rockwell" charset="0"/>
                <a:ea typeface="ＭＳ Ｐゴシック" charset="-128"/>
              </a:defRPr>
            </a:lvl5pPr>
            <a:lvl6pPr marL="1600200" indent="-228600" eaLnBrk="0" fontAlgn="base" hangingPunct="0">
              <a:spcBef>
                <a:spcPts val="600"/>
              </a:spcBef>
              <a:spcAft>
                <a:spcPct val="0"/>
              </a:spcAft>
              <a:buClr>
                <a:schemeClr val="accent1"/>
              </a:buClr>
              <a:buSzPct val="75000"/>
              <a:buFont typeface="Wingdings" charset="2"/>
              <a:buChar char="n"/>
              <a:tabLst>
                <a:tab pos="225425" algn="l"/>
              </a:tabLst>
              <a:defRPr>
                <a:solidFill>
                  <a:srgbClr val="595959"/>
                </a:solidFill>
                <a:latin typeface="Rockwell" charset="0"/>
                <a:ea typeface="ＭＳ Ｐゴシック" charset="-128"/>
              </a:defRPr>
            </a:lvl6pPr>
            <a:lvl7pPr marL="2057400" indent="-228600" eaLnBrk="0" fontAlgn="base" hangingPunct="0">
              <a:spcBef>
                <a:spcPts val="600"/>
              </a:spcBef>
              <a:spcAft>
                <a:spcPct val="0"/>
              </a:spcAft>
              <a:buClr>
                <a:schemeClr val="accent1"/>
              </a:buClr>
              <a:buSzPct val="75000"/>
              <a:buFont typeface="Wingdings" charset="2"/>
              <a:buChar char="n"/>
              <a:tabLst>
                <a:tab pos="225425" algn="l"/>
              </a:tabLst>
              <a:defRPr>
                <a:solidFill>
                  <a:srgbClr val="595959"/>
                </a:solidFill>
                <a:latin typeface="Rockwell" charset="0"/>
                <a:ea typeface="ＭＳ Ｐゴシック" charset="-128"/>
              </a:defRPr>
            </a:lvl7pPr>
            <a:lvl8pPr marL="2514600" indent="-228600" eaLnBrk="0" fontAlgn="base" hangingPunct="0">
              <a:spcBef>
                <a:spcPts val="600"/>
              </a:spcBef>
              <a:spcAft>
                <a:spcPct val="0"/>
              </a:spcAft>
              <a:buClr>
                <a:schemeClr val="accent1"/>
              </a:buClr>
              <a:buSzPct val="75000"/>
              <a:buFont typeface="Wingdings" charset="2"/>
              <a:buChar char="n"/>
              <a:tabLst>
                <a:tab pos="225425" algn="l"/>
              </a:tabLst>
              <a:defRPr>
                <a:solidFill>
                  <a:srgbClr val="595959"/>
                </a:solidFill>
                <a:latin typeface="Rockwell" charset="0"/>
                <a:ea typeface="ＭＳ Ｐゴシック" charset="-128"/>
              </a:defRPr>
            </a:lvl8pPr>
            <a:lvl9pPr marL="2971800" indent="-228600" eaLnBrk="0" fontAlgn="base" hangingPunct="0">
              <a:spcBef>
                <a:spcPts val="600"/>
              </a:spcBef>
              <a:spcAft>
                <a:spcPct val="0"/>
              </a:spcAft>
              <a:buClr>
                <a:schemeClr val="accent1"/>
              </a:buClr>
              <a:buSzPct val="75000"/>
              <a:buFont typeface="Wingdings" charset="2"/>
              <a:buChar char="n"/>
              <a:tabLst>
                <a:tab pos="225425" algn="l"/>
              </a:tabLst>
              <a:defRPr>
                <a:solidFill>
                  <a:srgbClr val="595959"/>
                </a:solidFill>
                <a:latin typeface="Rockwell" charset="0"/>
                <a:ea typeface="ＭＳ Ｐゴシック" charset="-128"/>
              </a:defRPr>
            </a:lvl9pPr>
          </a:lstStyle>
          <a:p>
            <a:pPr>
              <a:spcBef>
                <a:spcPct val="0"/>
              </a:spcBef>
              <a:buClrTx/>
              <a:buSzTx/>
              <a:buNone/>
            </a:pPr>
            <a:r>
              <a:rPr lang="en-US" altLang="en-US" sz="1200" b="1">
                <a:solidFill>
                  <a:schemeClr val="tx1"/>
                </a:solidFill>
                <a:latin typeface="Arial" charset="0"/>
              </a:rPr>
              <a:t>(a)	Biological vectors are infected. Example :</a:t>
            </a:r>
            <a:br>
              <a:rPr lang="en-US" altLang="en-US" sz="1200" b="1">
                <a:solidFill>
                  <a:schemeClr val="tx1"/>
                </a:solidFill>
                <a:latin typeface="Arial" charset="0"/>
              </a:rPr>
            </a:br>
            <a:r>
              <a:rPr lang="en-US" altLang="en-US" sz="1200" b="1">
                <a:solidFill>
                  <a:schemeClr val="tx1"/>
                </a:solidFill>
                <a:latin typeface="Arial" charset="0"/>
              </a:rPr>
              <a:t>	The  anopheles mosquito carries the malaria</a:t>
            </a:r>
          </a:p>
          <a:p>
            <a:pPr>
              <a:spcBef>
                <a:spcPct val="0"/>
              </a:spcBef>
              <a:buClrTx/>
              <a:buSzTx/>
              <a:buNone/>
            </a:pPr>
            <a:r>
              <a:rPr lang="en-US" altLang="en-US" sz="1200" b="1">
                <a:solidFill>
                  <a:schemeClr val="tx1"/>
                </a:solidFill>
                <a:latin typeface="Arial" charset="0"/>
              </a:rPr>
              <a:t>	protozoan in its gut and salivary glands and</a:t>
            </a:r>
          </a:p>
          <a:p>
            <a:pPr>
              <a:spcBef>
                <a:spcPct val="0"/>
              </a:spcBef>
              <a:buClrTx/>
              <a:buSzTx/>
              <a:buNone/>
            </a:pPr>
            <a:r>
              <a:rPr lang="en-US" altLang="en-US" sz="1200" b="1">
                <a:solidFill>
                  <a:schemeClr val="tx1"/>
                </a:solidFill>
                <a:latin typeface="Arial" charset="0"/>
              </a:rPr>
              <a:t>	transmits it to humans when it bites.</a:t>
            </a:r>
          </a:p>
        </p:txBody>
      </p:sp>
    </p:spTree>
    <p:extLst>
      <p:ext uri="{BB962C8B-B14F-4D97-AF65-F5344CB8AC3E}">
        <p14:creationId xmlns:p14="http://schemas.microsoft.com/office/powerpoint/2010/main" val="374679087"/>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Title 1"/>
          <p:cNvSpPr>
            <a:spLocks noGrp="1"/>
          </p:cNvSpPr>
          <p:nvPr>
            <p:ph type="title"/>
          </p:nvPr>
        </p:nvSpPr>
        <p:spPr/>
        <p:txBody>
          <a:bodyPr>
            <a:normAutofit fontScale="90000"/>
          </a:bodyPr>
          <a:lstStyle/>
          <a:p>
            <a:pPr eaLnBrk="1" hangingPunct="1"/>
            <a:r>
              <a:rPr lang="en-US" altLang="en-US">
                <a:ea typeface="MS PGothic" charset="-128"/>
              </a:rPr>
              <a:t>Zoonosis</a:t>
            </a:r>
          </a:p>
        </p:txBody>
      </p:sp>
      <p:sp>
        <p:nvSpPr>
          <p:cNvPr id="103426" name="Content Placeholder 2"/>
          <p:cNvSpPr>
            <a:spLocks noGrp="1"/>
          </p:cNvSpPr>
          <p:nvPr>
            <p:ph idx="1"/>
          </p:nvPr>
        </p:nvSpPr>
        <p:spPr>
          <a:xfrm>
            <a:off x="1752600" y="1219200"/>
            <a:ext cx="9194074" cy="4800600"/>
          </a:xfrm>
        </p:spPr>
        <p:txBody>
          <a:bodyPr>
            <a:normAutofit/>
          </a:bodyPr>
          <a:lstStyle/>
          <a:p>
            <a:pPr eaLnBrk="1" hangingPunct="1"/>
            <a:r>
              <a:rPr lang="en-US" altLang="en-US" sz="4000" b="1" u="sng" dirty="0">
                <a:solidFill>
                  <a:srgbClr val="330F42"/>
                </a:solidFill>
                <a:ea typeface="MS PGothic" charset="-128"/>
              </a:rPr>
              <a:t>Zoonosis</a:t>
            </a:r>
            <a:r>
              <a:rPr lang="en-US" altLang="en-US" sz="4000" dirty="0">
                <a:ea typeface="MS PGothic" charset="-128"/>
              </a:rPr>
              <a:t>:  an infection indigenous to animals but naturally transmissible to humans</a:t>
            </a:r>
          </a:p>
          <a:p>
            <a:pPr lvl="1" eaLnBrk="1" hangingPunct="1"/>
            <a:r>
              <a:rPr lang="en-US" altLang="en-US" sz="3600" dirty="0">
                <a:ea typeface="MS PGothic" charset="-128"/>
              </a:rPr>
              <a:t>Human does not contribute to the persistence of the microbe</a:t>
            </a:r>
          </a:p>
          <a:p>
            <a:pPr lvl="1" eaLnBrk="1" hangingPunct="1"/>
            <a:r>
              <a:rPr lang="en-US" altLang="en-US" sz="3600" dirty="0">
                <a:ea typeface="MS PGothic" charset="-128"/>
              </a:rPr>
              <a:t>Can have multi-host involvement</a:t>
            </a:r>
          </a:p>
          <a:p>
            <a:pPr lvl="1" eaLnBrk="1" hangingPunct="1"/>
            <a:r>
              <a:rPr lang="en-US" altLang="en-US" sz="3600" dirty="0">
                <a:ea typeface="MS PGothic" charset="-128"/>
              </a:rPr>
              <a:t>At least 150 worldwide</a:t>
            </a:r>
          </a:p>
        </p:txBody>
      </p:sp>
    </p:spTree>
    <p:extLst>
      <p:ext uri="{BB962C8B-B14F-4D97-AF65-F5344CB8AC3E}">
        <p14:creationId xmlns:p14="http://schemas.microsoft.com/office/powerpoint/2010/main" val="7891593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Periods of Disease </a:t>
            </a:r>
          </a:p>
        </p:txBody>
      </p:sp>
      <p:pic>
        <p:nvPicPr>
          <p:cNvPr id="3" name="Picture Placeholder 1" descr="OSC_Microbio_15_01_Stages.jpg"/>
          <p:cNvPicPr>
            <a:picLocks noChangeAspect="1"/>
          </p:cNvPicPr>
          <p:nvPr/>
        </p:nvPicPr>
        <p:blipFill>
          <a:blip r:embed="rId2">
            <a:extLst>
              <a:ext uri="{28A0092B-C50C-407E-A947-70E740481C1C}">
                <a14:useLocalDpi xmlns:a14="http://schemas.microsoft.com/office/drawing/2010/main" val="0"/>
              </a:ext>
            </a:extLst>
          </a:blip>
          <a:srcRect l="-29895" r="-29895"/>
          <a:stretch>
            <a:fillRect/>
          </a:stretch>
        </p:blipFill>
        <p:spPr>
          <a:xfrm>
            <a:off x="2165683" y="1079292"/>
            <a:ext cx="8349917" cy="3624658"/>
          </a:xfrm>
          <a:prstGeom prst="rect">
            <a:avLst/>
          </a:prstGeom>
        </p:spPr>
      </p:pic>
      <p:sp>
        <p:nvSpPr>
          <p:cNvPr id="4" name="Text Placeholder 6"/>
          <p:cNvSpPr txBox="1">
            <a:spLocks/>
          </p:cNvSpPr>
          <p:nvPr/>
        </p:nvSpPr>
        <p:spPr>
          <a:xfrm>
            <a:off x="457200" y="4843981"/>
            <a:ext cx="11430000" cy="1653071"/>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b="1"/>
              <a:t>The progression of an infectious disease can be divided into five periods, which are related to the number of pathogen particles (red) and the severity of signs and symptoms (blue).</a:t>
            </a:r>
            <a:endParaRPr lang="en-US" b="1" dirty="0"/>
          </a:p>
        </p:txBody>
      </p:sp>
    </p:spTree>
    <p:extLst>
      <p:ext uri="{BB962C8B-B14F-4D97-AF65-F5344CB8AC3E}">
        <p14:creationId xmlns:p14="http://schemas.microsoft.com/office/powerpoint/2010/main" val="8880893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2"/>
          <p:cNvSpPr>
            <a:spLocks noGrp="1" noChangeArrowheads="1"/>
          </p:cNvSpPr>
          <p:nvPr>
            <p:ph type="title" idx="4294967295"/>
          </p:nvPr>
        </p:nvSpPr>
        <p:spPr>
          <a:xfrm>
            <a:off x="1524000" y="0"/>
            <a:ext cx="8229600" cy="762000"/>
          </a:xfrm>
        </p:spPr>
        <p:txBody>
          <a:bodyPr/>
          <a:lstStyle/>
          <a:p>
            <a:pPr eaLnBrk="1" hangingPunct="1"/>
            <a:r>
              <a:rPr lang="en-US" altLang="en-US"/>
              <a:t>Progression of Infection</a:t>
            </a:r>
          </a:p>
        </p:txBody>
      </p:sp>
      <p:sp>
        <p:nvSpPr>
          <p:cNvPr id="140291" name="Rectangle 3"/>
          <p:cNvSpPr>
            <a:spLocks noGrp="1" noChangeArrowheads="1"/>
          </p:cNvSpPr>
          <p:nvPr>
            <p:ph sz="half" idx="4294967295"/>
          </p:nvPr>
        </p:nvSpPr>
        <p:spPr>
          <a:xfrm>
            <a:off x="1524000" y="838200"/>
            <a:ext cx="3657600" cy="5257800"/>
          </a:xfrm>
        </p:spPr>
        <p:style>
          <a:lnRef idx="2">
            <a:schemeClr val="accent2"/>
          </a:lnRef>
          <a:fillRef idx="1">
            <a:schemeClr val="lt1"/>
          </a:fillRef>
          <a:effectRef idx="0">
            <a:schemeClr val="accent2"/>
          </a:effectRef>
          <a:fontRef idx="minor">
            <a:schemeClr val="dk1"/>
          </a:fontRef>
        </p:style>
        <p:txBody>
          <a:bodyPr/>
          <a:lstStyle/>
          <a:p>
            <a:pPr eaLnBrk="1" hangingPunct="1">
              <a:defRPr/>
            </a:pPr>
            <a:r>
              <a:rPr lang="en-US" altLang="en-US" b="1" dirty="0">
                <a:solidFill>
                  <a:srgbClr val="330F42"/>
                </a:solidFill>
                <a:ea typeface="ＭＳ Ｐゴシック" charset="-128"/>
              </a:rPr>
              <a:t>Incubation </a:t>
            </a:r>
            <a:r>
              <a:rPr lang="en-US" altLang="en-US" dirty="0">
                <a:solidFill>
                  <a:srgbClr val="000000"/>
                </a:solidFill>
                <a:ea typeface="ＭＳ Ｐゴシック" charset="-128"/>
              </a:rPr>
              <a:t>period</a:t>
            </a:r>
          </a:p>
          <a:p>
            <a:pPr eaLnBrk="1" hangingPunct="1">
              <a:defRPr/>
            </a:pPr>
            <a:r>
              <a:rPr lang="en-US" altLang="en-US" b="1" dirty="0">
                <a:solidFill>
                  <a:srgbClr val="330F42"/>
                </a:solidFill>
                <a:ea typeface="ＭＳ Ｐゴシック" charset="-128"/>
              </a:rPr>
              <a:t>Prodromal </a:t>
            </a:r>
            <a:r>
              <a:rPr lang="en-US" altLang="en-US" dirty="0">
                <a:solidFill>
                  <a:srgbClr val="000000"/>
                </a:solidFill>
                <a:ea typeface="ＭＳ Ｐゴシック" charset="-128"/>
              </a:rPr>
              <a:t>(1-2 days; </a:t>
            </a:r>
            <a:r>
              <a:rPr lang="en-US" altLang="en-US">
                <a:solidFill>
                  <a:srgbClr val="000000"/>
                </a:solidFill>
                <a:ea typeface="ＭＳ Ｐゴシック" charset="-128"/>
              </a:rPr>
              <a:t>early signs and symptoms </a:t>
            </a:r>
            <a:r>
              <a:rPr lang="en-US" altLang="en-US" dirty="0">
                <a:solidFill>
                  <a:srgbClr val="000000"/>
                </a:solidFill>
                <a:ea typeface="ＭＳ Ｐゴシック" charset="-128"/>
              </a:rPr>
              <a:t>appear) </a:t>
            </a:r>
          </a:p>
          <a:p>
            <a:pPr eaLnBrk="1" hangingPunct="1">
              <a:defRPr/>
            </a:pPr>
            <a:r>
              <a:rPr lang="en-US" altLang="en-US" b="1" dirty="0">
                <a:solidFill>
                  <a:srgbClr val="330F42"/>
                </a:solidFill>
                <a:ea typeface="ＭＳ Ｐゴシック" charset="-128"/>
              </a:rPr>
              <a:t>Invasion </a:t>
            </a:r>
            <a:r>
              <a:rPr lang="en-US" altLang="en-US" dirty="0">
                <a:solidFill>
                  <a:srgbClr val="000000"/>
                </a:solidFill>
                <a:ea typeface="ＭＳ Ｐゴシック" charset="-128"/>
              </a:rPr>
              <a:t>(growing) </a:t>
            </a:r>
          </a:p>
          <a:p>
            <a:pPr eaLnBrk="1" hangingPunct="1">
              <a:defRPr/>
            </a:pPr>
            <a:r>
              <a:rPr lang="en-US" altLang="en-US" b="1" dirty="0">
                <a:solidFill>
                  <a:srgbClr val="330F42"/>
                </a:solidFill>
                <a:ea typeface="ＭＳ Ｐゴシック" charset="-128"/>
              </a:rPr>
              <a:t>Convalescence</a:t>
            </a:r>
          </a:p>
          <a:p>
            <a:pPr eaLnBrk="1" hangingPunct="1">
              <a:defRPr/>
            </a:pPr>
            <a:r>
              <a:rPr lang="en-US" altLang="en-US" b="1" dirty="0">
                <a:solidFill>
                  <a:srgbClr val="330F42"/>
                </a:solidFill>
                <a:ea typeface="ＭＳ Ｐゴシック" charset="-128"/>
              </a:rPr>
              <a:t>Recovery</a:t>
            </a:r>
          </a:p>
        </p:txBody>
      </p:sp>
      <p:sp>
        <p:nvSpPr>
          <p:cNvPr id="92163" name="Rectangle 36"/>
          <p:cNvSpPr>
            <a:spLocks noChangeArrowheads="1"/>
          </p:cNvSpPr>
          <p:nvPr/>
        </p:nvSpPr>
        <p:spPr bwMode="auto">
          <a:xfrm>
            <a:off x="5770564" y="854076"/>
            <a:ext cx="444817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2000"/>
              </a:spcBef>
              <a:buClr>
                <a:schemeClr val="accent1"/>
              </a:buClr>
              <a:buSzPct val="75000"/>
              <a:buFont typeface="Wingdings" charset="2"/>
              <a:buChar char="n"/>
              <a:defRPr sz="2400">
                <a:solidFill>
                  <a:srgbClr val="595959"/>
                </a:solidFill>
                <a:latin typeface="Rockwell" charset="0"/>
                <a:ea typeface="ＭＳ Ｐゴシック" charset="-128"/>
              </a:defRPr>
            </a:lvl1pPr>
            <a:lvl2pPr marL="37931725" indent="-37474525">
              <a:spcBef>
                <a:spcPts val="600"/>
              </a:spcBef>
              <a:buClr>
                <a:srgbClr val="B870B8"/>
              </a:buClr>
              <a:buSzPct val="75000"/>
              <a:buFont typeface="Wingdings" charset="2"/>
              <a:buChar char="n"/>
              <a:defRPr sz="2000">
                <a:solidFill>
                  <a:srgbClr val="595959"/>
                </a:solidFill>
                <a:latin typeface="Rockwell" charset="0"/>
                <a:ea typeface="ＭＳ Ｐゴシック" charset="-128"/>
              </a:defRPr>
            </a:lvl2pPr>
            <a:lvl3pPr marL="685800" indent="-228600">
              <a:spcBef>
                <a:spcPts val="600"/>
              </a:spcBef>
              <a:buClr>
                <a:schemeClr val="accent1"/>
              </a:buClr>
              <a:buSzPct val="75000"/>
              <a:buFont typeface="Wingdings" charset="2"/>
              <a:buChar char="n"/>
              <a:defRPr>
                <a:solidFill>
                  <a:srgbClr val="595959"/>
                </a:solidFill>
                <a:latin typeface="Rockwell" charset="0"/>
                <a:ea typeface="ＭＳ Ｐゴシック" charset="-128"/>
              </a:defRPr>
            </a:lvl3pPr>
            <a:lvl4pPr marL="914400" indent="-228600">
              <a:spcBef>
                <a:spcPts val="600"/>
              </a:spcBef>
              <a:buClr>
                <a:srgbClr val="B870B8"/>
              </a:buClr>
              <a:buSzPct val="75000"/>
              <a:buFont typeface="Wingdings" charset="2"/>
              <a:buChar char="n"/>
              <a:defRPr>
                <a:solidFill>
                  <a:srgbClr val="595959"/>
                </a:solidFill>
                <a:latin typeface="Rockwell" charset="0"/>
                <a:ea typeface="ＭＳ Ｐゴシック" charset="-128"/>
              </a:defRPr>
            </a:lvl4pPr>
            <a:lvl5pPr marL="1143000" indent="-228600">
              <a:spcBef>
                <a:spcPts val="600"/>
              </a:spcBef>
              <a:buClr>
                <a:schemeClr val="accent1"/>
              </a:buClr>
              <a:buSzPct val="75000"/>
              <a:buFont typeface="Wingdings" charset="2"/>
              <a:buChar char="n"/>
              <a:defRPr>
                <a:solidFill>
                  <a:srgbClr val="595959"/>
                </a:solidFill>
                <a:latin typeface="Rockwell" charset="0"/>
                <a:ea typeface="ＭＳ Ｐゴシック" charset="-128"/>
              </a:defRPr>
            </a:lvl5pPr>
            <a:lvl6pPr marL="1600200" indent="-228600" eaLnBrk="0" fontAlgn="base" hangingPunct="0">
              <a:spcBef>
                <a:spcPts val="600"/>
              </a:spcBef>
              <a:spcAft>
                <a:spcPct val="0"/>
              </a:spcAft>
              <a:buClr>
                <a:schemeClr val="accent1"/>
              </a:buClr>
              <a:buSzPct val="75000"/>
              <a:buFont typeface="Wingdings" charset="2"/>
              <a:buChar char="n"/>
              <a:defRPr>
                <a:solidFill>
                  <a:srgbClr val="595959"/>
                </a:solidFill>
                <a:latin typeface="Rockwell" charset="0"/>
                <a:ea typeface="ＭＳ Ｐゴシック" charset="-128"/>
              </a:defRPr>
            </a:lvl6pPr>
            <a:lvl7pPr marL="2057400" indent="-228600" eaLnBrk="0" fontAlgn="base" hangingPunct="0">
              <a:spcBef>
                <a:spcPts val="600"/>
              </a:spcBef>
              <a:spcAft>
                <a:spcPct val="0"/>
              </a:spcAft>
              <a:buClr>
                <a:schemeClr val="accent1"/>
              </a:buClr>
              <a:buSzPct val="75000"/>
              <a:buFont typeface="Wingdings" charset="2"/>
              <a:buChar char="n"/>
              <a:defRPr>
                <a:solidFill>
                  <a:srgbClr val="595959"/>
                </a:solidFill>
                <a:latin typeface="Rockwell" charset="0"/>
                <a:ea typeface="ＭＳ Ｐゴシック" charset="-128"/>
              </a:defRPr>
            </a:lvl7pPr>
            <a:lvl8pPr marL="2514600" indent="-228600" eaLnBrk="0" fontAlgn="base" hangingPunct="0">
              <a:spcBef>
                <a:spcPts val="600"/>
              </a:spcBef>
              <a:spcAft>
                <a:spcPct val="0"/>
              </a:spcAft>
              <a:buClr>
                <a:schemeClr val="accent1"/>
              </a:buClr>
              <a:buSzPct val="75000"/>
              <a:buFont typeface="Wingdings" charset="2"/>
              <a:buChar char="n"/>
              <a:defRPr>
                <a:solidFill>
                  <a:srgbClr val="595959"/>
                </a:solidFill>
                <a:latin typeface="Rockwell" charset="0"/>
                <a:ea typeface="ＭＳ Ｐゴシック" charset="-128"/>
              </a:defRPr>
            </a:lvl8pPr>
            <a:lvl9pPr marL="2971800" indent="-228600" eaLnBrk="0" fontAlgn="base" hangingPunct="0">
              <a:spcBef>
                <a:spcPts val="600"/>
              </a:spcBef>
              <a:spcAft>
                <a:spcPct val="0"/>
              </a:spcAft>
              <a:buClr>
                <a:schemeClr val="accent1"/>
              </a:buClr>
              <a:buSzPct val="75000"/>
              <a:buFont typeface="Wingdings" charset="2"/>
              <a:buChar char="n"/>
              <a:defRPr>
                <a:solidFill>
                  <a:srgbClr val="595959"/>
                </a:solidFill>
                <a:latin typeface="Rockwell" charset="0"/>
                <a:ea typeface="ＭＳ Ｐゴシック" charset="-128"/>
              </a:defRPr>
            </a:lvl9pPr>
          </a:lstStyle>
          <a:p>
            <a:pPr>
              <a:spcBef>
                <a:spcPct val="0"/>
              </a:spcBef>
              <a:buClrTx/>
              <a:buSzTx/>
              <a:buNone/>
            </a:pPr>
            <a:r>
              <a:rPr lang="en-US" altLang="en-US" sz="800">
                <a:solidFill>
                  <a:schemeClr val="tx1"/>
                </a:solidFill>
                <a:latin typeface="Arial" charset="0"/>
              </a:rPr>
              <a:t>Copyright © The McGraw-Hill Companies, Inc. Permission required for reproduction or display.</a:t>
            </a:r>
          </a:p>
        </p:txBody>
      </p:sp>
      <p:pic>
        <p:nvPicPr>
          <p:cNvPr id="92164" name="Picture 5" descr="cow2252X_bx13_0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0864" y="1293813"/>
            <a:ext cx="4884737" cy="385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65" name="Text Box 137"/>
          <p:cNvSpPr txBox="1">
            <a:spLocks noChangeAspect="1" noChangeArrowheads="1"/>
          </p:cNvSpPr>
          <p:nvPr/>
        </p:nvSpPr>
        <p:spPr bwMode="auto">
          <a:xfrm>
            <a:off x="7631114" y="5121275"/>
            <a:ext cx="50751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a:spcBef>
                <a:spcPts val="2000"/>
              </a:spcBef>
              <a:buClr>
                <a:schemeClr val="accent1"/>
              </a:buClr>
              <a:buSzPct val="75000"/>
              <a:buFont typeface="Wingdings" charset="2"/>
              <a:buChar char="n"/>
              <a:defRPr sz="2400">
                <a:solidFill>
                  <a:srgbClr val="595959"/>
                </a:solidFill>
                <a:latin typeface="Rockwell" charset="0"/>
                <a:ea typeface="ＭＳ Ｐゴシック" charset="-128"/>
              </a:defRPr>
            </a:lvl1pPr>
            <a:lvl2pPr marL="37931725" indent="-37474525">
              <a:spcBef>
                <a:spcPts val="600"/>
              </a:spcBef>
              <a:buClr>
                <a:srgbClr val="B870B8"/>
              </a:buClr>
              <a:buSzPct val="75000"/>
              <a:buFont typeface="Wingdings" charset="2"/>
              <a:buChar char="n"/>
              <a:defRPr sz="2000">
                <a:solidFill>
                  <a:srgbClr val="595959"/>
                </a:solidFill>
                <a:latin typeface="Rockwell" charset="0"/>
                <a:ea typeface="ＭＳ Ｐゴシック" charset="-128"/>
              </a:defRPr>
            </a:lvl2pPr>
            <a:lvl3pPr marL="685800" indent="-228600">
              <a:spcBef>
                <a:spcPts val="600"/>
              </a:spcBef>
              <a:buClr>
                <a:schemeClr val="accent1"/>
              </a:buClr>
              <a:buSzPct val="75000"/>
              <a:buFont typeface="Wingdings" charset="2"/>
              <a:buChar char="n"/>
              <a:defRPr>
                <a:solidFill>
                  <a:srgbClr val="595959"/>
                </a:solidFill>
                <a:latin typeface="Rockwell" charset="0"/>
                <a:ea typeface="ＭＳ Ｐゴシック" charset="-128"/>
              </a:defRPr>
            </a:lvl3pPr>
            <a:lvl4pPr marL="914400" indent="-228600">
              <a:spcBef>
                <a:spcPts val="600"/>
              </a:spcBef>
              <a:buClr>
                <a:srgbClr val="B870B8"/>
              </a:buClr>
              <a:buSzPct val="75000"/>
              <a:buFont typeface="Wingdings" charset="2"/>
              <a:buChar char="n"/>
              <a:defRPr>
                <a:solidFill>
                  <a:srgbClr val="595959"/>
                </a:solidFill>
                <a:latin typeface="Rockwell" charset="0"/>
                <a:ea typeface="ＭＳ Ｐゴシック" charset="-128"/>
              </a:defRPr>
            </a:lvl4pPr>
            <a:lvl5pPr marL="1143000" indent="-228600">
              <a:spcBef>
                <a:spcPts val="600"/>
              </a:spcBef>
              <a:buClr>
                <a:schemeClr val="accent1"/>
              </a:buClr>
              <a:buSzPct val="75000"/>
              <a:buFont typeface="Wingdings" charset="2"/>
              <a:buChar char="n"/>
              <a:defRPr>
                <a:solidFill>
                  <a:srgbClr val="595959"/>
                </a:solidFill>
                <a:latin typeface="Rockwell" charset="0"/>
                <a:ea typeface="ＭＳ Ｐゴシック" charset="-128"/>
              </a:defRPr>
            </a:lvl5pPr>
            <a:lvl6pPr marL="1600200" indent="-228600" eaLnBrk="0" fontAlgn="base" hangingPunct="0">
              <a:spcBef>
                <a:spcPts val="600"/>
              </a:spcBef>
              <a:spcAft>
                <a:spcPct val="0"/>
              </a:spcAft>
              <a:buClr>
                <a:schemeClr val="accent1"/>
              </a:buClr>
              <a:buSzPct val="75000"/>
              <a:buFont typeface="Wingdings" charset="2"/>
              <a:buChar char="n"/>
              <a:defRPr>
                <a:solidFill>
                  <a:srgbClr val="595959"/>
                </a:solidFill>
                <a:latin typeface="Rockwell" charset="0"/>
                <a:ea typeface="ＭＳ Ｐゴシック" charset="-128"/>
              </a:defRPr>
            </a:lvl6pPr>
            <a:lvl7pPr marL="2057400" indent="-228600" eaLnBrk="0" fontAlgn="base" hangingPunct="0">
              <a:spcBef>
                <a:spcPts val="600"/>
              </a:spcBef>
              <a:spcAft>
                <a:spcPct val="0"/>
              </a:spcAft>
              <a:buClr>
                <a:schemeClr val="accent1"/>
              </a:buClr>
              <a:buSzPct val="75000"/>
              <a:buFont typeface="Wingdings" charset="2"/>
              <a:buChar char="n"/>
              <a:defRPr>
                <a:solidFill>
                  <a:srgbClr val="595959"/>
                </a:solidFill>
                <a:latin typeface="Rockwell" charset="0"/>
                <a:ea typeface="ＭＳ Ｐゴシック" charset="-128"/>
              </a:defRPr>
            </a:lvl7pPr>
            <a:lvl8pPr marL="2514600" indent="-228600" eaLnBrk="0" fontAlgn="base" hangingPunct="0">
              <a:spcBef>
                <a:spcPts val="600"/>
              </a:spcBef>
              <a:spcAft>
                <a:spcPct val="0"/>
              </a:spcAft>
              <a:buClr>
                <a:schemeClr val="accent1"/>
              </a:buClr>
              <a:buSzPct val="75000"/>
              <a:buFont typeface="Wingdings" charset="2"/>
              <a:buChar char="n"/>
              <a:defRPr>
                <a:solidFill>
                  <a:srgbClr val="595959"/>
                </a:solidFill>
                <a:latin typeface="Rockwell" charset="0"/>
                <a:ea typeface="ＭＳ Ｐゴシック" charset="-128"/>
              </a:defRPr>
            </a:lvl8pPr>
            <a:lvl9pPr marL="2971800" indent="-228600" eaLnBrk="0" fontAlgn="base" hangingPunct="0">
              <a:spcBef>
                <a:spcPts val="600"/>
              </a:spcBef>
              <a:spcAft>
                <a:spcPct val="0"/>
              </a:spcAft>
              <a:buClr>
                <a:schemeClr val="accent1"/>
              </a:buClr>
              <a:buSzPct val="75000"/>
              <a:buFont typeface="Wingdings" charset="2"/>
              <a:buChar char="n"/>
              <a:defRPr>
                <a:solidFill>
                  <a:srgbClr val="595959"/>
                </a:solidFill>
                <a:latin typeface="Rockwell" charset="0"/>
                <a:ea typeface="ＭＳ Ｐゴシック" charset="-128"/>
              </a:defRPr>
            </a:lvl9pPr>
          </a:lstStyle>
          <a:p>
            <a:pPr>
              <a:spcBef>
                <a:spcPct val="0"/>
              </a:spcBef>
              <a:buClrTx/>
              <a:buSzTx/>
              <a:buNone/>
            </a:pPr>
            <a:r>
              <a:rPr lang="en-US" altLang="en-US" sz="1400" b="1">
                <a:solidFill>
                  <a:schemeClr val="tx1"/>
                </a:solidFill>
                <a:latin typeface="Arial" charset="0"/>
              </a:rPr>
              <a:t>Time</a:t>
            </a:r>
          </a:p>
        </p:txBody>
      </p:sp>
      <p:sp>
        <p:nvSpPr>
          <p:cNvPr id="92166" name="Text Box 138"/>
          <p:cNvSpPr txBox="1">
            <a:spLocks noChangeAspect="1" noChangeArrowheads="1"/>
          </p:cNvSpPr>
          <p:nvPr/>
        </p:nvSpPr>
        <p:spPr bwMode="auto">
          <a:xfrm>
            <a:off x="7994650" y="1433514"/>
            <a:ext cx="86658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a:spcBef>
                <a:spcPts val="2000"/>
              </a:spcBef>
              <a:buClr>
                <a:schemeClr val="accent1"/>
              </a:buClr>
              <a:buSzPct val="75000"/>
              <a:buFont typeface="Wingdings" charset="2"/>
              <a:buChar char="n"/>
              <a:defRPr sz="2400">
                <a:solidFill>
                  <a:srgbClr val="595959"/>
                </a:solidFill>
                <a:latin typeface="Rockwell" charset="0"/>
                <a:ea typeface="ＭＳ Ｐゴシック" charset="-128"/>
              </a:defRPr>
            </a:lvl1pPr>
            <a:lvl2pPr marL="37931725" indent="-37474525">
              <a:spcBef>
                <a:spcPts val="600"/>
              </a:spcBef>
              <a:buClr>
                <a:srgbClr val="B870B8"/>
              </a:buClr>
              <a:buSzPct val="75000"/>
              <a:buFont typeface="Wingdings" charset="2"/>
              <a:buChar char="n"/>
              <a:defRPr sz="2000">
                <a:solidFill>
                  <a:srgbClr val="595959"/>
                </a:solidFill>
                <a:latin typeface="Rockwell" charset="0"/>
                <a:ea typeface="ＭＳ Ｐゴシック" charset="-128"/>
              </a:defRPr>
            </a:lvl2pPr>
            <a:lvl3pPr marL="685800" indent="-228600">
              <a:spcBef>
                <a:spcPts val="600"/>
              </a:spcBef>
              <a:buClr>
                <a:schemeClr val="accent1"/>
              </a:buClr>
              <a:buSzPct val="75000"/>
              <a:buFont typeface="Wingdings" charset="2"/>
              <a:buChar char="n"/>
              <a:defRPr>
                <a:solidFill>
                  <a:srgbClr val="595959"/>
                </a:solidFill>
                <a:latin typeface="Rockwell" charset="0"/>
                <a:ea typeface="ＭＳ Ｐゴシック" charset="-128"/>
              </a:defRPr>
            </a:lvl3pPr>
            <a:lvl4pPr marL="914400" indent="-228600">
              <a:spcBef>
                <a:spcPts val="600"/>
              </a:spcBef>
              <a:buClr>
                <a:srgbClr val="B870B8"/>
              </a:buClr>
              <a:buSzPct val="75000"/>
              <a:buFont typeface="Wingdings" charset="2"/>
              <a:buChar char="n"/>
              <a:defRPr>
                <a:solidFill>
                  <a:srgbClr val="595959"/>
                </a:solidFill>
                <a:latin typeface="Rockwell" charset="0"/>
                <a:ea typeface="ＭＳ Ｐゴシック" charset="-128"/>
              </a:defRPr>
            </a:lvl4pPr>
            <a:lvl5pPr marL="1143000" indent="-228600">
              <a:spcBef>
                <a:spcPts val="600"/>
              </a:spcBef>
              <a:buClr>
                <a:schemeClr val="accent1"/>
              </a:buClr>
              <a:buSzPct val="75000"/>
              <a:buFont typeface="Wingdings" charset="2"/>
              <a:buChar char="n"/>
              <a:defRPr>
                <a:solidFill>
                  <a:srgbClr val="595959"/>
                </a:solidFill>
                <a:latin typeface="Rockwell" charset="0"/>
                <a:ea typeface="ＭＳ Ｐゴシック" charset="-128"/>
              </a:defRPr>
            </a:lvl5pPr>
            <a:lvl6pPr marL="1600200" indent="-228600" eaLnBrk="0" fontAlgn="base" hangingPunct="0">
              <a:spcBef>
                <a:spcPts val="600"/>
              </a:spcBef>
              <a:spcAft>
                <a:spcPct val="0"/>
              </a:spcAft>
              <a:buClr>
                <a:schemeClr val="accent1"/>
              </a:buClr>
              <a:buSzPct val="75000"/>
              <a:buFont typeface="Wingdings" charset="2"/>
              <a:buChar char="n"/>
              <a:defRPr>
                <a:solidFill>
                  <a:srgbClr val="595959"/>
                </a:solidFill>
                <a:latin typeface="Rockwell" charset="0"/>
                <a:ea typeface="ＭＳ Ｐゴシック" charset="-128"/>
              </a:defRPr>
            </a:lvl6pPr>
            <a:lvl7pPr marL="2057400" indent="-228600" eaLnBrk="0" fontAlgn="base" hangingPunct="0">
              <a:spcBef>
                <a:spcPts val="600"/>
              </a:spcBef>
              <a:spcAft>
                <a:spcPct val="0"/>
              </a:spcAft>
              <a:buClr>
                <a:schemeClr val="accent1"/>
              </a:buClr>
              <a:buSzPct val="75000"/>
              <a:buFont typeface="Wingdings" charset="2"/>
              <a:buChar char="n"/>
              <a:defRPr>
                <a:solidFill>
                  <a:srgbClr val="595959"/>
                </a:solidFill>
                <a:latin typeface="Rockwell" charset="0"/>
                <a:ea typeface="ＭＳ Ｐゴシック" charset="-128"/>
              </a:defRPr>
            </a:lvl7pPr>
            <a:lvl8pPr marL="2514600" indent="-228600" eaLnBrk="0" fontAlgn="base" hangingPunct="0">
              <a:spcBef>
                <a:spcPts val="600"/>
              </a:spcBef>
              <a:spcAft>
                <a:spcPct val="0"/>
              </a:spcAft>
              <a:buClr>
                <a:schemeClr val="accent1"/>
              </a:buClr>
              <a:buSzPct val="75000"/>
              <a:buFont typeface="Wingdings" charset="2"/>
              <a:buChar char="n"/>
              <a:defRPr>
                <a:solidFill>
                  <a:srgbClr val="595959"/>
                </a:solidFill>
                <a:latin typeface="Rockwell" charset="0"/>
                <a:ea typeface="ＭＳ Ｐゴシック" charset="-128"/>
              </a:defRPr>
            </a:lvl8pPr>
            <a:lvl9pPr marL="2971800" indent="-228600" eaLnBrk="0" fontAlgn="base" hangingPunct="0">
              <a:spcBef>
                <a:spcPts val="600"/>
              </a:spcBef>
              <a:spcAft>
                <a:spcPct val="0"/>
              </a:spcAft>
              <a:buClr>
                <a:schemeClr val="accent1"/>
              </a:buClr>
              <a:buSzPct val="75000"/>
              <a:buFont typeface="Wingdings" charset="2"/>
              <a:buChar char="n"/>
              <a:defRPr>
                <a:solidFill>
                  <a:srgbClr val="595959"/>
                </a:solidFill>
                <a:latin typeface="Rockwell" charset="0"/>
                <a:ea typeface="ＭＳ Ｐゴシック" charset="-128"/>
              </a:defRPr>
            </a:lvl9pPr>
          </a:lstStyle>
          <a:p>
            <a:pPr>
              <a:spcBef>
                <a:spcPct val="0"/>
              </a:spcBef>
              <a:buClrTx/>
              <a:buSzTx/>
              <a:buNone/>
            </a:pPr>
            <a:r>
              <a:rPr lang="en-US" altLang="en-US" sz="1400" b="1">
                <a:solidFill>
                  <a:schemeClr val="tx1"/>
                </a:solidFill>
                <a:latin typeface="Arial" charset="0"/>
              </a:rPr>
              <a:t>Height of</a:t>
            </a:r>
          </a:p>
          <a:p>
            <a:pPr>
              <a:spcBef>
                <a:spcPct val="0"/>
              </a:spcBef>
              <a:buClrTx/>
              <a:buSzTx/>
              <a:buNone/>
            </a:pPr>
            <a:r>
              <a:rPr lang="en-US" altLang="en-US" sz="1400" b="1">
                <a:solidFill>
                  <a:schemeClr val="tx1"/>
                </a:solidFill>
                <a:latin typeface="Arial" charset="0"/>
              </a:rPr>
              <a:t>infection</a:t>
            </a:r>
          </a:p>
        </p:txBody>
      </p:sp>
      <p:sp>
        <p:nvSpPr>
          <p:cNvPr id="92167" name="Text Box 139"/>
          <p:cNvSpPr txBox="1">
            <a:spLocks noChangeAspect="1" noChangeArrowheads="1"/>
          </p:cNvSpPr>
          <p:nvPr/>
        </p:nvSpPr>
        <p:spPr bwMode="auto">
          <a:xfrm>
            <a:off x="4719638" y="4165601"/>
            <a:ext cx="100764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a:spcBef>
                <a:spcPts val="2000"/>
              </a:spcBef>
              <a:buClr>
                <a:schemeClr val="accent1"/>
              </a:buClr>
              <a:buSzPct val="75000"/>
              <a:buFont typeface="Wingdings" charset="2"/>
              <a:buChar char="n"/>
              <a:defRPr sz="2400">
                <a:solidFill>
                  <a:srgbClr val="595959"/>
                </a:solidFill>
                <a:latin typeface="Rockwell" charset="0"/>
                <a:ea typeface="ＭＳ Ｐゴシック" charset="-128"/>
              </a:defRPr>
            </a:lvl1pPr>
            <a:lvl2pPr marL="37931725" indent="-37474525">
              <a:spcBef>
                <a:spcPts val="600"/>
              </a:spcBef>
              <a:buClr>
                <a:srgbClr val="B870B8"/>
              </a:buClr>
              <a:buSzPct val="75000"/>
              <a:buFont typeface="Wingdings" charset="2"/>
              <a:buChar char="n"/>
              <a:defRPr sz="2000">
                <a:solidFill>
                  <a:srgbClr val="595959"/>
                </a:solidFill>
                <a:latin typeface="Rockwell" charset="0"/>
                <a:ea typeface="ＭＳ Ｐゴシック" charset="-128"/>
              </a:defRPr>
            </a:lvl2pPr>
            <a:lvl3pPr marL="685800" indent="-228600">
              <a:spcBef>
                <a:spcPts val="600"/>
              </a:spcBef>
              <a:buClr>
                <a:schemeClr val="accent1"/>
              </a:buClr>
              <a:buSzPct val="75000"/>
              <a:buFont typeface="Wingdings" charset="2"/>
              <a:buChar char="n"/>
              <a:defRPr>
                <a:solidFill>
                  <a:srgbClr val="595959"/>
                </a:solidFill>
                <a:latin typeface="Rockwell" charset="0"/>
                <a:ea typeface="ＭＳ Ｐゴシック" charset="-128"/>
              </a:defRPr>
            </a:lvl3pPr>
            <a:lvl4pPr marL="914400" indent="-228600">
              <a:spcBef>
                <a:spcPts val="600"/>
              </a:spcBef>
              <a:buClr>
                <a:srgbClr val="B870B8"/>
              </a:buClr>
              <a:buSzPct val="75000"/>
              <a:buFont typeface="Wingdings" charset="2"/>
              <a:buChar char="n"/>
              <a:defRPr>
                <a:solidFill>
                  <a:srgbClr val="595959"/>
                </a:solidFill>
                <a:latin typeface="Rockwell" charset="0"/>
                <a:ea typeface="ＭＳ Ｐゴシック" charset="-128"/>
              </a:defRPr>
            </a:lvl4pPr>
            <a:lvl5pPr marL="1143000" indent="-228600">
              <a:spcBef>
                <a:spcPts val="600"/>
              </a:spcBef>
              <a:buClr>
                <a:schemeClr val="accent1"/>
              </a:buClr>
              <a:buSzPct val="75000"/>
              <a:buFont typeface="Wingdings" charset="2"/>
              <a:buChar char="n"/>
              <a:defRPr>
                <a:solidFill>
                  <a:srgbClr val="595959"/>
                </a:solidFill>
                <a:latin typeface="Rockwell" charset="0"/>
                <a:ea typeface="ＭＳ Ｐゴシック" charset="-128"/>
              </a:defRPr>
            </a:lvl5pPr>
            <a:lvl6pPr marL="1600200" indent="-228600" eaLnBrk="0" fontAlgn="base" hangingPunct="0">
              <a:spcBef>
                <a:spcPts val="600"/>
              </a:spcBef>
              <a:spcAft>
                <a:spcPct val="0"/>
              </a:spcAft>
              <a:buClr>
                <a:schemeClr val="accent1"/>
              </a:buClr>
              <a:buSzPct val="75000"/>
              <a:buFont typeface="Wingdings" charset="2"/>
              <a:buChar char="n"/>
              <a:defRPr>
                <a:solidFill>
                  <a:srgbClr val="595959"/>
                </a:solidFill>
                <a:latin typeface="Rockwell" charset="0"/>
                <a:ea typeface="ＭＳ Ｐゴシック" charset="-128"/>
              </a:defRPr>
            </a:lvl6pPr>
            <a:lvl7pPr marL="2057400" indent="-228600" eaLnBrk="0" fontAlgn="base" hangingPunct="0">
              <a:spcBef>
                <a:spcPts val="600"/>
              </a:spcBef>
              <a:spcAft>
                <a:spcPct val="0"/>
              </a:spcAft>
              <a:buClr>
                <a:schemeClr val="accent1"/>
              </a:buClr>
              <a:buSzPct val="75000"/>
              <a:buFont typeface="Wingdings" charset="2"/>
              <a:buChar char="n"/>
              <a:defRPr>
                <a:solidFill>
                  <a:srgbClr val="595959"/>
                </a:solidFill>
                <a:latin typeface="Rockwell" charset="0"/>
                <a:ea typeface="ＭＳ Ｐゴシック" charset="-128"/>
              </a:defRPr>
            </a:lvl7pPr>
            <a:lvl8pPr marL="2514600" indent="-228600" eaLnBrk="0" fontAlgn="base" hangingPunct="0">
              <a:spcBef>
                <a:spcPts val="600"/>
              </a:spcBef>
              <a:spcAft>
                <a:spcPct val="0"/>
              </a:spcAft>
              <a:buClr>
                <a:schemeClr val="accent1"/>
              </a:buClr>
              <a:buSzPct val="75000"/>
              <a:buFont typeface="Wingdings" charset="2"/>
              <a:buChar char="n"/>
              <a:defRPr>
                <a:solidFill>
                  <a:srgbClr val="595959"/>
                </a:solidFill>
                <a:latin typeface="Rockwell" charset="0"/>
                <a:ea typeface="ＭＳ Ｐゴシック" charset="-128"/>
              </a:defRPr>
            </a:lvl8pPr>
            <a:lvl9pPr marL="2971800" indent="-228600" eaLnBrk="0" fontAlgn="base" hangingPunct="0">
              <a:spcBef>
                <a:spcPts val="600"/>
              </a:spcBef>
              <a:spcAft>
                <a:spcPct val="0"/>
              </a:spcAft>
              <a:buClr>
                <a:schemeClr val="accent1"/>
              </a:buClr>
              <a:buSzPct val="75000"/>
              <a:buFont typeface="Wingdings" charset="2"/>
              <a:buChar char="n"/>
              <a:defRPr>
                <a:solidFill>
                  <a:srgbClr val="595959"/>
                </a:solidFill>
                <a:latin typeface="Rockwell" charset="0"/>
                <a:ea typeface="ＭＳ Ｐゴシック" charset="-128"/>
              </a:defRPr>
            </a:lvl9pPr>
          </a:lstStyle>
          <a:p>
            <a:pPr>
              <a:spcBef>
                <a:spcPct val="0"/>
              </a:spcBef>
              <a:buClrTx/>
              <a:buSzTx/>
              <a:buNone/>
            </a:pPr>
            <a:r>
              <a:rPr lang="en-US" altLang="en-US" sz="1400" b="1">
                <a:solidFill>
                  <a:schemeClr val="tx1"/>
                </a:solidFill>
                <a:latin typeface="Arial" charset="0"/>
              </a:rPr>
              <a:t>Initial</a:t>
            </a:r>
          </a:p>
          <a:p>
            <a:pPr>
              <a:spcBef>
                <a:spcPct val="0"/>
              </a:spcBef>
              <a:buClrTx/>
              <a:buSzTx/>
              <a:buNone/>
            </a:pPr>
            <a:r>
              <a:rPr lang="en-US" altLang="en-US" sz="1400" b="1">
                <a:solidFill>
                  <a:schemeClr val="tx1"/>
                </a:solidFill>
                <a:latin typeface="Arial" charset="0"/>
              </a:rPr>
              <a:t>exposure</a:t>
            </a:r>
          </a:p>
          <a:p>
            <a:pPr>
              <a:spcBef>
                <a:spcPct val="0"/>
              </a:spcBef>
              <a:buClrTx/>
              <a:buSzTx/>
              <a:buNone/>
            </a:pPr>
            <a:r>
              <a:rPr lang="en-US" altLang="en-US" sz="1400" b="1">
                <a:solidFill>
                  <a:schemeClr val="tx1"/>
                </a:solidFill>
                <a:latin typeface="Arial" charset="0"/>
              </a:rPr>
              <a:t>to microbe</a:t>
            </a:r>
          </a:p>
        </p:txBody>
      </p:sp>
      <p:sp>
        <p:nvSpPr>
          <p:cNvPr id="92168" name="Text Box 141"/>
          <p:cNvSpPr txBox="1">
            <a:spLocks noChangeAspect="1" noChangeArrowheads="1"/>
          </p:cNvSpPr>
          <p:nvPr/>
        </p:nvSpPr>
        <p:spPr bwMode="auto">
          <a:xfrm rot="-5400000">
            <a:off x="4750712" y="2969647"/>
            <a:ext cx="201112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a:spcBef>
                <a:spcPts val="2000"/>
              </a:spcBef>
              <a:buClr>
                <a:schemeClr val="accent1"/>
              </a:buClr>
              <a:buSzPct val="75000"/>
              <a:buFont typeface="Wingdings" charset="2"/>
              <a:buChar char="n"/>
              <a:defRPr sz="2400">
                <a:solidFill>
                  <a:srgbClr val="595959"/>
                </a:solidFill>
                <a:latin typeface="Rockwell" charset="0"/>
                <a:ea typeface="ＭＳ Ｐゴシック" charset="-128"/>
              </a:defRPr>
            </a:lvl1pPr>
            <a:lvl2pPr marL="37931725" indent="-37474525">
              <a:spcBef>
                <a:spcPts val="600"/>
              </a:spcBef>
              <a:buClr>
                <a:srgbClr val="B870B8"/>
              </a:buClr>
              <a:buSzPct val="75000"/>
              <a:buFont typeface="Wingdings" charset="2"/>
              <a:buChar char="n"/>
              <a:defRPr sz="2000">
                <a:solidFill>
                  <a:srgbClr val="595959"/>
                </a:solidFill>
                <a:latin typeface="Rockwell" charset="0"/>
                <a:ea typeface="ＭＳ Ｐゴシック" charset="-128"/>
              </a:defRPr>
            </a:lvl2pPr>
            <a:lvl3pPr marL="685800" indent="-228600">
              <a:spcBef>
                <a:spcPts val="600"/>
              </a:spcBef>
              <a:buClr>
                <a:schemeClr val="accent1"/>
              </a:buClr>
              <a:buSzPct val="75000"/>
              <a:buFont typeface="Wingdings" charset="2"/>
              <a:buChar char="n"/>
              <a:defRPr>
                <a:solidFill>
                  <a:srgbClr val="595959"/>
                </a:solidFill>
                <a:latin typeface="Rockwell" charset="0"/>
                <a:ea typeface="ＭＳ Ｐゴシック" charset="-128"/>
              </a:defRPr>
            </a:lvl3pPr>
            <a:lvl4pPr marL="914400" indent="-228600">
              <a:spcBef>
                <a:spcPts val="600"/>
              </a:spcBef>
              <a:buClr>
                <a:srgbClr val="B870B8"/>
              </a:buClr>
              <a:buSzPct val="75000"/>
              <a:buFont typeface="Wingdings" charset="2"/>
              <a:buChar char="n"/>
              <a:defRPr>
                <a:solidFill>
                  <a:srgbClr val="595959"/>
                </a:solidFill>
                <a:latin typeface="Rockwell" charset="0"/>
                <a:ea typeface="ＭＳ Ｐゴシック" charset="-128"/>
              </a:defRPr>
            </a:lvl4pPr>
            <a:lvl5pPr marL="1143000" indent="-228600">
              <a:spcBef>
                <a:spcPts val="600"/>
              </a:spcBef>
              <a:buClr>
                <a:schemeClr val="accent1"/>
              </a:buClr>
              <a:buSzPct val="75000"/>
              <a:buFont typeface="Wingdings" charset="2"/>
              <a:buChar char="n"/>
              <a:defRPr>
                <a:solidFill>
                  <a:srgbClr val="595959"/>
                </a:solidFill>
                <a:latin typeface="Rockwell" charset="0"/>
                <a:ea typeface="ＭＳ Ｐゴシック" charset="-128"/>
              </a:defRPr>
            </a:lvl5pPr>
            <a:lvl6pPr marL="1600200" indent="-228600" eaLnBrk="0" fontAlgn="base" hangingPunct="0">
              <a:spcBef>
                <a:spcPts val="600"/>
              </a:spcBef>
              <a:spcAft>
                <a:spcPct val="0"/>
              </a:spcAft>
              <a:buClr>
                <a:schemeClr val="accent1"/>
              </a:buClr>
              <a:buSzPct val="75000"/>
              <a:buFont typeface="Wingdings" charset="2"/>
              <a:buChar char="n"/>
              <a:defRPr>
                <a:solidFill>
                  <a:srgbClr val="595959"/>
                </a:solidFill>
                <a:latin typeface="Rockwell" charset="0"/>
                <a:ea typeface="ＭＳ Ｐゴシック" charset="-128"/>
              </a:defRPr>
            </a:lvl6pPr>
            <a:lvl7pPr marL="2057400" indent="-228600" eaLnBrk="0" fontAlgn="base" hangingPunct="0">
              <a:spcBef>
                <a:spcPts val="600"/>
              </a:spcBef>
              <a:spcAft>
                <a:spcPct val="0"/>
              </a:spcAft>
              <a:buClr>
                <a:schemeClr val="accent1"/>
              </a:buClr>
              <a:buSzPct val="75000"/>
              <a:buFont typeface="Wingdings" charset="2"/>
              <a:buChar char="n"/>
              <a:defRPr>
                <a:solidFill>
                  <a:srgbClr val="595959"/>
                </a:solidFill>
                <a:latin typeface="Rockwell" charset="0"/>
                <a:ea typeface="ＭＳ Ｐゴシック" charset="-128"/>
              </a:defRPr>
            </a:lvl7pPr>
            <a:lvl8pPr marL="2514600" indent="-228600" eaLnBrk="0" fontAlgn="base" hangingPunct="0">
              <a:spcBef>
                <a:spcPts val="600"/>
              </a:spcBef>
              <a:spcAft>
                <a:spcPct val="0"/>
              </a:spcAft>
              <a:buClr>
                <a:schemeClr val="accent1"/>
              </a:buClr>
              <a:buSzPct val="75000"/>
              <a:buFont typeface="Wingdings" charset="2"/>
              <a:buChar char="n"/>
              <a:defRPr>
                <a:solidFill>
                  <a:srgbClr val="595959"/>
                </a:solidFill>
                <a:latin typeface="Rockwell" charset="0"/>
                <a:ea typeface="ＭＳ Ｐゴシック" charset="-128"/>
              </a:defRPr>
            </a:lvl8pPr>
            <a:lvl9pPr marL="2971800" indent="-228600" eaLnBrk="0" fontAlgn="base" hangingPunct="0">
              <a:spcBef>
                <a:spcPts val="600"/>
              </a:spcBef>
              <a:spcAft>
                <a:spcPct val="0"/>
              </a:spcAft>
              <a:buClr>
                <a:schemeClr val="accent1"/>
              </a:buClr>
              <a:buSzPct val="75000"/>
              <a:buFont typeface="Wingdings" charset="2"/>
              <a:buChar char="n"/>
              <a:defRPr>
                <a:solidFill>
                  <a:srgbClr val="595959"/>
                </a:solidFill>
                <a:latin typeface="Rockwell" charset="0"/>
                <a:ea typeface="ＭＳ Ｐゴシック" charset="-128"/>
              </a:defRPr>
            </a:lvl9pPr>
          </a:lstStyle>
          <a:p>
            <a:pPr>
              <a:spcBef>
                <a:spcPct val="0"/>
              </a:spcBef>
              <a:buClrTx/>
              <a:buSzTx/>
              <a:buNone/>
            </a:pPr>
            <a:r>
              <a:rPr lang="en-US" altLang="en-US" sz="1400" b="1">
                <a:solidFill>
                  <a:schemeClr val="tx1"/>
                </a:solidFill>
                <a:latin typeface="Arial" charset="0"/>
              </a:rPr>
              <a:t>Intensity of Symptoms</a:t>
            </a:r>
          </a:p>
        </p:txBody>
      </p:sp>
      <p:sp>
        <p:nvSpPr>
          <p:cNvPr id="92169" name="Text Box 143"/>
          <p:cNvSpPr txBox="1">
            <a:spLocks noChangeAspect="1" noChangeArrowheads="1"/>
          </p:cNvSpPr>
          <p:nvPr/>
        </p:nvSpPr>
        <p:spPr bwMode="auto">
          <a:xfrm rot="-5400000">
            <a:off x="8978999" y="2731522"/>
            <a:ext cx="185082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a:spcBef>
                <a:spcPts val="2000"/>
              </a:spcBef>
              <a:buClr>
                <a:schemeClr val="accent1"/>
              </a:buClr>
              <a:buSzPct val="75000"/>
              <a:buFont typeface="Wingdings" charset="2"/>
              <a:buChar char="n"/>
              <a:defRPr sz="2400">
                <a:solidFill>
                  <a:srgbClr val="595959"/>
                </a:solidFill>
                <a:latin typeface="Rockwell" charset="0"/>
                <a:ea typeface="ＭＳ Ｐゴシック" charset="-128"/>
              </a:defRPr>
            </a:lvl1pPr>
            <a:lvl2pPr marL="37931725" indent="-37474525">
              <a:spcBef>
                <a:spcPts val="600"/>
              </a:spcBef>
              <a:buClr>
                <a:srgbClr val="B870B8"/>
              </a:buClr>
              <a:buSzPct val="75000"/>
              <a:buFont typeface="Wingdings" charset="2"/>
              <a:buChar char="n"/>
              <a:defRPr sz="2000">
                <a:solidFill>
                  <a:srgbClr val="595959"/>
                </a:solidFill>
                <a:latin typeface="Rockwell" charset="0"/>
                <a:ea typeface="ＭＳ Ｐゴシック" charset="-128"/>
              </a:defRPr>
            </a:lvl2pPr>
            <a:lvl3pPr marL="685800" indent="-228600">
              <a:spcBef>
                <a:spcPts val="600"/>
              </a:spcBef>
              <a:buClr>
                <a:schemeClr val="accent1"/>
              </a:buClr>
              <a:buSzPct val="75000"/>
              <a:buFont typeface="Wingdings" charset="2"/>
              <a:buChar char="n"/>
              <a:defRPr>
                <a:solidFill>
                  <a:srgbClr val="595959"/>
                </a:solidFill>
                <a:latin typeface="Rockwell" charset="0"/>
                <a:ea typeface="ＭＳ Ｐゴシック" charset="-128"/>
              </a:defRPr>
            </a:lvl3pPr>
            <a:lvl4pPr marL="914400" indent="-228600">
              <a:spcBef>
                <a:spcPts val="600"/>
              </a:spcBef>
              <a:buClr>
                <a:srgbClr val="B870B8"/>
              </a:buClr>
              <a:buSzPct val="75000"/>
              <a:buFont typeface="Wingdings" charset="2"/>
              <a:buChar char="n"/>
              <a:defRPr>
                <a:solidFill>
                  <a:srgbClr val="595959"/>
                </a:solidFill>
                <a:latin typeface="Rockwell" charset="0"/>
                <a:ea typeface="ＭＳ Ｐゴシック" charset="-128"/>
              </a:defRPr>
            </a:lvl4pPr>
            <a:lvl5pPr marL="1143000" indent="-228600">
              <a:spcBef>
                <a:spcPts val="600"/>
              </a:spcBef>
              <a:buClr>
                <a:schemeClr val="accent1"/>
              </a:buClr>
              <a:buSzPct val="75000"/>
              <a:buFont typeface="Wingdings" charset="2"/>
              <a:buChar char="n"/>
              <a:defRPr>
                <a:solidFill>
                  <a:srgbClr val="595959"/>
                </a:solidFill>
                <a:latin typeface="Rockwell" charset="0"/>
                <a:ea typeface="ＭＳ Ｐゴシック" charset="-128"/>
              </a:defRPr>
            </a:lvl5pPr>
            <a:lvl6pPr marL="1600200" indent="-228600" eaLnBrk="0" fontAlgn="base" hangingPunct="0">
              <a:spcBef>
                <a:spcPts val="600"/>
              </a:spcBef>
              <a:spcAft>
                <a:spcPct val="0"/>
              </a:spcAft>
              <a:buClr>
                <a:schemeClr val="accent1"/>
              </a:buClr>
              <a:buSzPct val="75000"/>
              <a:buFont typeface="Wingdings" charset="2"/>
              <a:buChar char="n"/>
              <a:defRPr>
                <a:solidFill>
                  <a:srgbClr val="595959"/>
                </a:solidFill>
                <a:latin typeface="Rockwell" charset="0"/>
                <a:ea typeface="ＭＳ Ｐゴシック" charset="-128"/>
              </a:defRPr>
            </a:lvl6pPr>
            <a:lvl7pPr marL="2057400" indent="-228600" eaLnBrk="0" fontAlgn="base" hangingPunct="0">
              <a:spcBef>
                <a:spcPts val="600"/>
              </a:spcBef>
              <a:spcAft>
                <a:spcPct val="0"/>
              </a:spcAft>
              <a:buClr>
                <a:schemeClr val="accent1"/>
              </a:buClr>
              <a:buSzPct val="75000"/>
              <a:buFont typeface="Wingdings" charset="2"/>
              <a:buChar char="n"/>
              <a:defRPr>
                <a:solidFill>
                  <a:srgbClr val="595959"/>
                </a:solidFill>
                <a:latin typeface="Rockwell" charset="0"/>
                <a:ea typeface="ＭＳ Ｐゴシック" charset="-128"/>
              </a:defRPr>
            </a:lvl7pPr>
            <a:lvl8pPr marL="2514600" indent="-228600" eaLnBrk="0" fontAlgn="base" hangingPunct="0">
              <a:spcBef>
                <a:spcPts val="600"/>
              </a:spcBef>
              <a:spcAft>
                <a:spcPct val="0"/>
              </a:spcAft>
              <a:buClr>
                <a:schemeClr val="accent1"/>
              </a:buClr>
              <a:buSzPct val="75000"/>
              <a:buFont typeface="Wingdings" charset="2"/>
              <a:buChar char="n"/>
              <a:defRPr>
                <a:solidFill>
                  <a:srgbClr val="595959"/>
                </a:solidFill>
                <a:latin typeface="Rockwell" charset="0"/>
                <a:ea typeface="ＭＳ Ｐゴシック" charset="-128"/>
              </a:defRPr>
            </a:lvl8pPr>
            <a:lvl9pPr marL="2971800" indent="-228600" eaLnBrk="0" fontAlgn="base" hangingPunct="0">
              <a:spcBef>
                <a:spcPts val="600"/>
              </a:spcBef>
              <a:spcAft>
                <a:spcPct val="0"/>
              </a:spcAft>
              <a:buClr>
                <a:schemeClr val="accent1"/>
              </a:buClr>
              <a:buSzPct val="75000"/>
              <a:buFont typeface="Wingdings" charset="2"/>
              <a:buChar char="n"/>
              <a:defRPr>
                <a:solidFill>
                  <a:srgbClr val="595959"/>
                </a:solidFill>
                <a:latin typeface="Rockwell" charset="0"/>
                <a:ea typeface="ＭＳ Ｐゴシック" charset="-128"/>
              </a:defRPr>
            </a:lvl9pPr>
          </a:lstStyle>
          <a:p>
            <a:pPr>
              <a:spcBef>
                <a:spcPct val="0"/>
              </a:spcBef>
              <a:buClrTx/>
              <a:buSzTx/>
              <a:buNone/>
            </a:pPr>
            <a:r>
              <a:rPr lang="en-US" altLang="en-US" sz="1400" b="1">
                <a:solidFill>
                  <a:schemeClr val="tx1"/>
                </a:solidFill>
                <a:latin typeface="Arial" charset="0"/>
              </a:rPr>
              <a:t>Convalescent period</a:t>
            </a:r>
          </a:p>
        </p:txBody>
      </p:sp>
      <p:sp>
        <p:nvSpPr>
          <p:cNvPr id="92170" name="Text Box 145"/>
          <p:cNvSpPr txBox="1">
            <a:spLocks noChangeAspect="1" noChangeArrowheads="1"/>
          </p:cNvSpPr>
          <p:nvPr/>
        </p:nvSpPr>
        <p:spPr bwMode="auto">
          <a:xfrm rot="-5400000">
            <a:off x="5695718" y="3174435"/>
            <a:ext cx="159114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a:spcBef>
                <a:spcPts val="2000"/>
              </a:spcBef>
              <a:buClr>
                <a:schemeClr val="accent1"/>
              </a:buClr>
              <a:buSzPct val="75000"/>
              <a:buFont typeface="Wingdings" charset="2"/>
              <a:buChar char="n"/>
              <a:defRPr sz="2400">
                <a:solidFill>
                  <a:srgbClr val="595959"/>
                </a:solidFill>
                <a:latin typeface="Rockwell" charset="0"/>
                <a:ea typeface="ＭＳ Ｐゴシック" charset="-128"/>
              </a:defRPr>
            </a:lvl1pPr>
            <a:lvl2pPr marL="37931725" indent="-37474525">
              <a:spcBef>
                <a:spcPts val="600"/>
              </a:spcBef>
              <a:buClr>
                <a:srgbClr val="B870B8"/>
              </a:buClr>
              <a:buSzPct val="75000"/>
              <a:buFont typeface="Wingdings" charset="2"/>
              <a:buChar char="n"/>
              <a:defRPr sz="2000">
                <a:solidFill>
                  <a:srgbClr val="595959"/>
                </a:solidFill>
                <a:latin typeface="Rockwell" charset="0"/>
                <a:ea typeface="ＭＳ Ｐゴシック" charset="-128"/>
              </a:defRPr>
            </a:lvl2pPr>
            <a:lvl3pPr marL="685800" indent="-228600">
              <a:spcBef>
                <a:spcPts val="600"/>
              </a:spcBef>
              <a:buClr>
                <a:schemeClr val="accent1"/>
              </a:buClr>
              <a:buSzPct val="75000"/>
              <a:buFont typeface="Wingdings" charset="2"/>
              <a:buChar char="n"/>
              <a:defRPr>
                <a:solidFill>
                  <a:srgbClr val="595959"/>
                </a:solidFill>
                <a:latin typeface="Rockwell" charset="0"/>
                <a:ea typeface="ＭＳ Ｐゴシック" charset="-128"/>
              </a:defRPr>
            </a:lvl3pPr>
            <a:lvl4pPr marL="914400" indent="-228600">
              <a:spcBef>
                <a:spcPts val="600"/>
              </a:spcBef>
              <a:buClr>
                <a:srgbClr val="B870B8"/>
              </a:buClr>
              <a:buSzPct val="75000"/>
              <a:buFont typeface="Wingdings" charset="2"/>
              <a:buChar char="n"/>
              <a:defRPr>
                <a:solidFill>
                  <a:srgbClr val="595959"/>
                </a:solidFill>
                <a:latin typeface="Rockwell" charset="0"/>
                <a:ea typeface="ＭＳ Ｐゴシック" charset="-128"/>
              </a:defRPr>
            </a:lvl4pPr>
            <a:lvl5pPr marL="1143000" indent="-228600">
              <a:spcBef>
                <a:spcPts val="600"/>
              </a:spcBef>
              <a:buClr>
                <a:schemeClr val="accent1"/>
              </a:buClr>
              <a:buSzPct val="75000"/>
              <a:buFont typeface="Wingdings" charset="2"/>
              <a:buChar char="n"/>
              <a:defRPr>
                <a:solidFill>
                  <a:srgbClr val="595959"/>
                </a:solidFill>
                <a:latin typeface="Rockwell" charset="0"/>
                <a:ea typeface="ＭＳ Ｐゴシック" charset="-128"/>
              </a:defRPr>
            </a:lvl5pPr>
            <a:lvl6pPr marL="1600200" indent="-228600" eaLnBrk="0" fontAlgn="base" hangingPunct="0">
              <a:spcBef>
                <a:spcPts val="600"/>
              </a:spcBef>
              <a:spcAft>
                <a:spcPct val="0"/>
              </a:spcAft>
              <a:buClr>
                <a:schemeClr val="accent1"/>
              </a:buClr>
              <a:buSzPct val="75000"/>
              <a:buFont typeface="Wingdings" charset="2"/>
              <a:buChar char="n"/>
              <a:defRPr>
                <a:solidFill>
                  <a:srgbClr val="595959"/>
                </a:solidFill>
                <a:latin typeface="Rockwell" charset="0"/>
                <a:ea typeface="ＭＳ Ｐゴシック" charset="-128"/>
              </a:defRPr>
            </a:lvl6pPr>
            <a:lvl7pPr marL="2057400" indent="-228600" eaLnBrk="0" fontAlgn="base" hangingPunct="0">
              <a:spcBef>
                <a:spcPts val="600"/>
              </a:spcBef>
              <a:spcAft>
                <a:spcPct val="0"/>
              </a:spcAft>
              <a:buClr>
                <a:schemeClr val="accent1"/>
              </a:buClr>
              <a:buSzPct val="75000"/>
              <a:buFont typeface="Wingdings" charset="2"/>
              <a:buChar char="n"/>
              <a:defRPr>
                <a:solidFill>
                  <a:srgbClr val="595959"/>
                </a:solidFill>
                <a:latin typeface="Rockwell" charset="0"/>
                <a:ea typeface="ＭＳ Ｐゴシック" charset="-128"/>
              </a:defRPr>
            </a:lvl7pPr>
            <a:lvl8pPr marL="2514600" indent="-228600" eaLnBrk="0" fontAlgn="base" hangingPunct="0">
              <a:spcBef>
                <a:spcPts val="600"/>
              </a:spcBef>
              <a:spcAft>
                <a:spcPct val="0"/>
              </a:spcAft>
              <a:buClr>
                <a:schemeClr val="accent1"/>
              </a:buClr>
              <a:buSzPct val="75000"/>
              <a:buFont typeface="Wingdings" charset="2"/>
              <a:buChar char="n"/>
              <a:defRPr>
                <a:solidFill>
                  <a:srgbClr val="595959"/>
                </a:solidFill>
                <a:latin typeface="Rockwell" charset="0"/>
                <a:ea typeface="ＭＳ Ｐゴシック" charset="-128"/>
              </a:defRPr>
            </a:lvl8pPr>
            <a:lvl9pPr marL="2971800" indent="-228600" eaLnBrk="0" fontAlgn="base" hangingPunct="0">
              <a:spcBef>
                <a:spcPts val="600"/>
              </a:spcBef>
              <a:spcAft>
                <a:spcPct val="0"/>
              </a:spcAft>
              <a:buClr>
                <a:schemeClr val="accent1"/>
              </a:buClr>
              <a:buSzPct val="75000"/>
              <a:buFont typeface="Wingdings" charset="2"/>
              <a:buChar char="n"/>
              <a:defRPr>
                <a:solidFill>
                  <a:srgbClr val="595959"/>
                </a:solidFill>
                <a:latin typeface="Rockwell" charset="0"/>
                <a:ea typeface="ＭＳ Ｐゴシック" charset="-128"/>
              </a:defRPr>
            </a:lvl9pPr>
          </a:lstStyle>
          <a:p>
            <a:pPr>
              <a:spcBef>
                <a:spcPct val="0"/>
              </a:spcBef>
              <a:buClrTx/>
              <a:buSzTx/>
              <a:buNone/>
            </a:pPr>
            <a:r>
              <a:rPr lang="en-US" altLang="en-US" sz="1400" b="1">
                <a:solidFill>
                  <a:schemeClr val="tx1"/>
                </a:solidFill>
                <a:latin typeface="Arial" charset="0"/>
              </a:rPr>
              <a:t>Incubation period</a:t>
            </a:r>
          </a:p>
        </p:txBody>
      </p:sp>
      <p:sp>
        <p:nvSpPr>
          <p:cNvPr id="92171" name="Text Box 147"/>
          <p:cNvSpPr txBox="1">
            <a:spLocks noChangeAspect="1" noChangeArrowheads="1"/>
          </p:cNvSpPr>
          <p:nvPr/>
        </p:nvSpPr>
        <p:spPr bwMode="auto">
          <a:xfrm rot="-5400000">
            <a:off x="6579572" y="2902178"/>
            <a:ext cx="150618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a:spcBef>
                <a:spcPts val="2000"/>
              </a:spcBef>
              <a:buClr>
                <a:schemeClr val="accent1"/>
              </a:buClr>
              <a:buSzPct val="75000"/>
              <a:buFont typeface="Wingdings" charset="2"/>
              <a:buChar char="n"/>
              <a:defRPr sz="2400">
                <a:solidFill>
                  <a:srgbClr val="595959"/>
                </a:solidFill>
                <a:latin typeface="Rockwell" charset="0"/>
                <a:ea typeface="ＭＳ Ｐゴシック" charset="-128"/>
              </a:defRPr>
            </a:lvl1pPr>
            <a:lvl2pPr marL="37931725" indent="-37474525">
              <a:spcBef>
                <a:spcPts val="600"/>
              </a:spcBef>
              <a:buClr>
                <a:srgbClr val="B870B8"/>
              </a:buClr>
              <a:buSzPct val="75000"/>
              <a:buFont typeface="Wingdings" charset="2"/>
              <a:buChar char="n"/>
              <a:defRPr sz="2000">
                <a:solidFill>
                  <a:srgbClr val="595959"/>
                </a:solidFill>
                <a:latin typeface="Rockwell" charset="0"/>
                <a:ea typeface="ＭＳ Ｐゴシック" charset="-128"/>
              </a:defRPr>
            </a:lvl2pPr>
            <a:lvl3pPr marL="685800" indent="-228600">
              <a:spcBef>
                <a:spcPts val="600"/>
              </a:spcBef>
              <a:buClr>
                <a:schemeClr val="accent1"/>
              </a:buClr>
              <a:buSzPct val="75000"/>
              <a:buFont typeface="Wingdings" charset="2"/>
              <a:buChar char="n"/>
              <a:defRPr>
                <a:solidFill>
                  <a:srgbClr val="595959"/>
                </a:solidFill>
                <a:latin typeface="Rockwell" charset="0"/>
                <a:ea typeface="ＭＳ Ｐゴシック" charset="-128"/>
              </a:defRPr>
            </a:lvl3pPr>
            <a:lvl4pPr marL="914400" indent="-228600">
              <a:spcBef>
                <a:spcPts val="600"/>
              </a:spcBef>
              <a:buClr>
                <a:srgbClr val="B870B8"/>
              </a:buClr>
              <a:buSzPct val="75000"/>
              <a:buFont typeface="Wingdings" charset="2"/>
              <a:buChar char="n"/>
              <a:defRPr>
                <a:solidFill>
                  <a:srgbClr val="595959"/>
                </a:solidFill>
                <a:latin typeface="Rockwell" charset="0"/>
                <a:ea typeface="ＭＳ Ｐゴシック" charset="-128"/>
              </a:defRPr>
            </a:lvl4pPr>
            <a:lvl5pPr marL="1143000" indent="-228600">
              <a:spcBef>
                <a:spcPts val="600"/>
              </a:spcBef>
              <a:buClr>
                <a:schemeClr val="accent1"/>
              </a:buClr>
              <a:buSzPct val="75000"/>
              <a:buFont typeface="Wingdings" charset="2"/>
              <a:buChar char="n"/>
              <a:defRPr>
                <a:solidFill>
                  <a:srgbClr val="595959"/>
                </a:solidFill>
                <a:latin typeface="Rockwell" charset="0"/>
                <a:ea typeface="ＭＳ Ｐゴシック" charset="-128"/>
              </a:defRPr>
            </a:lvl5pPr>
            <a:lvl6pPr marL="1600200" indent="-228600" eaLnBrk="0" fontAlgn="base" hangingPunct="0">
              <a:spcBef>
                <a:spcPts val="600"/>
              </a:spcBef>
              <a:spcAft>
                <a:spcPct val="0"/>
              </a:spcAft>
              <a:buClr>
                <a:schemeClr val="accent1"/>
              </a:buClr>
              <a:buSzPct val="75000"/>
              <a:buFont typeface="Wingdings" charset="2"/>
              <a:buChar char="n"/>
              <a:defRPr>
                <a:solidFill>
                  <a:srgbClr val="595959"/>
                </a:solidFill>
                <a:latin typeface="Rockwell" charset="0"/>
                <a:ea typeface="ＭＳ Ｐゴシック" charset="-128"/>
              </a:defRPr>
            </a:lvl6pPr>
            <a:lvl7pPr marL="2057400" indent="-228600" eaLnBrk="0" fontAlgn="base" hangingPunct="0">
              <a:spcBef>
                <a:spcPts val="600"/>
              </a:spcBef>
              <a:spcAft>
                <a:spcPct val="0"/>
              </a:spcAft>
              <a:buClr>
                <a:schemeClr val="accent1"/>
              </a:buClr>
              <a:buSzPct val="75000"/>
              <a:buFont typeface="Wingdings" charset="2"/>
              <a:buChar char="n"/>
              <a:defRPr>
                <a:solidFill>
                  <a:srgbClr val="595959"/>
                </a:solidFill>
                <a:latin typeface="Rockwell" charset="0"/>
                <a:ea typeface="ＭＳ Ｐゴシック" charset="-128"/>
              </a:defRPr>
            </a:lvl7pPr>
            <a:lvl8pPr marL="2514600" indent="-228600" eaLnBrk="0" fontAlgn="base" hangingPunct="0">
              <a:spcBef>
                <a:spcPts val="600"/>
              </a:spcBef>
              <a:spcAft>
                <a:spcPct val="0"/>
              </a:spcAft>
              <a:buClr>
                <a:schemeClr val="accent1"/>
              </a:buClr>
              <a:buSzPct val="75000"/>
              <a:buFont typeface="Wingdings" charset="2"/>
              <a:buChar char="n"/>
              <a:defRPr>
                <a:solidFill>
                  <a:srgbClr val="595959"/>
                </a:solidFill>
                <a:latin typeface="Rockwell" charset="0"/>
                <a:ea typeface="ＭＳ Ｐゴシック" charset="-128"/>
              </a:defRPr>
            </a:lvl8pPr>
            <a:lvl9pPr marL="2971800" indent="-228600" eaLnBrk="0" fontAlgn="base" hangingPunct="0">
              <a:spcBef>
                <a:spcPts val="600"/>
              </a:spcBef>
              <a:spcAft>
                <a:spcPct val="0"/>
              </a:spcAft>
              <a:buClr>
                <a:schemeClr val="accent1"/>
              </a:buClr>
              <a:buSzPct val="75000"/>
              <a:buFont typeface="Wingdings" charset="2"/>
              <a:buChar char="n"/>
              <a:defRPr>
                <a:solidFill>
                  <a:srgbClr val="595959"/>
                </a:solidFill>
                <a:latin typeface="Rockwell" charset="0"/>
                <a:ea typeface="ＭＳ Ｐゴシック" charset="-128"/>
              </a:defRPr>
            </a:lvl9pPr>
          </a:lstStyle>
          <a:p>
            <a:pPr>
              <a:spcBef>
                <a:spcPct val="0"/>
              </a:spcBef>
              <a:buClrTx/>
              <a:buSzTx/>
              <a:buNone/>
            </a:pPr>
            <a:r>
              <a:rPr lang="en-US" altLang="en-US" sz="1400" b="1">
                <a:solidFill>
                  <a:schemeClr val="tx1"/>
                </a:solidFill>
                <a:latin typeface="Arial" charset="0"/>
              </a:rPr>
              <a:t>Prodromal stage</a:t>
            </a:r>
          </a:p>
        </p:txBody>
      </p:sp>
      <p:sp>
        <p:nvSpPr>
          <p:cNvPr id="92172" name="Text Box 149"/>
          <p:cNvSpPr txBox="1">
            <a:spLocks noChangeAspect="1" noChangeArrowheads="1"/>
          </p:cNvSpPr>
          <p:nvPr/>
        </p:nvSpPr>
        <p:spPr bwMode="auto">
          <a:xfrm rot="-5400000">
            <a:off x="7652858" y="3168085"/>
            <a:ext cx="164243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a:spcBef>
                <a:spcPts val="2000"/>
              </a:spcBef>
              <a:buClr>
                <a:schemeClr val="accent1"/>
              </a:buClr>
              <a:buSzPct val="75000"/>
              <a:buFont typeface="Wingdings" charset="2"/>
              <a:buChar char="n"/>
              <a:defRPr sz="2400">
                <a:solidFill>
                  <a:srgbClr val="595959"/>
                </a:solidFill>
                <a:latin typeface="Rockwell" charset="0"/>
                <a:ea typeface="ＭＳ Ｐゴシック" charset="-128"/>
              </a:defRPr>
            </a:lvl1pPr>
            <a:lvl2pPr marL="37931725" indent="-37474525">
              <a:spcBef>
                <a:spcPts val="600"/>
              </a:spcBef>
              <a:buClr>
                <a:srgbClr val="B870B8"/>
              </a:buClr>
              <a:buSzPct val="75000"/>
              <a:buFont typeface="Wingdings" charset="2"/>
              <a:buChar char="n"/>
              <a:defRPr sz="2000">
                <a:solidFill>
                  <a:srgbClr val="595959"/>
                </a:solidFill>
                <a:latin typeface="Rockwell" charset="0"/>
                <a:ea typeface="ＭＳ Ｐゴシック" charset="-128"/>
              </a:defRPr>
            </a:lvl2pPr>
            <a:lvl3pPr marL="685800" indent="-228600">
              <a:spcBef>
                <a:spcPts val="600"/>
              </a:spcBef>
              <a:buClr>
                <a:schemeClr val="accent1"/>
              </a:buClr>
              <a:buSzPct val="75000"/>
              <a:buFont typeface="Wingdings" charset="2"/>
              <a:buChar char="n"/>
              <a:defRPr>
                <a:solidFill>
                  <a:srgbClr val="595959"/>
                </a:solidFill>
                <a:latin typeface="Rockwell" charset="0"/>
                <a:ea typeface="ＭＳ Ｐゴシック" charset="-128"/>
              </a:defRPr>
            </a:lvl3pPr>
            <a:lvl4pPr marL="914400" indent="-228600">
              <a:spcBef>
                <a:spcPts val="600"/>
              </a:spcBef>
              <a:buClr>
                <a:srgbClr val="B870B8"/>
              </a:buClr>
              <a:buSzPct val="75000"/>
              <a:buFont typeface="Wingdings" charset="2"/>
              <a:buChar char="n"/>
              <a:defRPr>
                <a:solidFill>
                  <a:srgbClr val="595959"/>
                </a:solidFill>
                <a:latin typeface="Rockwell" charset="0"/>
                <a:ea typeface="ＭＳ Ｐゴシック" charset="-128"/>
              </a:defRPr>
            </a:lvl4pPr>
            <a:lvl5pPr marL="1143000" indent="-228600">
              <a:spcBef>
                <a:spcPts val="600"/>
              </a:spcBef>
              <a:buClr>
                <a:schemeClr val="accent1"/>
              </a:buClr>
              <a:buSzPct val="75000"/>
              <a:buFont typeface="Wingdings" charset="2"/>
              <a:buChar char="n"/>
              <a:defRPr>
                <a:solidFill>
                  <a:srgbClr val="595959"/>
                </a:solidFill>
                <a:latin typeface="Rockwell" charset="0"/>
                <a:ea typeface="ＭＳ Ｐゴシック" charset="-128"/>
              </a:defRPr>
            </a:lvl5pPr>
            <a:lvl6pPr marL="1600200" indent="-228600" eaLnBrk="0" fontAlgn="base" hangingPunct="0">
              <a:spcBef>
                <a:spcPts val="600"/>
              </a:spcBef>
              <a:spcAft>
                <a:spcPct val="0"/>
              </a:spcAft>
              <a:buClr>
                <a:schemeClr val="accent1"/>
              </a:buClr>
              <a:buSzPct val="75000"/>
              <a:buFont typeface="Wingdings" charset="2"/>
              <a:buChar char="n"/>
              <a:defRPr>
                <a:solidFill>
                  <a:srgbClr val="595959"/>
                </a:solidFill>
                <a:latin typeface="Rockwell" charset="0"/>
                <a:ea typeface="ＭＳ Ｐゴシック" charset="-128"/>
              </a:defRPr>
            </a:lvl6pPr>
            <a:lvl7pPr marL="2057400" indent="-228600" eaLnBrk="0" fontAlgn="base" hangingPunct="0">
              <a:spcBef>
                <a:spcPts val="600"/>
              </a:spcBef>
              <a:spcAft>
                <a:spcPct val="0"/>
              </a:spcAft>
              <a:buClr>
                <a:schemeClr val="accent1"/>
              </a:buClr>
              <a:buSzPct val="75000"/>
              <a:buFont typeface="Wingdings" charset="2"/>
              <a:buChar char="n"/>
              <a:defRPr>
                <a:solidFill>
                  <a:srgbClr val="595959"/>
                </a:solidFill>
                <a:latin typeface="Rockwell" charset="0"/>
                <a:ea typeface="ＭＳ Ｐゴシック" charset="-128"/>
              </a:defRPr>
            </a:lvl7pPr>
            <a:lvl8pPr marL="2514600" indent="-228600" eaLnBrk="0" fontAlgn="base" hangingPunct="0">
              <a:spcBef>
                <a:spcPts val="600"/>
              </a:spcBef>
              <a:spcAft>
                <a:spcPct val="0"/>
              </a:spcAft>
              <a:buClr>
                <a:schemeClr val="accent1"/>
              </a:buClr>
              <a:buSzPct val="75000"/>
              <a:buFont typeface="Wingdings" charset="2"/>
              <a:buChar char="n"/>
              <a:defRPr>
                <a:solidFill>
                  <a:srgbClr val="595959"/>
                </a:solidFill>
                <a:latin typeface="Rockwell" charset="0"/>
                <a:ea typeface="ＭＳ Ｐゴシック" charset="-128"/>
              </a:defRPr>
            </a:lvl8pPr>
            <a:lvl9pPr marL="2971800" indent="-228600" eaLnBrk="0" fontAlgn="base" hangingPunct="0">
              <a:spcBef>
                <a:spcPts val="600"/>
              </a:spcBef>
              <a:spcAft>
                <a:spcPct val="0"/>
              </a:spcAft>
              <a:buClr>
                <a:schemeClr val="accent1"/>
              </a:buClr>
              <a:buSzPct val="75000"/>
              <a:buFont typeface="Wingdings" charset="2"/>
              <a:buChar char="n"/>
              <a:defRPr>
                <a:solidFill>
                  <a:srgbClr val="595959"/>
                </a:solidFill>
                <a:latin typeface="Rockwell" charset="0"/>
                <a:ea typeface="ＭＳ Ｐゴシック" charset="-128"/>
              </a:defRPr>
            </a:lvl9pPr>
          </a:lstStyle>
          <a:p>
            <a:pPr>
              <a:spcBef>
                <a:spcPct val="0"/>
              </a:spcBef>
              <a:buClrTx/>
              <a:buSzTx/>
              <a:buNone/>
            </a:pPr>
            <a:r>
              <a:rPr lang="en-US" altLang="en-US" sz="1400" b="1">
                <a:solidFill>
                  <a:schemeClr val="tx1"/>
                </a:solidFill>
                <a:latin typeface="Arial" charset="0"/>
              </a:rPr>
              <a:t>Period of invasion</a:t>
            </a:r>
          </a:p>
        </p:txBody>
      </p:sp>
    </p:spTree>
    <p:extLst>
      <p:ext uri="{BB962C8B-B14F-4D97-AF65-F5344CB8AC3E}">
        <p14:creationId xmlns:p14="http://schemas.microsoft.com/office/powerpoint/2010/main" val="1735365092"/>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Introduction </a:t>
            </a:r>
          </a:p>
        </p:txBody>
      </p:sp>
      <p:pic>
        <p:nvPicPr>
          <p:cNvPr id="3" name="Picture Placeholder 1" descr="OSC_Microbio_15_00_Sneeze.jpg"/>
          <p:cNvPicPr>
            <a:picLocks noChangeAspect="1"/>
          </p:cNvPicPr>
          <p:nvPr/>
        </p:nvPicPr>
        <p:blipFill>
          <a:blip r:embed="rId2">
            <a:extLst>
              <a:ext uri="{28A0092B-C50C-407E-A947-70E740481C1C}">
                <a14:useLocalDpi xmlns:a14="http://schemas.microsoft.com/office/drawing/2010/main" val="0"/>
              </a:ext>
            </a:extLst>
          </a:blip>
          <a:srcRect t="-5326" b="-5326"/>
          <a:stretch>
            <a:fillRect/>
          </a:stretch>
        </p:blipFill>
        <p:spPr>
          <a:xfrm>
            <a:off x="1780673" y="1079292"/>
            <a:ext cx="8062913" cy="3500071"/>
          </a:xfrm>
          <a:prstGeom prst="rect">
            <a:avLst/>
          </a:prstGeom>
        </p:spPr>
      </p:pic>
      <p:sp>
        <p:nvSpPr>
          <p:cNvPr id="4" name="Text Placeholder 6"/>
          <p:cNvSpPr txBox="1">
            <a:spLocks/>
          </p:cNvSpPr>
          <p:nvPr/>
        </p:nvSpPr>
        <p:spPr>
          <a:xfrm>
            <a:off x="457200" y="4843982"/>
            <a:ext cx="10896600" cy="1166382"/>
          </a:xfrm>
          <a:prstGeom prst="rect">
            <a:avLst/>
          </a:prstGeom>
        </p:spPr>
        <p:txBody>
          <a:bodyP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400" b="1"/>
              <a:t>Although medical professionals rely heavily on signs and symptoms to diagnose disease and prescribe treatment, many diseases can produce similar signs and symptoms. (credit left: modification of work by U.S. Navy)</a:t>
            </a:r>
            <a:endParaRPr lang="en-US" sz="2400" b="1" dirty="0"/>
          </a:p>
        </p:txBody>
      </p:sp>
    </p:spTree>
    <p:extLst>
      <p:ext uri="{BB962C8B-B14F-4D97-AF65-F5344CB8AC3E}">
        <p14:creationId xmlns:p14="http://schemas.microsoft.com/office/powerpoint/2010/main" val="4035110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t>Acute vs Chronic </a:t>
            </a:r>
          </a:p>
        </p:txBody>
      </p:sp>
      <p:sp>
        <p:nvSpPr>
          <p:cNvPr id="4" name="Content Placeholder 3"/>
          <p:cNvSpPr>
            <a:spLocks noGrp="1"/>
          </p:cNvSpPr>
          <p:nvPr>
            <p:ph idx="1"/>
          </p:nvPr>
        </p:nvSpPr>
        <p:spPr>
          <a:xfrm>
            <a:off x="838200" y="1169232"/>
            <a:ext cx="10515600" cy="5509153"/>
          </a:xfrm>
        </p:spPr>
        <p:txBody>
          <a:bodyPr/>
          <a:lstStyle/>
          <a:p>
            <a:r>
              <a:rPr lang="en-US" b="1" dirty="0">
                <a:solidFill>
                  <a:srgbClr val="FF0000"/>
                </a:solidFill>
              </a:rPr>
              <a:t>Acute</a:t>
            </a:r>
          </a:p>
          <a:p>
            <a:pPr lvl="1"/>
            <a:r>
              <a:rPr lang="en-US" b="1" dirty="0"/>
              <a:t>Rapid onset of disease conditions </a:t>
            </a:r>
          </a:p>
          <a:p>
            <a:pPr lvl="1"/>
            <a:r>
              <a:rPr lang="en-US" b="1" dirty="0"/>
              <a:t>Pathologic changes occur over short period of time </a:t>
            </a:r>
          </a:p>
          <a:p>
            <a:pPr lvl="1"/>
            <a:r>
              <a:rPr lang="en-US" b="1" dirty="0"/>
              <a:t>Influenza </a:t>
            </a:r>
          </a:p>
          <a:p>
            <a:pPr lvl="1"/>
            <a:endParaRPr lang="en-US" b="1" dirty="0"/>
          </a:p>
          <a:p>
            <a:r>
              <a:rPr lang="en-US" b="1" dirty="0">
                <a:solidFill>
                  <a:srgbClr val="FF0000"/>
                </a:solidFill>
              </a:rPr>
              <a:t>Chronic </a:t>
            </a:r>
          </a:p>
          <a:p>
            <a:pPr lvl="1"/>
            <a:r>
              <a:rPr lang="en-US" b="1" dirty="0"/>
              <a:t>Changes occur over longer period of time</a:t>
            </a:r>
          </a:p>
          <a:p>
            <a:pPr lvl="1"/>
            <a:r>
              <a:rPr lang="en-US" b="1" dirty="0"/>
              <a:t>Gastritis (</a:t>
            </a:r>
            <a:r>
              <a:rPr lang="en-US" b="1" i="1" dirty="0" err="1"/>
              <a:t>H.pylori</a:t>
            </a:r>
            <a:r>
              <a:rPr lang="en-US" b="1" dirty="0"/>
              <a:t>) </a:t>
            </a:r>
          </a:p>
          <a:p>
            <a:pPr lvl="1"/>
            <a:r>
              <a:rPr lang="en-US" b="1" dirty="0" err="1"/>
              <a:t>Hep</a:t>
            </a:r>
            <a:r>
              <a:rPr lang="en-US" b="1" dirty="0"/>
              <a:t> B </a:t>
            </a:r>
            <a:r>
              <a:rPr lang="mr-IN" b="1" dirty="0"/>
              <a:t>–</a:t>
            </a:r>
            <a:r>
              <a:rPr lang="en-US" b="1" dirty="0"/>
              <a:t> be infected with the virus for 6-months</a:t>
            </a:r>
          </a:p>
          <a:p>
            <a:pPr lvl="1"/>
            <a:endParaRPr lang="en-US" b="1" dirty="0"/>
          </a:p>
          <a:p>
            <a:r>
              <a:rPr lang="en-US" b="1" dirty="0">
                <a:solidFill>
                  <a:srgbClr val="FF0000"/>
                </a:solidFill>
              </a:rPr>
              <a:t>Latent</a:t>
            </a:r>
          </a:p>
          <a:p>
            <a:pPr lvl="1"/>
            <a:r>
              <a:rPr lang="en-US" b="1" dirty="0"/>
              <a:t>Period of being dormant </a:t>
            </a:r>
          </a:p>
          <a:p>
            <a:pPr lvl="1"/>
            <a:r>
              <a:rPr lang="en-US" b="1" dirty="0"/>
              <a:t>Herpes; EBV </a:t>
            </a:r>
          </a:p>
        </p:txBody>
      </p:sp>
    </p:spTree>
    <p:extLst>
      <p:ext uri="{BB962C8B-B14F-4D97-AF65-F5344CB8AC3E}">
        <p14:creationId xmlns:p14="http://schemas.microsoft.com/office/powerpoint/2010/main" val="19383906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a:defRPr/>
            </a:pPr>
            <a:r>
              <a:rPr lang="en-US" dirty="0">
                <a:ea typeface="ＭＳ Ｐゴシック" pitchFamily="34" charset="-128"/>
                <a:cs typeface="+mj-cs"/>
              </a:rPr>
              <a:t>The Persistence of Microbes and Pathologic Conditions</a:t>
            </a:r>
          </a:p>
        </p:txBody>
      </p:sp>
      <p:sp>
        <p:nvSpPr>
          <p:cNvPr id="144387" name="Content Placeholder 2"/>
          <p:cNvSpPr>
            <a:spLocks noGrp="1"/>
          </p:cNvSpPr>
          <p:nvPr>
            <p:ph idx="1"/>
          </p:nvPr>
        </p:nvSpPr>
        <p:spPr>
          <a:xfrm>
            <a:off x="2209800" y="1600200"/>
            <a:ext cx="8001000" cy="4953000"/>
          </a:xfrm>
        </p:spPr>
        <p:txBody>
          <a:bodyPr/>
          <a:lstStyle/>
          <a:p>
            <a:pPr eaLnBrk="1" hangingPunct="1">
              <a:lnSpc>
                <a:spcPct val="80000"/>
              </a:lnSpc>
            </a:pPr>
            <a:r>
              <a:rPr lang="en-US" altLang="en-US" b="1" u="sng">
                <a:solidFill>
                  <a:srgbClr val="48224C"/>
                </a:solidFill>
                <a:ea typeface="MS PGothic" charset="-128"/>
              </a:rPr>
              <a:t>Latency</a:t>
            </a:r>
            <a:r>
              <a:rPr lang="en-US" altLang="en-US">
                <a:ea typeface="MS PGothic" charset="-128"/>
              </a:rPr>
              <a:t>:  a dormant state</a:t>
            </a:r>
          </a:p>
          <a:p>
            <a:pPr eaLnBrk="1" hangingPunct="1">
              <a:lnSpc>
                <a:spcPct val="80000"/>
              </a:lnSpc>
            </a:pPr>
            <a:r>
              <a:rPr lang="en-US" altLang="en-US" b="1" i="1">
                <a:solidFill>
                  <a:srgbClr val="FF0000"/>
                </a:solidFill>
                <a:ea typeface="MS PGothic" charset="-128"/>
              </a:rPr>
              <a:t>The microbe can periodically become active and produce a recurrent disease</a:t>
            </a:r>
          </a:p>
          <a:p>
            <a:pPr eaLnBrk="1" hangingPunct="1">
              <a:lnSpc>
                <a:spcPct val="80000"/>
              </a:lnSpc>
            </a:pPr>
            <a:r>
              <a:rPr lang="en-US" altLang="en-US" b="1">
                <a:solidFill>
                  <a:schemeClr val="tx1"/>
                </a:solidFill>
                <a:ea typeface="MS PGothic" charset="-128"/>
              </a:rPr>
              <a:t>Examples</a:t>
            </a:r>
          </a:p>
          <a:p>
            <a:pPr lvl="1" eaLnBrk="1" hangingPunct="1">
              <a:lnSpc>
                <a:spcPct val="80000"/>
              </a:lnSpc>
            </a:pPr>
            <a:r>
              <a:rPr lang="en-US" altLang="en-US">
                <a:ea typeface="MS PGothic" charset="-128"/>
              </a:rPr>
              <a:t>Herpes simplex</a:t>
            </a:r>
          </a:p>
          <a:p>
            <a:pPr lvl="1" eaLnBrk="1" hangingPunct="1">
              <a:lnSpc>
                <a:spcPct val="80000"/>
              </a:lnSpc>
            </a:pPr>
            <a:r>
              <a:rPr lang="en-US" altLang="en-US">
                <a:ea typeface="MS PGothic" charset="-128"/>
              </a:rPr>
              <a:t>Hepatitis B</a:t>
            </a:r>
          </a:p>
          <a:p>
            <a:pPr lvl="1" eaLnBrk="1" hangingPunct="1">
              <a:lnSpc>
                <a:spcPct val="80000"/>
              </a:lnSpc>
            </a:pPr>
            <a:r>
              <a:rPr lang="en-US" altLang="en-US">
                <a:ea typeface="MS PGothic" charset="-128"/>
              </a:rPr>
              <a:t>AIDS</a:t>
            </a:r>
          </a:p>
          <a:p>
            <a:pPr lvl="1" eaLnBrk="1" hangingPunct="1">
              <a:lnSpc>
                <a:spcPct val="80000"/>
              </a:lnSpc>
            </a:pPr>
            <a:r>
              <a:rPr lang="en-US" altLang="en-US">
                <a:ea typeface="MS PGothic" charset="-128"/>
              </a:rPr>
              <a:t>Epstein-Barr</a:t>
            </a:r>
          </a:p>
          <a:p>
            <a:pPr eaLnBrk="1" hangingPunct="1">
              <a:lnSpc>
                <a:spcPct val="80000"/>
              </a:lnSpc>
            </a:pPr>
            <a:r>
              <a:rPr lang="en-US" altLang="en-US" b="1" u="sng">
                <a:solidFill>
                  <a:srgbClr val="FF0000"/>
                </a:solidFill>
                <a:ea typeface="MS PGothic" charset="-128"/>
              </a:rPr>
              <a:t>Sequelae</a:t>
            </a:r>
            <a:r>
              <a:rPr lang="en-US" altLang="en-US">
                <a:ea typeface="MS PGothic" charset="-128"/>
              </a:rPr>
              <a:t>:  long-term or permanent damage to tissues or organs</a:t>
            </a:r>
          </a:p>
        </p:txBody>
      </p:sp>
    </p:spTree>
    <p:extLst>
      <p:ext uri="{BB962C8B-B14F-4D97-AF65-F5344CB8AC3E}">
        <p14:creationId xmlns:p14="http://schemas.microsoft.com/office/powerpoint/2010/main" val="212251941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144387">
                                            <p:txEl>
                                              <p:pRg st="0" end="0"/>
                                            </p:txEl>
                                          </p:spTgt>
                                        </p:tgtEl>
                                        <p:attrNameLst>
                                          <p:attrName>style.visibility</p:attrName>
                                        </p:attrNameLst>
                                      </p:cBhvr>
                                      <p:to>
                                        <p:strVal val="visible"/>
                                      </p:to>
                                    </p:set>
                                    <p:anim calcmode="lin" valueType="num">
                                      <p:cBhvr>
                                        <p:cTn id="7" dur="500" fill="hold"/>
                                        <p:tgtEl>
                                          <p:spTgt spid="144387">
                                            <p:txEl>
                                              <p:pRg st="0" end="0"/>
                                            </p:txEl>
                                          </p:spTgt>
                                        </p:tgtEl>
                                        <p:attrNameLst>
                                          <p:attrName>ppt_w</p:attrName>
                                        </p:attrNameLst>
                                      </p:cBhvr>
                                      <p:tavLst>
                                        <p:tav tm="0">
                                          <p:val>
                                            <p:strVal val="#ppt_w*0.05"/>
                                          </p:val>
                                        </p:tav>
                                        <p:tav tm="100000">
                                          <p:val>
                                            <p:strVal val="#ppt_w"/>
                                          </p:val>
                                        </p:tav>
                                      </p:tavLst>
                                    </p:anim>
                                    <p:anim calcmode="lin" valueType="num">
                                      <p:cBhvr>
                                        <p:cTn id="8" dur="500" fill="hold"/>
                                        <p:tgtEl>
                                          <p:spTgt spid="144387">
                                            <p:txEl>
                                              <p:pRg st="0" end="0"/>
                                            </p:txEl>
                                          </p:spTgt>
                                        </p:tgtEl>
                                        <p:attrNameLst>
                                          <p:attrName>ppt_h</p:attrName>
                                        </p:attrNameLst>
                                      </p:cBhvr>
                                      <p:tavLst>
                                        <p:tav tm="0">
                                          <p:val>
                                            <p:strVal val="#ppt_h"/>
                                          </p:val>
                                        </p:tav>
                                        <p:tav tm="100000">
                                          <p:val>
                                            <p:strVal val="#ppt_h"/>
                                          </p:val>
                                        </p:tav>
                                      </p:tavLst>
                                    </p:anim>
                                    <p:anim calcmode="lin" valueType="num">
                                      <p:cBhvr>
                                        <p:cTn id="9" dur="500" fill="hold"/>
                                        <p:tgtEl>
                                          <p:spTgt spid="144387">
                                            <p:txEl>
                                              <p:pRg st="0" end="0"/>
                                            </p:txEl>
                                          </p:spTgt>
                                        </p:tgtEl>
                                        <p:attrNameLst>
                                          <p:attrName>ppt_x</p:attrName>
                                        </p:attrNameLst>
                                      </p:cBhvr>
                                      <p:tavLst>
                                        <p:tav tm="0">
                                          <p:val>
                                            <p:strVal val="#ppt_x-.2"/>
                                          </p:val>
                                        </p:tav>
                                        <p:tav tm="100000">
                                          <p:val>
                                            <p:strVal val="#ppt_x"/>
                                          </p:val>
                                        </p:tav>
                                      </p:tavLst>
                                    </p:anim>
                                    <p:anim calcmode="lin" valueType="num">
                                      <p:cBhvr>
                                        <p:cTn id="10" dur="500" fill="hold"/>
                                        <p:tgtEl>
                                          <p:spTgt spid="144387">
                                            <p:txEl>
                                              <p:pRg st="0" end="0"/>
                                            </p:txEl>
                                          </p:spTgt>
                                        </p:tgtEl>
                                        <p:attrNameLst>
                                          <p:attrName>ppt_y</p:attrName>
                                        </p:attrNameLst>
                                      </p:cBhvr>
                                      <p:tavLst>
                                        <p:tav tm="0">
                                          <p:val>
                                            <p:strVal val="#ppt_y"/>
                                          </p:val>
                                        </p:tav>
                                        <p:tav tm="100000">
                                          <p:val>
                                            <p:strVal val="#ppt_y"/>
                                          </p:val>
                                        </p:tav>
                                      </p:tavLst>
                                    </p:anim>
                                    <p:animEffect transition="in" filter="fade">
                                      <p:cBhvr>
                                        <p:cTn id="11" dur="500"/>
                                        <p:tgtEl>
                                          <p:spTgt spid="144387">
                                            <p:txEl>
                                              <p:pRg st="0" end="0"/>
                                            </p:txEl>
                                          </p:spTgt>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144387">
                                            <p:txEl>
                                              <p:pRg st="1" end="1"/>
                                            </p:txEl>
                                          </p:spTgt>
                                        </p:tgtEl>
                                        <p:attrNameLst>
                                          <p:attrName>style.visibility</p:attrName>
                                        </p:attrNameLst>
                                      </p:cBhvr>
                                      <p:to>
                                        <p:strVal val="visible"/>
                                      </p:to>
                                    </p:set>
                                    <p:anim calcmode="lin" valueType="num">
                                      <p:cBhvr>
                                        <p:cTn id="16" dur="500" fill="hold"/>
                                        <p:tgtEl>
                                          <p:spTgt spid="144387">
                                            <p:txEl>
                                              <p:pRg st="1" end="1"/>
                                            </p:txEl>
                                          </p:spTgt>
                                        </p:tgtEl>
                                        <p:attrNameLst>
                                          <p:attrName>ppt_w</p:attrName>
                                        </p:attrNameLst>
                                      </p:cBhvr>
                                      <p:tavLst>
                                        <p:tav tm="0">
                                          <p:val>
                                            <p:strVal val="#ppt_w*0.05"/>
                                          </p:val>
                                        </p:tav>
                                        <p:tav tm="100000">
                                          <p:val>
                                            <p:strVal val="#ppt_w"/>
                                          </p:val>
                                        </p:tav>
                                      </p:tavLst>
                                    </p:anim>
                                    <p:anim calcmode="lin" valueType="num">
                                      <p:cBhvr>
                                        <p:cTn id="17" dur="500" fill="hold"/>
                                        <p:tgtEl>
                                          <p:spTgt spid="144387">
                                            <p:txEl>
                                              <p:pRg st="1" end="1"/>
                                            </p:txEl>
                                          </p:spTgt>
                                        </p:tgtEl>
                                        <p:attrNameLst>
                                          <p:attrName>ppt_h</p:attrName>
                                        </p:attrNameLst>
                                      </p:cBhvr>
                                      <p:tavLst>
                                        <p:tav tm="0">
                                          <p:val>
                                            <p:strVal val="#ppt_h"/>
                                          </p:val>
                                        </p:tav>
                                        <p:tav tm="100000">
                                          <p:val>
                                            <p:strVal val="#ppt_h"/>
                                          </p:val>
                                        </p:tav>
                                      </p:tavLst>
                                    </p:anim>
                                    <p:anim calcmode="lin" valueType="num">
                                      <p:cBhvr>
                                        <p:cTn id="18" dur="500" fill="hold"/>
                                        <p:tgtEl>
                                          <p:spTgt spid="144387">
                                            <p:txEl>
                                              <p:pRg st="1" end="1"/>
                                            </p:txEl>
                                          </p:spTgt>
                                        </p:tgtEl>
                                        <p:attrNameLst>
                                          <p:attrName>ppt_x</p:attrName>
                                        </p:attrNameLst>
                                      </p:cBhvr>
                                      <p:tavLst>
                                        <p:tav tm="0">
                                          <p:val>
                                            <p:strVal val="#ppt_x-.2"/>
                                          </p:val>
                                        </p:tav>
                                        <p:tav tm="100000">
                                          <p:val>
                                            <p:strVal val="#ppt_x"/>
                                          </p:val>
                                        </p:tav>
                                      </p:tavLst>
                                    </p:anim>
                                    <p:anim calcmode="lin" valueType="num">
                                      <p:cBhvr>
                                        <p:cTn id="19" dur="500" fill="hold"/>
                                        <p:tgtEl>
                                          <p:spTgt spid="144387">
                                            <p:txEl>
                                              <p:pRg st="1" end="1"/>
                                            </p:txEl>
                                          </p:spTgt>
                                        </p:tgtEl>
                                        <p:attrNameLst>
                                          <p:attrName>ppt_y</p:attrName>
                                        </p:attrNameLst>
                                      </p:cBhvr>
                                      <p:tavLst>
                                        <p:tav tm="0">
                                          <p:val>
                                            <p:strVal val="#ppt_y"/>
                                          </p:val>
                                        </p:tav>
                                        <p:tav tm="100000">
                                          <p:val>
                                            <p:strVal val="#ppt_y"/>
                                          </p:val>
                                        </p:tav>
                                      </p:tavLst>
                                    </p:anim>
                                    <p:animEffect transition="in" filter="fade">
                                      <p:cBhvr>
                                        <p:cTn id="20" dur="500"/>
                                        <p:tgtEl>
                                          <p:spTgt spid="144387">
                                            <p:txEl>
                                              <p:pRg st="1" end="1"/>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54" presetClass="entr" presetSubtype="0" accel="100000" fill="hold" grpId="0" nodeType="clickEffect">
                                  <p:stCondLst>
                                    <p:cond delay="0"/>
                                  </p:stCondLst>
                                  <p:childTnLst>
                                    <p:set>
                                      <p:cBhvr>
                                        <p:cTn id="24" dur="1" fill="hold">
                                          <p:stCondLst>
                                            <p:cond delay="0"/>
                                          </p:stCondLst>
                                        </p:cTn>
                                        <p:tgtEl>
                                          <p:spTgt spid="144387">
                                            <p:txEl>
                                              <p:pRg st="2" end="2"/>
                                            </p:txEl>
                                          </p:spTgt>
                                        </p:tgtEl>
                                        <p:attrNameLst>
                                          <p:attrName>style.visibility</p:attrName>
                                        </p:attrNameLst>
                                      </p:cBhvr>
                                      <p:to>
                                        <p:strVal val="visible"/>
                                      </p:to>
                                    </p:set>
                                    <p:anim calcmode="lin" valueType="num">
                                      <p:cBhvr>
                                        <p:cTn id="25" dur="500" fill="hold"/>
                                        <p:tgtEl>
                                          <p:spTgt spid="144387">
                                            <p:txEl>
                                              <p:pRg st="2" end="2"/>
                                            </p:txEl>
                                          </p:spTgt>
                                        </p:tgtEl>
                                        <p:attrNameLst>
                                          <p:attrName>ppt_w</p:attrName>
                                        </p:attrNameLst>
                                      </p:cBhvr>
                                      <p:tavLst>
                                        <p:tav tm="0">
                                          <p:val>
                                            <p:strVal val="#ppt_w*0.05"/>
                                          </p:val>
                                        </p:tav>
                                        <p:tav tm="100000">
                                          <p:val>
                                            <p:strVal val="#ppt_w"/>
                                          </p:val>
                                        </p:tav>
                                      </p:tavLst>
                                    </p:anim>
                                    <p:anim calcmode="lin" valueType="num">
                                      <p:cBhvr>
                                        <p:cTn id="26" dur="500" fill="hold"/>
                                        <p:tgtEl>
                                          <p:spTgt spid="144387">
                                            <p:txEl>
                                              <p:pRg st="2" end="2"/>
                                            </p:txEl>
                                          </p:spTgt>
                                        </p:tgtEl>
                                        <p:attrNameLst>
                                          <p:attrName>ppt_h</p:attrName>
                                        </p:attrNameLst>
                                      </p:cBhvr>
                                      <p:tavLst>
                                        <p:tav tm="0">
                                          <p:val>
                                            <p:strVal val="#ppt_h"/>
                                          </p:val>
                                        </p:tav>
                                        <p:tav tm="100000">
                                          <p:val>
                                            <p:strVal val="#ppt_h"/>
                                          </p:val>
                                        </p:tav>
                                      </p:tavLst>
                                    </p:anim>
                                    <p:anim calcmode="lin" valueType="num">
                                      <p:cBhvr>
                                        <p:cTn id="27" dur="500" fill="hold"/>
                                        <p:tgtEl>
                                          <p:spTgt spid="144387">
                                            <p:txEl>
                                              <p:pRg st="2" end="2"/>
                                            </p:txEl>
                                          </p:spTgt>
                                        </p:tgtEl>
                                        <p:attrNameLst>
                                          <p:attrName>ppt_x</p:attrName>
                                        </p:attrNameLst>
                                      </p:cBhvr>
                                      <p:tavLst>
                                        <p:tav tm="0">
                                          <p:val>
                                            <p:strVal val="#ppt_x-.2"/>
                                          </p:val>
                                        </p:tav>
                                        <p:tav tm="100000">
                                          <p:val>
                                            <p:strVal val="#ppt_x"/>
                                          </p:val>
                                        </p:tav>
                                      </p:tavLst>
                                    </p:anim>
                                    <p:anim calcmode="lin" valueType="num">
                                      <p:cBhvr>
                                        <p:cTn id="28" dur="500" fill="hold"/>
                                        <p:tgtEl>
                                          <p:spTgt spid="144387">
                                            <p:txEl>
                                              <p:pRg st="2" end="2"/>
                                            </p:txEl>
                                          </p:spTgt>
                                        </p:tgtEl>
                                        <p:attrNameLst>
                                          <p:attrName>ppt_y</p:attrName>
                                        </p:attrNameLst>
                                      </p:cBhvr>
                                      <p:tavLst>
                                        <p:tav tm="0">
                                          <p:val>
                                            <p:strVal val="#ppt_y"/>
                                          </p:val>
                                        </p:tav>
                                        <p:tav tm="100000">
                                          <p:val>
                                            <p:strVal val="#ppt_y"/>
                                          </p:val>
                                        </p:tav>
                                      </p:tavLst>
                                    </p:anim>
                                    <p:animEffect transition="in" filter="fade">
                                      <p:cBhvr>
                                        <p:cTn id="29" dur="500"/>
                                        <p:tgtEl>
                                          <p:spTgt spid="144387">
                                            <p:txEl>
                                              <p:pRg st="2" end="2"/>
                                            </p:txEl>
                                          </p:spTgt>
                                        </p:tgtEl>
                                      </p:cBhvr>
                                    </p:animEffect>
                                  </p:childTnLst>
                                </p:cTn>
                              </p:par>
                              <p:par>
                                <p:cTn id="30" presetID="54" presetClass="entr" presetSubtype="0" accel="100000" fill="hold" grpId="0" nodeType="withEffect">
                                  <p:stCondLst>
                                    <p:cond delay="0"/>
                                  </p:stCondLst>
                                  <p:childTnLst>
                                    <p:set>
                                      <p:cBhvr>
                                        <p:cTn id="31" dur="1" fill="hold">
                                          <p:stCondLst>
                                            <p:cond delay="0"/>
                                          </p:stCondLst>
                                        </p:cTn>
                                        <p:tgtEl>
                                          <p:spTgt spid="144387">
                                            <p:txEl>
                                              <p:pRg st="3" end="3"/>
                                            </p:txEl>
                                          </p:spTgt>
                                        </p:tgtEl>
                                        <p:attrNameLst>
                                          <p:attrName>style.visibility</p:attrName>
                                        </p:attrNameLst>
                                      </p:cBhvr>
                                      <p:to>
                                        <p:strVal val="visible"/>
                                      </p:to>
                                    </p:set>
                                    <p:anim calcmode="lin" valueType="num">
                                      <p:cBhvr>
                                        <p:cTn id="32" dur="500" fill="hold"/>
                                        <p:tgtEl>
                                          <p:spTgt spid="144387">
                                            <p:txEl>
                                              <p:pRg st="3" end="3"/>
                                            </p:txEl>
                                          </p:spTgt>
                                        </p:tgtEl>
                                        <p:attrNameLst>
                                          <p:attrName>ppt_w</p:attrName>
                                        </p:attrNameLst>
                                      </p:cBhvr>
                                      <p:tavLst>
                                        <p:tav tm="0">
                                          <p:val>
                                            <p:strVal val="#ppt_w*0.05"/>
                                          </p:val>
                                        </p:tav>
                                        <p:tav tm="100000">
                                          <p:val>
                                            <p:strVal val="#ppt_w"/>
                                          </p:val>
                                        </p:tav>
                                      </p:tavLst>
                                    </p:anim>
                                    <p:anim calcmode="lin" valueType="num">
                                      <p:cBhvr>
                                        <p:cTn id="33" dur="500" fill="hold"/>
                                        <p:tgtEl>
                                          <p:spTgt spid="144387">
                                            <p:txEl>
                                              <p:pRg st="3" end="3"/>
                                            </p:txEl>
                                          </p:spTgt>
                                        </p:tgtEl>
                                        <p:attrNameLst>
                                          <p:attrName>ppt_h</p:attrName>
                                        </p:attrNameLst>
                                      </p:cBhvr>
                                      <p:tavLst>
                                        <p:tav tm="0">
                                          <p:val>
                                            <p:strVal val="#ppt_h"/>
                                          </p:val>
                                        </p:tav>
                                        <p:tav tm="100000">
                                          <p:val>
                                            <p:strVal val="#ppt_h"/>
                                          </p:val>
                                        </p:tav>
                                      </p:tavLst>
                                    </p:anim>
                                    <p:anim calcmode="lin" valueType="num">
                                      <p:cBhvr>
                                        <p:cTn id="34" dur="500" fill="hold"/>
                                        <p:tgtEl>
                                          <p:spTgt spid="144387">
                                            <p:txEl>
                                              <p:pRg st="3" end="3"/>
                                            </p:txEl>
                                          </p:spTgt>
                                        </p:tgtEl>
                                        <p:attrNameLst>
                                          <p:attrName>ppt_x</p:attrName>
                                        </p:attrNameLst>
                                      </p:cBhvr>
                                      <p:tavLst>
                                        <p:tav tm="0">
                                          <p:val>
                                            <p:strVal val="#ppt_x-.2"/>
                                          </p:val>
                                        </p:tav>
                                        <p:tav tm="100000">
                                          <p:val>
                                            <p:strVal val="#ppt_x"/>
                                          </p:val>
                                        </p:tav>
                                      </p:tavLst>
                                    </p:anim>
                                    <p:anim calcmode="lin" valueType="num">
                                      <p:cBhvr>
                                        <p:cTn id="35" dur="500" fill="hold"/>
                                        <p:tgtEl>
                                          <p:spTgt spid="144387">
                                            <p:txEl>
                                              <p:pRg st="3" end="3"/>
                                            </p:txEl>
                                          </p:spTgt>
                                        </p:tgtEl>
                                        <p:attrNameLst>
                                          <p:attrName>ppt_y</p:attrName>
                                        </p:attrNameLst>
                                      </p:cBhvr>
                                      <p:tavLst>
                                        <p:tav tm="0">
                                          <p:val>
                                            <p:strVal val="#ppt_y"/>
                                          </p:val>
                                        </p:tav>
                                        <p:tav tm="100000">
                                          <p:val>
                                            <p:strVal val="#ppt_y"/>
                                          </p:val>
                                        </p:tav>
                                      </p:tavLst>
                                    </p:anim>
                                    <p:animEffect transition="in" filter="fade">
                                      <p:cBhvr>
                                        <p:cTn id="36" dur="500"/>
                                        <p:tgtEl>
                                          <p:spTgt spid="144387">
                                            <p:txEl>
                                              <p:pRg st="3" end="3"/>
                                            </p:txEl>
                                          </p:spTgt>
                                        </p:tgtEl>
                                      </p:cBhvr>
                                    </p:animEffect>
                                  </p:childTnLst>
                                </p:cTn>
                              </p:par>
                              <p:par>
                                <p:cTn id="37" presetID="54" presetClass="entr" presetSubtype="0" accel="100000" fill="hold" grpId="0" nodeType="withEffect">
                                  <p:stCondLst>
                                    <p:cond delay="0"/>
                                  </p:stCondLst>
                                  <p:childTnLst>
                                    <p:set>
                                      <p:cBhvr>
                                        <p:cTn id="38" dur="1" fill="hold">
                                          <p:stCondLst>
                                            <p:cond delay="0"/>
                                          </p:stCondLst>
                                        </p:cTn>
                                        <p:tgtEl>
                                          <p:spTgt spid="144387">
                                            <p:txEl>
                                              <p:pRg st="4" end="4"/>
                                            </p:txEl>
                                          </p:spTgt>
                                        </p:tgtEl>
                                        <p:attrNameLst>
                                          <p:attrName>style.visibility</p:attrName>
                                        </p:attrNameLst>
                                      </p:cBhvr>
                                      <p:to>
                                        <p:strVal val="visible"/>
                                      </p:to>
                                    </p:set>
                                    <p:anim calcmode="lin" valueType="num">
                                      <p:cBhvr>
                                        <p:cTn id="39" dur="500" fill="hold"/>
                                        <p:tgtEl>
                                          <p:spTgt spid="144387">
                                            <p:txEl>
                                              <p:pRg st="4" end="4"/>
                                            </p:txEl>
                                          </p:spTgt>
                                        </p:tgtEl>
                                        <p:attrNameLst>
                                          <p:attrName>ppt_w</p:attrName>
                                        </p:attrNameLst>
                                      </p:cBhvr>
                                      <p:tavLst>
                                        <p:tav tm="0">
                                          <p:val>
                                            <p:strVal val="#ppt_w*0.05"/>
                                          </p:val>
                                        </p:tav>
                                        <p:tav tm="100000">
                                          <p:val>
                                            <p:strVal val="#ppt_w"/>
                                          </p:val>
                                        </p:tav>
                                      </p:tavLst>
                                    </p:anim>
                                    <p:anim calcmode="lin" valueType="num">
                                      <p:cBhvr>
                                        <p:cTn id="40" dur="500" fill="hold"/>
                                        <p:tgtEl>
                                          <p:spTgt spid="144387">
                                            <p:txEl>
                                              <p:pRg st="4" end="4"/>
                                            </p:txEl>
                                          </p:spTgt>
                                        </p:tgtEl>
                                        <p:attrNameLst>
                                          <p:attrName>ppt_h</p:attrName>
                                        </p:attrNameLst>
                                      </p:cBhvr>
                                      <p:tavLst>
                                        <p:tav tm="0">
                                          <p:val>
                                            <p:strVal val="#ppt_h"/>
                                          </p:val>
                                        </p:tav>
                                        <p:tav tm="100000">
                                          <p:val>
                                            <p:strVal val="#ppt_h"/>
                                          </p:val>
                                        </p:tav>
                                      </p:tavLst>
                                    </p:anim>
                                    <p:anim calcmode="lin" valueType="num">
                                      <p:cBhvr>
                                        <p:cTn id="41" dur="500" fill="hold"/>
                                        <p:tgtEl>
                                          <p:spTgt spid="144387">
                                            <p:txEl>
                                              <p:pRg st="4" end="4"/>
                                            </p:txEl>
                                          </p:spTgt>
                                        </p:tgtEl>
                                        <p:attrNameLst>
                                          <p:attrName>ppt_x</p:attrName>
                                        </p:attrNameLst>
                                      </p:cBhvr>
                                      <p:tavLst>
                                        <p:tav tm="0">
                                          <p:val>
                                            <p:strVal val="#ppt_x-.2"/>
                                          </p:val>
                                        </p:tav>
                                        <p:tav tm="100000">
                                          <p:val>
                                            <p:strVal val="#ppt_x"/>
                                          </p:val>
                                        </p:tav>
                                      </p:tavLst>
                                    </p:anim>
                                    <p:anim calcmode="lin" valueType="num">
                                      <p:cBhvr>
                                        <p:cTn id="42" dur="500" fill="hold"/>
                                        <p:tgtEl>
                                          <p:spTgt spid="144387">
                                            <p:txEl>
                                              <p:pRg st="4" end="4"/>
                                            </p:txEl>
                                          </p:spTgt>
                                        </p:tgtEl>
                                        <p:attrNameLst>
                                          <p:attrName>ppt_y</p:attrName>
                                        </p:attrNameLst>
                                      </p:cBhvr>
                                      <p:tavLst>
                                        <p:tav tm="0">
                                          <p:val>
                                            <p:strVal val="#ppt_y"/>
                                          </p:val>
                                        </p:tav>
                                        <p:tav tm="100000">
                                          <p:val>
                                            <p:strVal val="#ppt_y"/>
                                          </p:val>
                                        </p:tav>
                                      </p:tavLst>
                                    </p:anim>
                                    <p:animEffect transition="in" filter="fade">
                                      <p:cBhvr>
                                        <p:cTn id="43" dur="500"/>
                                        <p:tgtEl>
                                          <p:spTgt spid="144387">
                                            <p:txEl>
                                              <p:pRg st="4" end="4"/>
                                            </p:txEl>
                                          </p:spTgt>
                                        </p:tgtEl>
                                      </p:cBhvr>
                                    </p:animEffect>
                                  </p:childTnLst>
                                </p:cTn>
                              </p:par>
                              <p:par>
                                <p:cTn id="44" presetID="54" presetClass="entr" presetSubtype="0" accel="100000" fill="hold" grpId="0" nodeType="withEffect">
                                  <p:stCondLst>
                                    <p:cond delay="0"/>
                                  </p:stCondLst>
                                  <p:childTnLst>
                                    <p:set>
                                      <p:cBhvr>
                                        <p:cTn id="45" dur="1" fill="hold">
                                          <p:stCondLst>
                                            <p:cond delay="0"/>
                                          </p:stCondLst>
                                        </p:cTn>
                                        <p:tgtEl>
                                          <p:spTgt spid="144387">
                                            <p:txEl>
                                              <p:pRg st="5" end="5"/>
                                            </p:txEl>
                                          </p:spTgt>
                                        </p:tgtEl>
                                        <p:attrNameLst>
                                          <p:attrName>style.visibility</p:attrName>
                                        </p:attrNameLst>
                                      </p:cBhvr>
                                      <p:to>
                                        <p:strVal val="visible"/>
                                      </p:to>
                                    </p:set>
                                    <p:anim calcmode="lin" valueType="num">
                                      <p:cBhvr>
                                        <p:cTn id="46" dur="500" fill="hold"/>
                                        <p:tgtEl>
                                          <p:spTgt spid="144387">
                                            <p:txEl>
                                              <p:pRg st="5" end="5"/>
                                            </p:txEl>
                                          </p:spTgt>
                                        </p:tgtEl>
                                        <p:attrNameLst>
                                          <p:attrName>ppt_w</p:attrName>
                                        </p:attrNameLst>
                                      </p:cBhvr>
                                      <p:tavLst>
                                        <p:tav tm="0">
                                          <p:val>
                                            <p:strVal val="#ppt_w*0.05"/>
                                          </p:val>
                                        </p:tav>
                                        <p:tav tm="100000">
                                          <p:val>
                                            <p:strVal val="#ppt_w"/>
                                          </p:val>
                                        </p:tav>
                                      </p:tavLst>
                                    </p:anim>
                                    <p:anim calcmode="lin" valueType="num">
                                      <p:cBhvr>
                                        <p:cTn id="47" dur="500" fill="hold"/>
                                        <p:tgtEl>
                                          <p:spTgt spid="144387">
                                            <p:txEl>
                                              <p:pRg st="5" end="5"/>
                                            </p:txEl>
                                          </p:spTgt>
                                        </p:tgtEl>
                                        <p:attrNameLst>
                                          <p:attrName>ppt_h</p:attrName>
                                        </p:attrNameLst>
                                      </p:cBhvr>
                                      <p:tavLst>
                                        <p:tav tm="0">
                                          <p:val>
                                            <p:strVal val="#ppt_h"/>
                                          </p:val>
                                        </p:tav>
                                        <p:tav tm="100000">
                                          <p:val>
                                            <p:strVal val="#ppt_h"/>
                                          </p:val>
                                        </p:tav>
                                      </p:tavLst>
                                    </p:anim>
                                    <p:anim calcmode="lin" valueType="num">
                                      <p:cBhvr>
                                        <p:cTn id="48" dur="500" fill="hold"/>
                                        <p:tgtEl>
                                          <p:spTgt spid="144387">
                                            <p:txEl>
                                              <p:pRg st="5" end="5"/>
                                            </p:txEl>
                                          </p:spTgt>
                                        </p:tgtEl>
                                        <p:attrNameLst>
                                          <p:attrName>ppt_x</p:attrName>
                                        </p:attrNameLst>
                                      </p:cBhvr>
                                      <p:tavLst>
                                        <p:tav tm="0">
                                          <p:val>
                                            <p:strVal val="#ppt_x-.2"/>
                                          </p:val>
                                        </p:tav>
                                        <p:tav tm="100000">
                                          <p:val>
                                            <p:strVal val="#ppt_x"/>
                                          </p:val>
                                        </p:tav>
                                      </p:tavLst>
                                    </p:anim>
                                    <p:anim calcmode="lin" valueType="num">
                                      <p:cBhvr>
                                        <p:cTn id="49" dur="500" fill="hold"/>
                                        <p:tgtEl>
                                          <p:spTgt spid="144387">
                                            <p:txEl>
                                              <p:pRg st="5" end="5"/>
                                            </p:txEl>
                                          </p:spTgt>
                                        </p:tgtEl>
                                        <p:attrNameLst>
                                          <p:attrName>ppt_y</p:attrName>
                                        </p:attrNameLst>
                                      </p:cBhvr>
                                      <p:tavLst>
                                        <p:tav tm="0">
                                          <p:val>
                                            <p:strVal val="#ppt_y"/>
                                          </p:val>
                                        </p:tav>
                                        <p:tav tm="100000">
                                          <p:val>
                                            <p:strVal val="#ppt_y"/>
                                          </p:val>
                                        </p:tav>
                                      </p:tavLst>
                                    </p:anim>
                                    <p:animEffect transition="in" filter="fade">
                                      <p:cBhvr>
                                        <p:cTn id="50" dur="500"/>
                                        <p:tgtEl>
                                          <p:spTgt spid="144387">
                                            <p:txEl>
                                              <p:pRg st="5" end="5"/>
                                            </p:txEl>
                                          </p:spTgt>
                                        </p:tgtEl>
                                      </p:cBhvr>
                                    </p:animEffect>
                                  </p:childTnLst>
                                </p:cTn>
                              </p:par>
                              <p:par>
                                <p:cTn id="51" presetID="54" presetClass="entr" presetSubtype="0" accel="100000" fill="hold" grpId="0" nodeType="withEffect">
                                  <p:stCondLst>
                                    <p:cond delay="0"/>
                                  </p:stCondLst>
                                  <p:childTnLst>
                                    <p:set>
                                      <p:cBhvr>
                                        <p:cTn id="52" dur="1" fill="hold">
                                          <p:stCondLst>
                                            <p:cond delay="0"/>
                                          </p:stCondLst>
                                        </p:cTn>
                                        <p:tgtEl>
                                          <p:spTgt spid="144387">
                                            <p:txEl>
                                              <p:pRg st="6" end="6"/>
                                            </p:txEl>
                                          </p:spTgt>
                                        </p:tgtEl>
                                        <p:attrNameLst>
                                          <p:attrName>style.visibility</p:attrName>
                                        </p:attrNameLst>
                                      </p:cBhvr>
                                      <p:to>
                                        <p:strVal val="visible"/>
                                      </p:to>
                                    </p:set>
                                    <p:anim calcmode="lin" valueType="num">
                                      <p:cBhvr>
                                        <p:cTn id="53" dur="500" fill="hold"/>
                                        <p:tgtEl>
                                          <p:spTgt spid="144387">
                                            <p:txEl>
                                              <p:pRg st="6" end="6"/>
                                            </p:txEl>
                                          </p:spTgt>
                                        </p:tgtEl>
                                        <p:attrNameLst>
                                          <p:attrName>ppt_w</p:attrName>
                                        </p:attrNameLst>
                                      </p:cBhvr>
                                      <p:tavLst>
                                        <p:tav tm="0">
                                          <p:val>
                                            <p:strVal val="#ppt_w*0.05"/>
                                          </p:val>
                                        </p:tav>
                                        <p:tav tm="100000">
                                          <p:val>
                                            <p:strVal val="#ppt_w"/>
                                          </p:val>
                                        </p:tav>
                                      </p:tavLst>
                                    </p:anim>
                                    <p:anim calcmode="lin" valueType="num">
                                      <p:cBhvr>
                                        <p:cTn id="54" dur="500" fill="hold"/>
                                        <p:tgtEl>
                                          <p:spTgt spid="144387">
                                            <p:txEl>
                                              <p:pRg st="6" end="6"/>
                                            </p:txEl>
                                          </p:spTgt>
                                        </p:tgtEl>
                                        <p:attrNameLst>
                                          <p:attrName>ppt_h</p:attrName>
                                        </p:attrNameLst>
                                      </p:cBhvr>
                                      <p:tavLst>
                                        <p:tav tm="0">
                                          <p:val>
                                            <p:strVal val="#ppt_h"/>
                                          </p:val>
                                        </p:tav>
                                        <p:tav tm="100000">
                                          <p:val>
                                            <p:strVal val="#ppt_h"/>
                                          </p:val>
                                        </p:tav>
                                      </p:tavLst>
                                    </p:anim>
                                    <p:anim calcmode="lin" valueType="num">
                                      <p:cBhvr>
                                        <p:cTn id="55" dur="500" fill="hold"/>
                                        <p:tgtEl>
                                          <p:spTgt spid="144387">
                                            <p:txEl>
                                              <p:pRg st="6" end="6"/>
                                            </p:txEl>
                                          </p:spTgt>
                                        </p:tgtEl>
                                        <p:attrNameLst>
                                          <p:attrName>ppt_x</p:attrName>
                                        </p:attrNameLst>
                                      </p:cBhvr>
                                      <p:tavLst>
                                        <p:tav tm="0">
                                          <p:val>
                                            <p:strVal val="#ppt_x-.2"/>
                                          </p:val>
                                        </p:tav>
                                        <p:tav tm="100000">
                                          <p:val>
                                            <p:strVal val="#ppt_x"/>
                                          </p:val>
                                        </p:tav>
                                      </p:tavLst>
                                    </p:anim>
                                    <p:anim calcmode="lin" valueType="num">
                                      <p:cBhvr>
                                        <p:cTn id="56" dur="500" fill="hold"/>
                                        <p:tgtEl>
                                          <p:spTgt spid="144387">
                                            <p:txEl>
                                              <p:pRg st="6" end="6"/>
                                            </p:txEl>
                                          </p:spTgt>
                                        </p:tgtEl>
                                        <p:attrNameLst>
                                          <p:attrName>ppt_y</p:attrName>
                                        </p:attrNameLst>
                                      </p:cBhvr>
                                      <p:tavLst>
                                        <p:tav tm="0">
                                          <p:val>
                                            <p:strVal val="#ppt_y"/>
                                          </p:val>
                                        </p:tav>
                                        <p:tav tm="100000">
                                          <p:val>
                                            <p:strVal val="#ppt_y"/>
                                          </p:val>
                                        </p:tav>
                                      </p:tavLst>
                                    </p:anim>
                                    <p:animEffect transition="in" filter="fade">
                                      <p:cBhvr>
                                        <p:cTn id="57" dur="500"/>
                                        <p:tgtEl>
                                          <p:spTgt spid="144387">
                                            <p:txEl>
                                              <p:pRg st="6" end="6"/>
                                            </p:txEl>
                                          </p:spTgt>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54" presetClass="entr" presetSubtype="0" accel="100000" fill="hold" grpId="0" nodeType="clickEffect">
                                  <p:stCondLst>
                                    <p:cond delay="0"/>
                                  </p:stCondLst>
                                  <p:childTnLst>
                                    <p:set>
                                      <p:cBhvr>
                                        <p:cTn id="61" dur="1" fill="hold">
                                          <p:stCondLst>
                                            <p:cond delay="0"/>
                                          </p:stCondLst>
                                        </p:cTn>
                                        <p:tgtEl>
                                          <p:spTgt spid="144387">
                                            <p:txEl>
                                              <p:pRg st="7" end="7"/>
                                            </p:txEl>
                                          </p:spTgt>
                                        </p:tgtEl>
                                        <p:attrNameLst>
                                          <p:attrName>style.visibility</p:attrName>
                                        </p:attrNameLst>
                                      </p:cBhvr>
                                      <p:to>
                                        <p:strVal val="visible"/>
                                      </p:to>
                                    </p:set>
                                    <p:anim calcmode="lin" valueType="num">
                                      <p:cBhvr>
                                        <p:cTn id="62" dur="500" fill="hold"/>
                                        <p:tgtEl>
                                          <p:spTgt spid="144387">
                                            <p:txEl>
                                              <p:pRg st="7" end="7"/>
                                            </p:txEl>
                                          </p:spTgt>
                                        </p:tgtEl>
                                        <p:attrNameLst>
                                          <p:attrName>ppt_w</p:attrName>
                                        </p:attrNameLst>
                                      </p:cBhvr>
                                      <p:tavLst>
                                        <p:tav tm="0">
                                          <p:val>
                                            <p:strVal val="#ppt_w*0.05"/>
                                          </p:val>
                                        </p:tav>
                                        <p:tav tm="100000">
                                          <p:val>
                                            <p:strVal val="#ppt_w"/>
                                          </p:val>
                                        </p:tav>
                                      </p:tavLst>
                                    </p:anim>
                                    <p:anim calcmode="lin" valueType="num">
                                      <p:cBhvr>
                                        <p:cTn id="63" dur="500" fill="hold"/>
                                        <p:tgtEl>
                                          <p:spTgt spid="144387">
                                            <p:txEl>
                                              <p:pRg st="7" end="7"/>
                                            </p:txEl>
                                          </p:spTgt>
                                        </p:tgtEl>
                                        <p:attrNameLst>
                                          <p:attrName>ppt_h</p:attrName>
                                        </p:attrNameLst>
                                      </p:cBhvr>
                                      <p:tavLst>
                                        <p:tav tm="0">
                                          <p:val>
                                            <p:strVal val="#ppt_h"/>
                                          </p:val>
                                        </p:tav>
                                        <p:tav tm="100000">
                                          <p:val>
                                            <p:strVal val="#ppt_h"/>
                                          </p:val>
                                        </p:tav>
                                      </p:tavLst>
                                    </p:anim>
                                    <p:anim calcmode="lin" valueType="num">
                                      <p:cBhvr>
                                        <p:cTn id="64" dur="500" fill="hold"/>
                                        <p:tgtEl>
                                          <p:spTgt spid="144387">
                                            <p:txEl>
                                              <p:pRg st="7" end="7"/>
                                            </p:txEl>
                                          </p:spTgt>
                                        </p:tgtEl>
                                        <p:attrNameLst>
                                          <p:attrName>ppt_x</p:attrName>
                                        </p:attrNameLst>
                                      </p:cBhvr>
                                      <p:tavLst>
                                        <p:tav tm="0">
                                          <p:val>
                                            <p:strVal val="#ppt_x-.2"/>
                                          </p:val>
                                        </p:tav>
                                        <p:tav tm="100000">
                                          <p:val>
                                            <p:strVal val="#ppt_x"/>
                                          </p:val>
                                        </p:tav>
                                      </p:tavLst>
                                    </p:anim>
                                    <p:anim calcmode="lin" valueType="num">
                                      <p:cBhvr>
                                        <p:cTn id="65" dur="500" fill="hold"/>
                                        <p:tgtEl>
                                          <p:spTgt spid="144387">
                                            <p:txEl>
                                              <p:pRg st="7" end="7"/>
                                            </p:txEl>
                                          </p:spTgt>
                                        </p:tgtEl>
                                        <p:attrNameLst>
                                          <p:attrName>ppt_y</p:attrName>
                                        </p:attrNameLst>
                                      </p:cBhvr>
                                      <p:tavLst>
                                        <p:tav tm="0">
                                          <p:val>
                                            <p:strVal val="#ppt_y"/>
                                          </p:val>
                                        </p:tav>
                                        <p:tav tm="100000">
                                          <p:val>
                                            <p:strVal val="#ppt_y"/>
                                          </p:val>
                                        </p:tav>
                                      </p:tavLst>
                                    </p:anim>
                                    <p:animEffect transition="in" filter="fade">
                                      <p:cBhvr>
                                        <p:cTn id="66" dur="500"/>
                                        <p:tgtEl>
                                          <p:spTgt spid="14438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387"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Pathogens cause Disease </a:t>
            </a:r>
          </a:p>
        </p:txBody>
      </p:sp>
      <p:pic>
        <p:nvPicPr>
          <p:cNvPr id="3" name="Picture Placeholder 1" descr="OSC_Microbio_15_01_Koch.jpg"/>
          <p:cNvPicPr>
            <a:picLocks noChangeAspect="1"/>
          </p:cNvPicPr>
          <p:nvPr/>
        </p:nvPicPr>
        <p:blipFill>
          <a:blip r:embed="rId2">
            <a:extLst>
              <a:ext uri="{28A0092B-C50C-407E-A947-70E740481C1C}">
                <a14:useLocalDpi xmlns:a14="http://schemas.microsoft.com/office/drawing/2010/main" val="0"/>
              </a:ext>
            </a:extLst>
          </a:blip>
          <a:srcRect l="-33108" r="-33108"/>
          <a:stretch>
            <a:fillRect/>
          </a:stretch>
        </p:blipFill>
        <p:spPr>
          <a:xfrm>
            <a:off x="1540041" y="1079292"/>
            <a:ext cx="8062913" cy="3500071"/>
          </a:xfrm>
          <a:prstGeom prst="rect">
            <a:avLst/>
          </a:prstGeom>
        </p:spPr>
      </p:pic>
      <p:sp>
        <p:nvSpPr>
          <p:cNvPr id="4" name="Text Placeholder 6"/>
          <p:cNvSpPr txBox="1">
            <a:spLocks/>
          </p:cNvSpPr>
          <p:nvPr/>
        </p:nvSpPr>
        <p:spPr>
          <a:xfrm>
            <a:off x="457200" y="4843982"/>
            <a:ext cx="11261558" cy="1166382"/>
          </a:xfrm>
          <a:prstGeom prst="rect">
            <a:avLst/>
          </a:prstGeom>
        </p:spPr>
        <p:txBody>
          <a:bodyP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3200" b="1"/>
              <a:t>The steps for confirming that a pathogen is the cause of a particular disease using Koch’s postulates.</a:t>
            </a:r>
            <a:endParaRPr lang="en-US" sz="3200" b="1" dirty="0"/>
          </a:p>
        </p:txBody>
      </p:sp>
    </p:spTree>
    <p:extLst>
      <p:ext uri="{BB962C8B-B14F-4D97-AF65-F5344CB8AC3E}">
        <p14:creationId xmlns:p14="http://schemas.microsoft.com/office/powerpoint/2010/main" val="4650718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Pathogenicity and Virulence </a:t>
            </a:r>
            <a:r>
              <a:rPr lang="mr-IN" dirty="0"/>
              <a:t>–</a:t>
            </a:r>
            <a:r>
              <a:rPr lang="en-US" dirty="0"/>
              <a:t> LD</a:t>
            </a:r>
            <a:r>
              <a:rPr lang="en-US" baseline="-25000" dirty="0"/>
              <a:t>50</a:t>
            </a:r>
            <a:r>
              <a:rPr lang="en-US" dirty="0"/>
              <a:t> and ID</a:t>
            </a:r>
            <a:r>
              <a:rPr lang="en-US" baseline="-25000" dirty="0"/>
              <a:t>50</a:t>
            </a:r>
            <a:r>
              <a:rPr lang="en-US" dirty="0"/>
              <a:t> </a:t>
            </a:r>
          </a:p>
        </p:txBody>
      </p:sp>
      <p:pic>
        <p:nvPicPr>
          <p:cNvPr id="3" name="Picture Placeholder 1" descr="OSC_Microbio_15_02_PopCurve.jpg"/>
          <p:cNvPicPr>
            <a:picLocks noChangeAspect="1"/>
          </p:cNvPicPr>
          <p:nvPr/>
        </p:nvPicPr>
        <p:blipFill>
          <a:blip r:embed="rId2">
            <a:extLst>
              <a:ext uri="{28A0092B-C50C-407E-A947-70E740481C1C}">
                <a14:useLocalDpi xmlns:a14="http://schemas.microsoft.com/office/drawing/2010/main" val="0"/>
              </a:ext>
            </a:extLst>
          </a:blip>
          <a:srcRect t="-19127" b="-19127"/>
          <a:stretch>
            <a:fillRect/>
          </a:stretch>
        </p:blipFill>
        <p:spPr>
          <a:xfrm>
            <a:off x="457200" y="1108075"/>
            <a:ext cx="4523874" cy="5897066"/>
          </a:xfrm>
          <a:prstGeom prst="rect">
            <a:avLst/>
          </a:prstGeom>
        </p:spPr>
      </p:pic>
      <p:sp>
        <p:nvSpPr>
          <p:cNvPr id="4" name="Text Placeholder 13"/>
          <p:cNvSpPr txBox="1">
            <a:spLocks/>
          </p:cNvSpPr>
          <p:nvPr/>
        </p:nvSpPr>
        <p:spPr>
          <a:xfrm>
            <a:off x="6628230" y="1108075"/>
            <a:ext cx="3913188" cy="5256973"/>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b="1" dirty="0"/>
              <a:t>A graph like this is used to determine LD</a:t>
            </a:r>
            <a:r>
              <a:rPr lang="en-US" b="1" baseline="-25000" dirty="0"/>
              <a:t>50</a:t>
            </a:r>
            <a:r>
              <a:rPr lang="en-US" b="1" dirty="0"/>
              <a:t> by plotting pathogen concentration against the percent of infected test animals that have died. In this example, the LD</a:t>
            </a:r>
            <a:r>
              <a:rPr lang="en-US" b="1" baseline="-25000" dirty="0"/>
              <a:t>50</a:t>
            </a:r>
            <a:r>
              <a:rPr lang="en-US" b="1" dirty="0"/>
              <a:t> = 10</a:t>
            </a:r>
            <a:r>
              <a:rPr lang="en-US" b="1" baseline="30000" dirty="0"/>
              <a:t>4</a:t>
            </a:r>
            <a:r>
              <a:rPr lang="en-US" b="1" dirty="0"/>
              <a:t> pathogenic particles.</a:t>
            </a:r>
          </a:p>
        </p:txBody>
      </p:sp>
    </p:spTree>
    <p:extLst>
      <p:ext uri="{BB962C8B-B14F-4D97-AF65-F5344CB8AC3E}">
        <p14:creationId xmlns:p14="http://schemas.microsoft.com/office/powerpoint/2010/main" val="8037421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p:cNvSpPr>
            <a:spLocks noGrp="1"/>
          </p:cNvSpPr>
          <p:nvPr>
            <p:ph type="title"/>
          </p:nvPr>
        </p:nvSpPr>
        <p:spPr>
          <a:xfrm>
            <a:off x="2022475" y="192088"/>
            <a:ext cx="7556500" cy="582612"/>
          </a:xfrm>
        </p:spPr>
        <p:txBody>
          <a:bodyPr>
            <a:normAutofit fontScale="90000"/>
          </a:bodyPr>
          <a:lstStyle/>
          <a:p>
            <a:pPr eaLnBrk="1" hangingPunct="1"/>
            <a:r>
              <a:rPr lang="en-US" altLang="en-US">
                <a:ea typeface="MS PGothic" charset="-128"/>
              </a:rPr>
              <a:t>The Progress of an Infection</a:t>
            </a:r>
          </a:p>
        </p:txBody>
      </p:sp>
      <p:sp>
        <p:nvSpPr>
          <p:cNvPr id="110595" name="Content Placeholder 2"/>
          <p:cNvSpPr>
            <a:spLocks noGrp="1"/>
          </p:cNvSpPr>
          <p:nvPr>
            <p:ph idx="1"/>
          </p:nvPr>
        </p:nvSpPr>
        <p:spPr>
          <a:xfrm>
            <a:off x="1828800" y="1066800"/>
            <a:ext cx="8077200" cy="5410200"/>
          </a:xfrm>
        </p:spPr>
        <p:txBody>
          <a:bodyPr/>
          <a:lstStyle/>
          <a:p>
            <a:pPr eaLnBrk="1" hangingPunct="1"/>
            <a:r>
              <a:rPr lang="en-US" altLang="en-US" sz="4800" dirty="0">
                <a:ea typeface="MS PGothic" charset="-128"/>
              </a:rPr>
              <a:t>Type and severity of infection depend on </a:t>
            </a:r>
            <a:r>
              <a:rPr lang="en-US" altLang="en-US" sz="4800" b="1" i="1" u="sng" dirty="0">
                <a:solidFill>
                  <a:srgbClr val="FF0000"/>
                </a:solidFill>
                <a:ea typeface="MS PGothic" charset="-128"/>
              </a:rPr>
              <a:t>pathogenicity </a:t>
            </a:r>
            <a:r>
              <a:rPr lang="en-US" altLang="en-US" sz="4800" dirty="0">
                <a:ea typeface="MS PGothic" charset="-128"/>
              </a:rPr>
              <a:t>of the organism and the condition of its host</a:t>
            </a:r>
          </a:p>
          <a:p>
            <a:pPr eaLnBrk="1" hangingPunct="1"/>
            <a:endParaRPr lang="en-US" altLang="en-US" sz="4800" dirty="0">
              <a:ea typeface="MS PGothic" charset="-128"/>
            </a:endParaRPr>
          </a:p>
          <a:p>
            <a:pPr eaLnBrk="1" hangingPunct="1"/>
            <a:endParaRPr lang="en-US" altLang="en-US" sz="4800" dirty="0">
              <a:ea typeface="MS PGothic" charset="-128"/>
            </a:endParaRPr>
          </a:p>
        </p:txBody>
      </p:sp>
    </p:spTree>
    <p:extLst>
      <p:ext uri="{BB962C8B-B14F-4D97-AF65-F5344CB8AC3E}">
        <p14:creationId xmlns:p14="http://schemas.microsoft.com/office/powerpoint/2010/main" val="150511596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110595">
                                            <p:txEl>
                                              <p:pRg st="0" end="0"/>
                                            </p:txEl>
                                          </p:spTgt>
                                        </p:tgtEl>
                                        <p:attrNameLst>
                                          <p:attrName>style.visibility</p:attrName>
                                        </p:attrNameLst>
                                      </p:cBhvr>
                                      <p:to>
                                        <p:strVal val="visible"/>
                                      </p:to>
                                    </p:set>
                                    <p:anim calcmode="lin" valueType="num">
                                      <p:cBhvr additive="base">
                                        <p:cTn id="7" dur="500" fill="hold"/>
                                        <p:tgtEl>
                                          <p:spTgt spid="11059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059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5"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Primary vs. Opportunistic Pathogens </a:t>
            </a:r>
          </a:p>
        </p:txBody>
      </p:sp>
      <p:sp>
        <p:nvSpPr>
          <p:cNvPr id="3" name="Content Placeholder 2"/>
          <p:cNvSpPr>
            <a:spLocks noGrp="1"/>
          </p:cNvSpPr>
          <p:nvPr>
            <p:ph idx="1"/>
          </p:nvPr>
        </p:nvSpPr>
        <p:spPr/>
        <p:txBody>
          <a:bodyPr>
            <a:normAutofit/>
          </a:bodyPr>
          <a:lstStyle/>
          <a:p>
            <a:r>
              <a:rPr lang="en-US" sz="3200" b="1" dirty="0">
                <a:solidFill>
                  <a:srgbClr val="FF0000"/>
                </a:solidFill>
              </a:rPr>
              <a:t>Primary</a:t>
            </a:r>
          </a:p>
          <a:p>
            <a:pPr lvl="1"/>
            <a:r>
              <a:rPr lang="en-US" sz="2800" b="1" dirty="0"/>
              <a:t>Will cause disease </a:t>
            </a:r>
            <a:r>
              <a:rPr lang="mr-IN" sz="2800" b="1" dirty="0"/>
              <a:t>………</a:t>
            </a:r>
            <a:r>
              <a:rPr lang="en-US" sz="2800" b="1" dirty="0"/>
              <a:t> period!</a:t>
            </a:r>
          </a:p>
          <a:p>
            <a:pPr lvl="1"/>
            <a:r>
              <a:rPr lang="en-US" sz="2800" b="1" dirty="0"/>
              <a:t>Does not matter the condition the immune system is in. </a:t>
            </a:r>
          </a:p>
          <a:p>
            <a:pPr lvl="1"/>
            <a:r>
              <a:rPr lang="en-US" sz="2800" b="1" i="1" dirty="0"/>
              <a:t>E.coli</a:t>
            </a:r>
            <a:r>
              <a:rPr lang="en-US" sz="2800" b="1" dirty="0"/>
              <a:t> (0157) </a:t>
            </a:r>
          </a:p>
          <a:p>
            <a:pPr lvl="1"/>
            <a:endParaRPr lang="en-US" sz="2800" b="1" dirty="0"/>
          </a:p>
          <a:p>
            <a:r>
              <a:rPr lang="en-US" sz="3200" b="1" dirty="0">
                <a:solidFill>
                  <a:srgbClr val="FF0000"/>
                </a:solidFill>
              </a:rPr>
              <a:t>Opportunistic </a:t>
            </a:r>
          </a:p>
          <a:p>
            <a:pPr lvl="1"/>
            <a:r>
              <a:rPr lang="en-US" sz="2800" b="1" dirty="0"/>
              <a:t>Compromised immune system or host defenses </a:t>
            </a:r>
          </a:p>
          <a:p>
            <a:pPr lvl="1"/>
            <a:r>
              <a:rPr lang="en-US" sz="2800" b="1" i="1" dirty="0" err="1"/>
              <a:t>S.epi</a:t>
            </a:r>
            <a:r>
              <a:rPr lang="en-US" sz="2800" b="1" dirty="0"/>
              <a:t> </a:t>
            </a:r>
            <a:r>
              <a:rPr lang="mr-IN" sz="2800" b="1" dirty="0"/>
              <a:t>–</a:t>
            </a:r>
            <a:r>
              <a:rPr lang="en-US" sz="2800" b="1" dirty="0"/>
              <a:t> endocarditis</a:t>
            </a:r>
          </a:p>
          <a:p>
            <a:pPr lvl="2"/>
            <a:r>
              <a:rPr lang="en-US" sz="2400" b="1" dirty="0"/>
              <a:t>Lives on catheters</a:t>
            </a:r>
          </a:p>
          <a:p>
            <a:pPr lvl="1"/>
            <a:r>
              <a:rPr lang="en-US" sz="2800" b="1" dirty="0"/>
              <a:t>Intestinal E.coli </a:t>
            </a:r>
            <a:r>
              <a:rPr lang="mr-IN" sz="2800" b="1" dirty="0"/>
              <a:t>–</a:t>
            </a:r>
            <a:r>
              <a:rPr lang="en-US" sz="2800" b="1" dirty="0"/>
              <a:t> from intestines to urinary tract (UTI) </a:t>
            </a:r>
          </a:p>
          <a:p>
            <a:pPr lvl="1"/>
            <a:endParaRPr lang="en-US" sz="2800" b="1" dirty="0"/>
          </a:p>
        </p:txBody>
      </p:sp>
    </p:spTree>
    <p:extLst>
      <p:ext uri="{BB962C8B-B14F-4D97-AF65-F5344CB8AC3E}">
        <p14:creationId xmlns:p14="http://schemas.microsoft.com/office/powerpoint/2010/main" val="19678647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Stages of Pathogenesis </a:t>
            </a:r>
            <a:r>
              <a:rPr lang="mr-IN" dirty="0"/>
              <a:t>–</a:t>
            </a:r>
            <a:r>
              <a:rPr lang="en-US" dirty="0"/>
              <a:t> Portal of Entry </a:t>
            </a:r>
          </a:p>
        </p:txBody>
      </p:sp>
      <p:pic>
        <p:nvPicPr>
          <p:cNvPr id="3" name="Picture Placeholder 1" descr="OSC_Microbio_15_02_Portal.jpg"/>
          <p:cNvPicPr>
            <a:picLocks noChangeAspect="1"/>
          </p:cNvPicPr>
          <p:nvPr/>
        </p:nvPicPr>
        <p:blipFill>
          <a:blip r:embed="rId2">
            <a:extLst>
              <a:ext uri="{28A0092B-C50C-407E-A947-70E740481C1C}">
                <a14:useLocalDpi xmlns:a14="http://schemas.microsoft.com/office/drawing/2010/main" val="0"/>
              </a:ext>
            </a:extLst>
          </a:blip>
          <a:srcRect l="-45199" r="-45199"/>
          <a:stretch>
            <a:fillRect/>
          </a:stretch>
        </p:blipFill>
        <p:spPr>
          <a:xfrm>
            <a:off x="1540041" y="1079292"/>
            <a:ext cx="8062913" cy="3500071"/>
          </a:xfrm>
          <a:prstGeom prst="rect">
            <a:avLst/>
          </a:prstGeom>
        </p:spPr>
      </p:pic>
      <p:sp>
        <p:nvSpPr>
          <p:cNvPr id="4" name="Text Placeholder 6"/>
          <p:cNvSpPr txBox="1">
            <a:spLocks/>
          </p:cNvSpPr>
          <p:nvPr/>
        </p:nvSpPr>
        <p:spPr>
          <a:xfrm>
            <a:off x="457199" y="4843982"/>
            <a:ext cx="11285621" cy="1166382"/>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b="1" dirty="0"/>
              <a:t>Shown are different portals of entry where pathogens can gain access into the body. With the exception of the placenta, many of these locations are directly exposed to the external environment.</a:t>
            </a:r>
          </a:p>
        </p:txBody>
      </p:sp>
    </p:spTree>
    <p:extLst>
      <p:ext uri="{BB962C8B-B14F-4D97-AF65-F5344CB8AC3E}">
        <p14:creationId xmlns:p14="http://schemas.microsoft.com/office/powerpoint/2010/main" val="8277789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a:defRPr/>
            </a:pPr>
            <a:r>
              <a:rPr lang="en-US" dirty="0">
                <a:ea typeface="ＭＳ Ｐゴシック" pitchFamily="34" charset="-128"/>
                <a:cs typeface="+mj-cs"/>
              </a:rPr>
              <a:t>Becoming Established:  Step One- Portals of Entry</a:t>
            </a:r>
          </a:p>
        </p:txBody>
      </p:sp>
      <p:sp>
        <p:nvSpPr>
          <p:cNvPr id="115715" name="Content Placeholder 2"/>
          <p:cNvSpPr>
            <a:spLocks noGrp="1"/>
          </p:cNvSpPr>
          <p:nvPr>
            <p:ph idx="1"/>
          </p:nvPr>
        </p:nvSpPr>
        <p:spPr>
          <a:xfrm>
            <a:off x="1752600" y="1676400"/>
            <a:ext cx="8534400" cy="5029200"/>
          </a:xfrm>
        </p:spPr>
        <p:txBody>
          <a:bodyPr/>
          <a:lstStyle/>
          <a:p>
            <a:pPr eaLnBrk="1" hangingPunct="1"/>
            <a:r>
              <a:rPr lang="en-US" altLang="en-US" sz="3200">
                <a:ea typeface="MS PGothic" charset="-128"/>
              </a:rPr>
              <a:t>Microbe enters the tissues of the body by a </a:t>
            </a:r>
            <a:r>
              <a:rPr lang="en-US" altLang="en-US" sz="3200" b="1" i="1">
                <a:solidFill>
                  <a:srgbClr val="FF0000"/>
                </a:solidFill>
                <a:ea typeface="MS PGothic" charset="-128"/>
              </a:rPr>
              <a:t>portal of entry</a:t>
            </a:r>
            <a:endParaRPr lang="en-US" altLang="en-US" sz="3200" i="1">
              <a:solidFill>
                <a:srgbClr val="FF0000"/>
              </a:solidFill>
              <a:ea typeface="MS PGothic" charset="-128"/>
            </a:endParaRPr>
          </a:p>
          <a:p>
            <a:pPr lvl="1" eaLnBrk="1" hangingPunct="1"/>
            <a:r>
              <a:rPr lang="en-US" altLang="en-US" sz="3200">
                <a:ea typeface="MS PGothic" charset="-128"/>
              </a:rPr>
              <a:t>Usually a </a:t>
            </a:r>
            <a:r>
              <a:rPr lang="en-US" altLang="en-US" sz="3200" b="1" i="1">
                <a:solidFill>
                  <a:srgbClr val="FF0000"/>
                </a:solidFill>
                <a:ea typeface="MS PGothic" charset="-128"/>
              </a:rPr>
              <a:t>cutaneous </a:t>
            </a:r>
            <a:r>
              <a:rPr lang="en-US" altLang="en-US" sz="3200">
                <a:ea typeface="MS PGothic" charset="-128"/>
              </a:rPr>
              <a:t>or </a:t>
            </a:r>
            <a:r>
              <a:rPr lang="en-US" altLang="en-US" sz="3200" b="1" i="1">
                <a:solidFill>
                  <a:srgbClr val="FF0000"/>
                </a:solidFill>
                <a:ea typeface="MS PGothic" charset="-128"/>
              </a:rPr>
              <a:t>membranous</a:t>
            </a:r>
            <a:r>
              <a:rPr lang="en-US" altLang="en-US" sz="3200">
                <a:ea typeface="MS PGothic" charset="-128"/>
              </a:rPr>
              <a:t> boundary</a:t>
            </a:r>
          </a:p>
          <a:p>
            <a:pPr eaLnBrk="1" hangingPunct="1"/>
            <a:r>
              <a:rPr lang="en-US" altLang="en-US" sz="3200">
                <a:ea typeface="MS PGothic" charset="-128"/>
              </a:rPr>
              <a:t>May enter via </a:t>
            </a:r>
            <a:r>
              <a:rPr lang="en-US" altLang="en-US" sz="3200" b="1" i="1">
                <a:solidFill>
                  <a:srgbClr val="FF0000"/>
                </a:solidFill>
                <a:ea typeface="MS PGothic" charset="-128"/>
              </a:rPr>
              <a:t>multiple portals </a:t>
            </a:r>
          </a:p>
          <a:p>
            <a:pPr lvl="1" eaLnBrk="1" hangingPunct="1"/>
            <a:r>
              <a:rPr lang="en-US" altLang="en-US" sz="3200" b="1" u="sng">
                <a:solidFill>
                  <a:srgbClr val="000000"/>
                </a:solidFill>
                <a:ea typeface="MS PGothic" charset="-128"/>
              </a:rPr>
              <a:t>Mycobacterium tuberculosis </a:t>
            </a:r>
            <a:r>
              <a:rPr lang="en-US" altLang="en-US" sz="3200">
                <a:ea typeface="MS PGothic" charset="-128"/>
              </a:rPr>
              <a:t>– respiratory and GI tract </a:t>
            </a:r>
          </a:p>
          <a:p>
            <a:pPr lvl="1" eaLnBrk="1" hangingPunct="1"/>
            <a:r>
              <a:rPr lang="en-US" altLang="en-US" sz="3200" b="1" u="sng">
                <a:solidFill>
                  <a:srgbClr val="000000"/>
                </a:solidFill>
                <a:ea typeface="MS PGothic" charset="-128"/>
              </a:rPr>
              <a:t>Strep and Staph species </a:t>
            </a:r>
            <a:r>
              <a:rPr lang="en-US" altLang="en-US" sz="3200">
                <a:ea typeface="MS PGothic" charset="-128"/>
              </a:rPr>
              <a:t>– skin, urogenital tract, respiratory tract </a:t>
            </a:r>
          </a:p>
        </p:txBody>
      </p:sp>
    </p:spTree>
    <p:extLst>
      <p:ext uri="{BB962C8B-B14F-4D97-AF65-F5344CB8AC3E}">
        <p14:creationId xmlns:p14="http://schemas.microsoft.com/office/powerpoint/2010/main" val="70798365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115715">
                                            <p:txEl>
                                              <p:pRg st="0" end="0"/>
                                            </p:txEl>
                                          </p:spTgt>
                                        </p:tgtEl>
                                        <p:attrNameLst>
                                          <p:attrName>style.visibility</p:attrName>
                                        </p:attrNameLst>
                                      </p:cBhvr>
                                      <p:to>
                                        <p:strVal val="visible"/>
                                      </p:to>
                                    </p:set>
                                    <p:anim calcmode="lin" valueType="num">
                                      <p:cBhvr additive="base">
                                        <p:cTn id="7" dur="500" fill="hold"/>
                                        <p:tgtEl>
                                          <p:spTgt spid="11571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571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115715">
                                            <p:txEl>
                                              <p:pRg st="1" end="1"/>
                                            </p:txEl>
                                          </p:spTgt>
                                        </p:tgtEl>
                                        <p:attrNameLst>
                                          <p:attrName>style.visibility</p:attrName>
                                        </p:attrNameLst>
                                      </p:cBhvr>
                                      <p:to>
                                        <p:strVal val="visible"/>
                                      </p:to>
                                    </p:set>
                                    <p:anim calcmode="lin" valueType="num">
                                      <p:cBhvr additive="base">
                                        <p:cTn id="11" dur="500" fill="hold"/>
                                        <p:tgtEl>
                                          <p:spTgt spid="11571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1571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accel="50000" decel="50000" fill="hold" grpId="0" nodeType="clickEffect">
                                  <p:stCondLst>
                                    <p:cond delay="0"/>
                                  </p:stCondLst>
                                  <p:childTnLst>
                                    <p:set>
                                      <p:cBhvr>
                                        <p:cTn id="16" dur="1" fill="hold">
                                          <p:stCondLst>
                                            <p:cond delay="0"/>
                                          </p:stCondLst>
                                        </p:cTn>
                                        <p:tgtEl>
                                          <p:spTgt spid="115715">
                                            <p:txEl>
                                              <p:pRg st="2" end="2"/>
                                            </p:txEl>
                                          </p:spTgt>
                                        </p:tgtEl>
                                        <p:attrNameLst>
                                          <p:attrName>style.visibility</p:attrName>
                                        </p:attrNameLst>
                                      </p:cBhvr>
                                      <p:to>
                                        <p:strVal val="visible"/>
                                      </p:to>
                                    </p:set>
                                    <p:anim calcmode="lin" valueType="num">
                                      <p:cBhvr additive="base">
                                        <p:cTn id="17" dur="500" fill="hold"/>
                                        <p:tgtEl>
                                          <p:spTgt spid="115715">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15715">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accel="50000" decel="50000" fill="hold" grpId="0" nodeType="withEffect">
                                  <p:stCondLst>
                                    <p:cond delay="0"/>
                                  </p:stCondLst>
                                  <p:childTnLst>
                                    <p:set>
                                      <p:cBhvr>
                                        <p:cTn id="20" dur="1" fill="hold">
                                          <p:stCondLst>
                                            <p:cond delay="0"/>
                                          </p:stCondLst>
                                        </p:cTn>
                                        <p:tgtEl>
                                          <p:spTgt spid="115715">
                                            <p:txEl>
                                              <p:pRg st="3" end="3"/>
                                            </p:txEl>
                                          </p:spTgt>
                                        </p:tgtEl>
                                        <p:attrNameLst>
                                          <p:attrName>style.visibility</p:attrName>
                                        </p:attrNameLst>
                                      </p:cBhvr>
                                      <p:to>
                                        <p:strVal val="visible"/>
                                      </p:to>
                                    </p:set>
                                    <p:anim calcmode="lin" valueType="num">
                                      <p:cBhvr additive="base">
                                        <p:cTn id="21" dur="500" fill="hold"/>
                                        <p:tgtEl>
                                          <p:spTgt spid="115715">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15715">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accel="50000" decel="50000" fill="hold" grpId="0" nodeType="withEffect">
                                  <p:stCondLst>
                                    <p:cond delay="0"/>
                                  </p:stCondLst>
                                  <p:childTnLst>
                                    <p:set>
                                      <p:cBhvr>
                                        <p:cTn id="24" dur="1" fill="hold">
                                          <p:stCondLst>
                                            <p:cond delay="0"/>
                                          </p:stCondLst>
                                        </p:cTn>
                                        <p:tgtEl>
                                          <p:spTgt spid="115715">
                                            <p:txEl>
                                              <p:pRg st="4" end="4"/>
                                            </p:txEl>
                                          </p:spTgt>
                                        </p:tgtEl>
                                        <p:attrNameLst>
                                          <p:attrName>style.visibility</p:attrName>
                                        </p:attrNameLst>
                                      </p:cBhvr>
                                      <p:to>
                                        <p:strVal val="visible"/>
                                      </p:to>
                                    </p:set>
                                    <p:anim calcmode="lin" valueType="num">
                                      <p:cBhvr additive="base">
                                        <p:cTn id="25" dur="500" fill="hold"/>
                                        <p:tgtEl>
                                          <p:spTgt spid="115715">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571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5"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Title 1"/>
          <p:cNvSpPr>
            <a:spLocks noGrp="1"/>
          </p:cNvSpPr>
          <p:nvPr>
            <p:ph type="title"/>
          </p:nvPr>
        </p:nvSpPr>
        <p:spPr/>
        <p:txBody>
          <a:bodyPr/>
          <a:lstStyle/>
          <a:p>
            <a:pPr eaLnBrk="1" hangingPunct="1"/>
            <a:r>
              <a:rPr lang="en-US" altLang="en-US" sz="3200">
                <a:ea typeface="MS PGothic" charset="-128"/>
              </a:rPr>
              <a:t>Infectious Agents that Enter the Skin</a:t>
            </a:r>
          </a:p>
        </p:txBody>
      </p:sp>
      <p:sp>
        <p:nvSpPr>
          <p:cNvPr id="71682" name="Content Placeholder 2"/>
          <p:cNvSpPr>
            <a:spLocks noGrp="1"/>
          </p:cNvSpPr>
          <p:nvPr>
            <p:ph idx="1"/>
          </p:nvPr>
        </p:nvSpPr>
        <p:spPr>
          <a:xfrm>
            <a:off x="2209800" y="1066800"/>
            <a:ext cx="8229600" cy="5257800"/>
          </a:xfrm>
        </p:spPr>
        <p:txBody>
          <a:bodyPr/>
          <a:lstStyle/>
          <a:p>
            <a:pPr eaLnBrk="1" hangingPunct="1">
              <a:lnSpc>
                <a:spcPct val="80000"/>
              </a:lnSpc>
            </a:pPr>
            <a:r>
              <a:rPr lang="en-US" altLang="en-US" sz="5400">
                <a:ea typeface="MS PGothic" charset="-128"/>
              </a:rPr>
              <a:t>Nicks, abrasions, and punctures</a:t>
            </a:r>
          </a:p>
          <a:p>
            <a:pPr lvl="1" eaLnBrk="1" hangingPunct="1">
              <a:lnSpc>
                <a:spcPct val="80000"/>
              </a:lnSpc>
            </a:pPr>
            <a:r>
              <a:rPr lang="en-US" altLang="en-US" sz="5000" b="1" i="1">
                <a:ea typeface="MS PGothic" charset="-128"/>
              </a:rPr>
              <a:t>“Parenteral”route!</a:t>
            </a:r>
          </a:p>
          <a:p>
            <a:pPr lvl="1" eaLnBrk="1" hangingPunct="1">
              <a:lnSpc>
                <a:spcPct val="80000"/>
              </a:lnSpc>
            </a:pPr>
            <a:endParaRPr lang="en-US" altLang="en-US" sz="5000" b="1" i="1">
              <a:ea typeface="MS PGothic" charset="-128"/>
            </a:endParaRPr>
          </a:p>
          <a:p>
            <a:pPr lvl="1" eaLnBrk="1" hangingPunct="1">
              <a:lnSpc>
                <a:spcPct val="80000"/>
              </a:lnSpc>
            </a:pPr>
            <a:r>
              <a:rPr lang="en-US" altLang="en-US" sz="5400" b="1" i="1">
                <a:solidFill>
                  <a:srgbClr val="FF0000"/>
                </a:solidFill>
                <a:ea typeface="MS PGothic" charset="-128"/>
              </a:rPr>
              <a:t>Intact skin is very tough- few microbes can penetrate</a:t>
            </a:r>
          </a:p>
          <a:p>
            <a:pPr eaLnBrk="1" hangingPunct="1">
              <a:lnSpc>
                <a:spcPct val="80000"/>
              </a:lnSpc>
            </a:pPr>
            <a:endParaRPr lang="en-US" altLang="en-US" sz="5400">
              <a:ea typeface="MS PGothic" charset="-128"/>
            </a:endParaRPr>
          </a:p>
        </p:txBody>
      </p:sp>
    </p:spTree>
    <p:extLst>
      <p:ext uri="{BB962C8B-B14F-4D97-AF65-F5344CB8AC3E}">
        <p14:creationId xmlns:p14="http://schemas.microsoft.com/office/powerpoint/2010/main" val="20219188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Title 1"/>
          <p:cNvSpPr>
            <a:spLocks noGrp="1"/>
          </p:cNvSpPr>
          <p:nvPr>
            <p:ph type="title"/>
          </p:nvPr>
        </p:nvSpPr>
        <p:spPr/>
        <p:txBody>
          <a:bodyPr/>
          <a:lstStyle/>
          <a:p>
            <a:pPr eaLnBrk="1" hangingPunct="1"/>
            <a:r>
              <a:rPr lang="en-US" altLang="en-US" sz="3200">
                <a:ea typeface="MS PGothic" charset="-128"/>
              </a:rPr>
              <a:t>The Respiratory Portal of Entry</a:t>
            </a:r>
          </a:p>
        </p:txBody>
      </p:sp>
      <p:sp>
        <p:nvSpPr>
          <p:cNvPr id="72706" name="Content Placeholder 2"/>
          <p:cNvSpPr>
            <a:spLocks noGrp="1"/>
          </p:cNvSpPr>
          <p:nvPr>
            <p:ph idx="1"/>
          </p:nvPr>
        </p:nvSpPr>
        <p:spPr>
          <a:xfrm>
            <a:off x="2286000" y="914400"/>
            <a:ext cx="8229600" cy="5410200"/>
          </a:xfrm>
        </p:spPr>
        <p:txBody>
          <a:bodyPr/>
          <a:lstStyle/>
          <a:p>
            <a:pPr eaLnBrk="1" hangingPunct="1"/>
            <a:r>
              <a:rPr lang="en-US" altLang="en-US" sz="3100" b="1" i="1">
                <a:solidFill>
                  <a:srgbClr val="FF0000"/>
                </a:solidFill>
                <a:ea typeface="MS PGothic" charset="-128"/>
              </a:rPr>
              <a:t>The portal of entry for the </a:t>
            </a:r>
            <a:r>
              <a:rPr lang="en-US" altLang="en-US" sz="3100" b="1" i="1">
                <a:solidFill>
                  <a:srgbClr val="000000"/>
                </a:solidFill>
                <a:ea typeface="MS PGothic" charset="-128"/>
              </a:rPr>
              <a:t>greatest number of pathogens – most frequently used portal</a:t>
            </a:r>
          </a:p>
          <a:p>
            <a:pPr lvl="1" eaLnBrk="1" hangingPunct="1"/>
            <a:r>
              <a:rPr lang="en-US" altLang="en-US" sz="2700" b="1" i="1">
                <a:solidFill>
                  <a:srgbClr val="FF0000"/>
                </a:solidFill>
                <a:ea typeface="MS PGothic" charset="-128"/>
              </a:rPr>
              <a:t>Many viruses – Eyes ---</a:t>
            </a:r>
            <a:r>
              <a:rPr lang="en-US" altLang="en-US" sz="2700" b="1" i="1">
                <a:solidFill>
                  <a:srgbClr val="FF0000"/>
                </a:solidFill>
                <a:ea typeface="MS PGothic" charset="-128"/>
                <a:sym typeface="Wingdings" charset="2"/>
              </a:rPr>
              <a:t> nasal cavity (flu)</a:t>
            </a:r>
            <a:endParaRPr lang="en-US" altLang="en-US" sz="2700" b="1" i="1">
              <a:solidFill>
                <a:srgbClr val="FF0000"/>
              </a:solidFill>
              <a:ea typeface="MS PGothic" charset="-128"/>
            </a:endParaRPr>
          </a:p>
          <a:p>
            <a:pPr eaLnBrk="1" hangingPunct="1"/>
            <a:r>
              <a:rPr lang="en-US" altLang="en-US" sz="3100" b="1" u="sng">
                <a:solidFill>
                  <a:srgbClr val="FF0000"/>
                </a:solidFill>
                <a:ea typeface="MS PGothic" charset="-128"/>
              </a:rPr>
              <a:t>Examples</a:t>
            </a:r>
          </a:p>
          <a:p>
            <a:pPr lvl="1" eaLnBrk="1" hangingPunct="1"/>
            <a:r>
              <a:rPr lang="en-US" altLang="en-US" sz="3100" b="1">
                <a:ea typeface="MS PGothic" charset="-128"/>
              </a:rPr>
              <a:t>Streptococcal sore throat, Meningitis, Diphtheria, Whooping cough, Influenza, Measles, Mumps, Rubella, Chickenpox, Common cold, Bacteria and fungi causing </a:t>
            </a:r>
            <a:r>
              <a:rPr lang="en-US" altLang="en-US" sz="3100" b="1" i="1">
                <a:solidFill>
                  <a:srgbClr val="FF0000"/>
                </a:solidFill>
                <a:ea typeface="MS PGothic" charset="-128"/>
              </a:rPr>
              <a:t>pneumonia</a:t>
            </a:r>
          </a:p>
        </p:txBody>
      </p:sp>
    </p:spTree>
    <p:extLst>
      <p:ext uri="{BB962C8B-B14F-4D97-AF65-F5344CB8AC3E}">
        <p14:creationId xmlns:p14="http://schemas.microsoft.com/office/powerpoint/2010/main" val="6083608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le 1"/>
          <p:cNvSpPr>
            <a:spLocks noGrp="1"/>
          </p:cNvSpPr>
          <p:nvPr>
            <p:ph type="title"/>
          </p:nvPr>
        </p:nvSpPr>
        <p:spPr/>
        <p:txBody>
          <a:bodyPr>
            <a:normAutofit fontScale="90000"/>
          </a:bodyPr>
          <a:lstStyle/>
          <a:p>
            <a:pPr eaLnBrk="1" hangingPunct="1"/>
            <a:r>
              <a:rPr lang="en-US" altLang="en-US">
                <a:ea typeface="MS PGothic" charset="-128"/>
              </a:rPr>
              <a:t>The Human Host</a:t>
            </a:r>
          </a:p>
        </p:txBody>
      </p:sp>
      <p:sp>
        <p:nvSpPr>
          <p:cNvPr id="78851" name="Content Placeholder 2"/>
          <p:cNvSpPr>
            <a:spLocks noGrp="1"/>
          </p:cNvSpPr>
          <p:nvPr>
            <p:ph idx="1"/>
          </p:nvPr>
        </p:nvSpPr>
        <p:spPr>
          <a:xfrm>
            <a:off x="1685925" y="1371601"/>
            <a:ext cx="8229600" cy="4525963"/>
          </a:xfrm>
        </p:spPr>
        <p:style>
          <a:lnRef idx="2">
            <a:schemeClr val="accent1"/>
          </a:lnRef>
          <a:fillRef idx="1">
            <a:schemeClr val="lt1"/>
          </a:fillRef>
          <a:effectRef idx="0">
            <a:schemeClr val="accent1"/>
          </a:effectRef>
          <a:fontRef idx="minor">
            <a:schemeClr val="dk1"/>
          </a:fontRef>
        </p:style>
        <p:txBody>
          <a:bodyPr>
            <a:normAutofit/>
          </a:bodyPr>
          <a:lstStyle/>
          <a:p>
            <a:pPr eaLnBrk="1" hangingPunct="1">
              <a:defRPr/>
            </a:pPr>
            <a:r>
              <a:rPr lang="en-US" altLang="en-US" sz="4400">
                <a:solidFill>
                  <a:srgbClr val="000000"/>
                </a:solidFill>
                <a:ea typeface="MS PGothic" charset="-128"/>
              </a:rPr>
              <a:t>Body surfaces are constantly exposed to microbes</a:t>
            </a:r>
          </a:p>
          <a:p>
            <a:pPr lvl="1" eaLnBrk="1" hangingPunct="1">
              <a:defRPr/>
            </a:pPr>
            <a:r>
              <a:rPr lang="en-US" altLang="en-US" sz="4000">
                <a:solidFill>
                  <a:srgbClr val="000000"/>
                </a:solidFill>
                <a:ea typeface="MS PGothic" charset="-128"/>
              </a:rPr>
              <a:t>Inevitably leads to </a:t>
            </a:r>
            <a:r>
              <a:rPr lang="en-US" altLang="en-US" sz="4000" b="1" i="1">
                <a:solidFill>
                  <a:srgbClr val="FF0000"/>
                </a:solidFill>
                <a:ea typeface="MS PGothic" charset="-128"/>
              </a:rPr>
              <a:t>infection</a:t>
            </a:r>
            <a:r>
              <a:rPr lang="en-US" altLang="en-US" sz="4000">
                <a:solidFill>
                  <a:srgbClr val="000000"/>
                </a:solidFill>
                <a:ea typeface="MS PGothic" charset="-128"/>
              </a:rPr>
              <a:t>:  </a:t>
            </a:r>
          </a:p>
          <a:p>
            <a:pPr lvl="2" eaLnBrk="1" hangingPunct="1">
              <a:defRPr/>
            </a:pPr>
            <a:r>
              <a:rPr lang="en-US" altLang="en-US" sz="4000">
                <a:solidFill>
                  <a:srgbClr val="000000"/>
                </a:solidFill>
                <a:ea typeface="MS PGothic" charset="-128"/>
              </a:rPr>
              <a:t>pathogenic microorganisms penetrate the </a:t>
            </a:r>
            <a:r>
              <a:rPr lang="en-US" altLang="en-US" sz="4000" b="1" i="1">
                <a:solidFill>
                  <a:srgbClr val="FF0000"/>
                </a:solidFill>
                <a:ea typeface="MS PGothic" charset="-128"/>
              </a:rPr>
              <a:t>host defenses</a:t>
            </a:r>
            <a:r>
              <a:rPr lang="en-US" altLang="en-US" sz="4000">
                <a:solidFill>
                  <a:srgbClr val="000000"/>
                </a:solidFill>
                <a:ea typeface="MS PGothic" charset="-128"/>
              </a:rPr>
              <a:t>, enter the tissues, and multiply</a:t>
            </a:r>
          </a:p>
        </p:txBody>
      </p:sp>
    </p:spTree>
    <p:extLst>
      <p:ext uri="{BB962C8B-B14F-4D97-AF65-F5344CB8AC3E}">
        <p14:creationId xmlns:p14="http://schemas.microsoft.com/office/powerpoint/2010/main" val="113705578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itle 1"/>
          <p:cNvSpPr>
            <a:spLocks noGrp="1"/>
          </p:cNvSpPr>
          <p:nvPr>
            <p:ph type="title"/>
          </p:nvPr>
        </p:nvSpPr>
        <p:spPr/>
        <p:txBody>
          <a:bodyPr/>
          <a:lstStyle/>
          <a:p>
            <a:pPr eaLnBrk="1" hangingPunct="1"/>
            <a:r>
              <a:rPr lang="en-US" altLang="en-US" sz="3200">
                <a:ea typeface="MS PGothic" charset="-128"/>
              </a:rPr>
              <a:t>The Gastrointestinal Tract as Portal</a:t>
            </a:r>
          </a:p>
        </p:txBody>
      </p:sp>
      <p:sp>
        <p:nvSpPr>
          <p:cNvPr id="118787" name="Content Placeholder 2"/>
          <p:cNvSpPr>
            <a:spLocks noGrp="1"/>
          </p:cNvSpPr>
          <p:nvPr>
            <p:ph idx="1"/>
          </p:nvPr>
        </p:nvSpPr>
        <p:spPr>
          <a:xfrm>
            <a:off x="1752600" y="1143000"/>
            <a:ext cx="8686800" cy="5562600"/>
          </a:xfrm>
        </p:spPr>
        <p:txBody>
          <a:bodyPr/>
          <a:lstStyle/>
          <a:p>
            <a:pPr eaLnBrk="1" hangingPunct="1"/>
            <a:r>
              <a:rPr lang="en-US" altLang="en-US" b="1" i="1" u="sng">
                <a:solidFill>
                  <a:srgbClr val="FF0000"/>
                </a:solidFill>
                <a:ea typeface="MS PGothic" charset="-128"/>
              </a:rPr>
              <a:t>Pathogens </a:t>
            </a:r>
            <a:r>
              <a:rPr lang="en-US" altLang="en-US">
                <a:ea typeface="MS PGothic" charset="-128"/>
              </a:rPr>
              <a:t>contained in food, drink, and other ingested substances</a:t>
            </a:r>
          </a:p>
          <a:p>
            <a:pPr eaLnBrk="1" hangingPunct="1"/>
            <a:r>
              <a:rPr lang="en-US" altLang="en-US" b="1" i="1">
                <a:solidFill>
                  <a:srgbClr val="FF0000"/>
                </a:solidFill>
                <a:ea typeface="MS PGothic" charset="-128"/>
              </a:rPr>
              <a:t>Adapted to </a:t>
            </a:r>
            <a:r>
              <a:rPr lang="en-US" altLang="en-US" b="1" i="1">
                <a:solidFill>
                  <a:srgbClr val="000000"/>
                </a:solidFill>
                <a:ea typeface="MS PGothic" charset="-128"/>
              </a:rPr>
              <a:t>survive digestive enzymes and pH changes</a:t>
            </a:r>
          </a:p>
          <a:p>
            <a:pPr eaLnBrk="1" hangingPunct="1"/>
            <a:r>
              <a:rPr lang="en-US" altLang="en-US" b="1" u="sng">
                <a:solidFill>
                  <a:srgbClr val="48224C"/>
                </a:solidFill>
                <a:ea typeface="MS PGothic" charset="-128"/>
              </a:rPr>
              <a:t>Examples</a:t>
            </a:r>
          </a:p>
          <a:p>
            <a:pPr lvl="1" eaLnBrk="1" hangingPunct="1"/>
            <a:r>
              <a:rPr lang="en-US" altLang="en-US" i="1">
                <a:ea typeface="MS PGothic" charset="-128"/>
              </a:rPr>
              <a:t>Best know </a:t>
            </a:r>
            <a:r>
              <a:rPr lang="en-US" altLang="en-US" b="1" i="1">
                <a:solidFill>
                  <a:srgbClr val="FF0000"/>
                </a:solidFill>
                <a:ea typeface="MS PGothic" charset="-128"/>
              </a:rPr>
              <a:t>(gram –) </a:t>
            </a:r>
            <a:r>
              <a:rPr lang="en-US" altLang="en-US" b="1" i="1">
                <a:solidFill>
                  <a:srgbClr val="004080"/>
                </a:solidFill>
                <a:ea typeface="MS PGothic" charset="-128"/>
              </a:rPr>
              <a:t>enteric</a:t>
            </a:r>
            <a:r>
              <a:rPr lang="en-US" altLang="en-US" i="1">
                <a:solidFill>
                  <a:srgbClr val="004080"/>
                </a:solidFill>
                <a:ea typeface="MS PGothic" charset="-128"/>
              </a:rPr>
              <a:t> </a:t>
            </a:r>
            <a:r>
              <a:rPr lang="en-US" altLang="en-US" i="1">
                <a:ea typeface="MS PGothic" charset="-128"/>
              </a:rPr>
              <a:t>bacteria: </a:t>
            </a:r>
            <a:r>
              <a:rPr lang="en-US" altLang="en-US" b="1" i="1">
                <a:solidFill>
                  <a:srgbClr val="000000"/>
                </a:solidFill>
                <a:ea typeface="MS PGothic" charset="-128"/>
              </a:rPr>
              <a:t>Salmonella, Shigella, Vibrio, </a:t>
            </a:r>
          </a:p>
          <a:p>
            <a:pPr lvl="2" eaLnBrk="1" hangingPunct="1"/>
            <a:r>
              <a:rPr lang="en-US" altLang="en-US" sz="2400">
                <a:ea typeface="MS PGothic" charset="-128"/>
              </a:rPr>
              <a:t>Certain strains of </a:t>
            </a:r>
            <a:r>
              <a:rPr lang="en-US" altLang="en-US" sz="2400" b="1" i="1">
                <a:solidFill>
                  <a:srgbClr val="000000"/>
                </a:solidFill>
                <a:ea typeface="MS PGothic" charset="-128"/>
              </a:rPr>
              <a:t>Escherichia coli</a:t>
            </a:r>
          </a:p>
          <a:p>
            <a:pPr lvl="1" eaLnBrk="1" hangingPunct="1"/>
            <a:r>
              <a:rPr lang="en-US" altLang="en-US" i="1">
                <a:ea typeface="MS PGothic" charset="-128"/>
              </a:rPr>
              <a:t>Through the </a:t>
            </a:r>
            <a:r>
              <a:rPr lang="en-US" altLang="en-US" b="1" i="1">
                <a:solidFill>
                  <a:srgbClr val="FF0000"/>
                </a:solidFill>
                <a:ea typeface="MS PGothic" charset="-128"/>
              </a:rPr>
              <a:t>gut</a:t>
            </a:r>
            <a:r>
              <a:rPr lang="en-US" altLang="en-US" i="1">
                <a:ea typeface="MS PGothic" charset="-128"/>
              </a:rPr>
              <a:t>:  </a:t>
            </a:r>
            <a:r>
              <a:rPr lang="en-US" altLang="en-US" b="1">
                <a:solidFill>
                  <a:srgbClr val="000000"/>
                </a:solidFill>
                <a:ea typeface="MS PGothic" charset="-128"/>
              </a:rPr>
              <a:t>Poliovirus, Hepatitis A virus, Echovirus, Rotavirus, </a:t>
            </a:r>
          </a:p>
          <a:p>
            <a:pPr lvl="2" eaLnBrk="1" hangingPunct="1"/>
            <a:r>
              <a:rPr lang="en-US" altLang="en-US" b="1" i="1">
                <a:solidFill>
                  <a:srgbClr val="FF0000"/>
                </a:solidFill>
                <a:ea typeface="MS PGothic" charset="-128"/>
              </a:rPr>
              <a:t>Enteric Protozoans</a:t>
            </a:r>
            <a:r>
              <a:rPr lang="en-US" altLang="en-US" i="1">
                <a:ea typeface="MS PGothic" charset="-128"/>
              </a:rPr>
              <a:t>: Entamoeba histolytica, Giardia lamblia</a:t>
            </a:r>
            <a:endParaRPr lang="en-US" altLang="en-US">
              <a:ea typeface="MS PGothic" charset="-128"/>
            </a:endParaRPr>
          </a:p>
        </p:txBody>
      </p:sp>
    </p:spTree>
    <p:extLst>
      <p:ext uri="{BB962C8B-B14F-4D97-AF65-F5344CB8AC3E}">
        <p14:creationId xmlns:p14="http://schemas.microsoft.com/office/powerpoint/2010/main" val="55040626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8" presetClass="entr" presetSubtype="0" accel="100000" fill="hold" grpId="0" nodeType="clickEffect">
                                  <p:stCondLst>
                                    <p:cond delay="0"/>
                                  </p:stCondLst>
                                  <p:childTnLst>
                                    <p:set>
                                      <p:cBhvr>
                                        <p:cTn id="6" dur="1" fill="hold">
                                          <p:stCondLst>
                                            <p:cond delay="0"/>
                                          </p:stCondLst>
                                        </p:cTn>
                                        <p:tgtEl>
                                          <p:spTgt spid="118787">
                                            <p:txEl>
                                              <p:pRg st="0" end="0"/>
                                            </p:txEl>
                                          </p:spTgt>
                                        </p:tgtEl>
                                        <p:attrNameLst>
                                          <p:attrName>style.visibility</p:attrName>
                                        </p:attrNameLst>
                                      </p:cBhvr>
                                      <p:to>
                                        <p:strVal val="visible"/>
                                      </p:to>
                                    </p:set>
                                    <p:anim calcmode="lin" valueType="num">
                                      <p:cBhvr>
                                        <p:cTn id="7" dur="500" fill="hold"/>
                                        <p:tgtEl>
                                          <p:spTgt spid="118787">
                                            <p:txEl>
                                              <p:pRg st="0" end="0"/>
                                            </p:txEl>
                                          </p:spTgt>
                                        </p:tgtEl>
                                        <p:attrNameLst>
                                          <p:attrName>ppt_w</p:attrName>
                                        </p:attrNameLst>
                                      </p:cBhvr>
                                      <p:tavLst>
                                        <p:tav tm="0">
                                          <p:val>
                                            <p:strVal val="#ppt_w*2.5"/>
                                          </p:val>
                                        </p:tav>
                                        <p:tav tm="100000">
                                          <p:val>
                                            <p:strVal val="#ppt_w"/>
                                          </p:val>
                                        </p:tav>
                                      </p:tavLst>
                                    </p:anim>
                                    <p:anim calcmode="lin" valueType="num">
                                      <p:cBhvr>
                                        <p:cTn id="8" dur="500" fill="hold"/>
                                        <p:tgtEl>
                                          <p:spTgt spid="118787">
                                            <p:txEl>
                                              <p:pRg st="0" end="0"/>
                                            </p:txEl>
                                          </p:spTgt>
                                        </p:tgtEl>
                                        <p:attrNameLst>
                                          <p:attrName>ppt_h</p:attrName>
                                        </p:attrNameLst>
                                      </p:cBhvr>
                                      <p:tavLst>
                                        <p:tav tm="0">
                                          <p:val>
                                            <p:strVal val="#ppt_h*0.01"/>
                                          </p:val>
                                        </p:tav>
                                        <p:tav tm="100000">
                                          <p:val>
                                            <p:strVal val="#ppt_h"/>
                                          </p:val>
                                        </p:tav>
                                      </p:tavLst>
                                    </p:anim>
                                    <p:anim calcmode="lin" valueType="num">
                                      <p:cBhvr>
                                        <p:cTn id="9" dur="500" fill="hold"/>
                                        <p:tgtEl>
                                          <p:spTgt spid="118787">
                                            <p:txEl>
                                              <p:pRg st="0" end="0"/>
                                            </p:txEl>
                                          </p:spTgt>
                                        </p:tgtEl>
                                        <p:attrNameLst>
                                          <p:attrName>ppt_x</p:attrName>
                                        </p:attrNameLst>
                                      </p:cBhvr>
                                      <p:tavLst>
                                        <p:tav tm="0">
                                          <p:val>
                                            <p:strVal val="#ppt_x"/>
                                          </p:val>
                                        </p:tav>
                                        <p:tav tm="100000">
                                          <p:val>
                                            <p:strVal val="#ppt_x"/>
                                          </p:val>
                                        </p:tav>
                                      </p:tavLst>
                                    </p:anim>
                                    <p:anim calcmode="lin" valueType="num">
                                      <p:cBhvr>
                                        <p:cTn id="10" dur="500" fill="hold"/>
                                        <p:tgtEl>
                                          <p:spTgt spid="118787">
                                            <p:txEl>
                                              <p:pRg st="0" end="0"/>
                                            </p:txEl>
                                          </p:spTgt>
                                        </p:tgtEl>
                                        <p:attrNameLst>
                                          <p:attrName>ppt_y</p:attrName>
                                        </p:attrNameLst>
                                      </p:cBhvr>
                                      <p:tavLst>
                                        <p:tav tm="0">
                                          <p:val>
                                            <p:strVal val="#ppt_h+1"/>
                                          </p:val>
                                        </p:tav>
                                        <p:tav tm="100000">
                                          <p:val>
                                            <p:strVal val="#ppt_y"/>
                                          </p:val>
                                        </p:tav>
                                      </p:tavLst>
                                    </p:anim>
                                    <p:animEffect transition="in" filter="fade">
                                      <p:cBhvr>
                                        <p:cTn id="11" dur="500"/>
                                        <p:tgtEl>
                                          <p:spTgt spid="118787">
                                            <p:txEl>
                                              <p:pRg st="0" end="0"/>
                                            </p:txEl>
                                          </p:spTgt>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58" presetClass="entr" presetSubtype="0" accel="100000" fill="hold" grpId="0" nodeType="clickEffect">
                                  <p:stCondLst>
                                    <p:cond delay="0"/>
                                  </p:stCondLst>
                                  <p:childTnLst>
                                    <p:set>
                                      <p:cBhvr>
                                        <p:cTn id="15" dur="1" fill="hold">
                                          <p:stCondLst>
                                            <p:cond delay="0"/>
                                          </p:stCondLst>
                                        </p:cTn>
                                        <p:tgtEl>
                                          <p:spTgt spid="118787">
                                            <p:txEl>
                                              <p:pRg st="1" end="1"/>
                                            </p:txEl>
                                          </p:spTgt>
                                        </p:tgtEl>
                                        <p:attrNameLst>
                                          <p:attrName>style.visibility</p:attrName>
                                        </p:attrNameLst>
                                      </p:cBhvr>
                                      <p:to>
                                        <p:strVal val="visible"/>
                                      </p:to>
                                    </p:set>
                                    <p:anim calcmode="lin" valueType="num">
                                      <p:cBhvr>
                                        <p:cTn id="16" dur="500" fill="hold"/>
                                        <p:tgtEl>
                                          <p:spTgt spid="118787">
                                            <p:txEl>
                                              <p:pRg st="1" end="1"/>
                                            </p:txEl>
                                          </p:spTgt>
                                        </p:tgtEl>
                                        <p:attrNameLst>
                                          <p:attrName>ppt_w</p:attrName>
                                        </p:attrNameLst>
                                      </p:cBhvr>
                                      <p:tavLst>
                                        <p:tav tm="0">
                                          <p:val>
                                            <p:strVal val="#ppt_w*2.5"/>
                                          </p:val>
                                        </p:tav>
                                        <p:tav tm="100000">
                                          <p:val>
                                            <p:strVal val="#ppt_w"/>
                                          </p:val>
                                        </p:tav>
                                      </p:tavLst>
                                    </p:anim>
                                    <p:anim calcmode="lin" valueType="num">
                                      <p:cBhvr>
                                        <p:cTn id="17" dur="500" fill="hold"/>
                                        <p:tgtEl>
                                          <p:spTgt spid="118787">
                                            <p:txEl>
                                              <p:pRg st="1" end="1"/>
                                            </p:txEl>
                                          </p:spTgt>
                                        </p:tgtEl>
                                        <p:attrNameLst>
                                          <p:attrName>ppt_h</p:attrName>
                                        </p:attrNameLst>
                                      </p:cBhvr>
                                      <p:tavLst>
                                        <p:tav tm="0">
                                          <p:val>
                                            <p:strVal val="#ppt_h*0.01"/>
                                          </p:val>
                                        </p:tav>
                                        <p:tav tm="100000">
                                          <p:val>
                                            <p:strVal val="#ppt_h"/>
                                          </p:val>
                                        </p:tav>
                                      </p:tavLst>
                                    </p:anim>
                                    <p:anim calcmode="lin" valueType="num">
                                      <p:cBhvr>
                                        <p:cTn id="18" dur="500" fill="hold"/>
                                        <p:tgtEl>
                                          <p:spTgt spid="118787">
                                            <p:txEl>
                                              <p:pRg st="1" end="1"/>
                                            </p:txEl>
                                          </p:spTgt>
                                        </p:tgtEl>
                                        <p:attrNameLst>
                                          <p:attrName>ppt_x</p:attrName>
                                        </p:attrNameLst>
                                      </p:cBhvr>
                                      <p:tavLst>
                                        <p:tav tm="0">
                                          <p:val>
                                            <p:strVal val="#ppt_x"/>
                                          </p:val>
                                        </p:tav>
                                        <p:tav tm="100000">
                                          <p:val>
                                            <p:strVal val="#ppt_x"/>
                                          </p:val>
                                        </p:tav>
                                      </p:tavLst>
                                    </p:anim>
                                    <p:anim calcmode="lin" valueType="num">
                                      <p:cBhvr>
                                        <p:cTn id="19" dur="500" fill="hold"/>
                                        <p:tgtEl>
                                          <p:spTgt spid="118787">
                                            <p:txEl>
                                              <p:pRg st="1" end="1"/>
                                            </p:txEl>
                                          </p:spTgt>
                                        </p:tgtEl>
                                        <p:attrNameLst>
                                          <p:attrName>ppt_y</p:attrName>
                                        </p:attrNameLst>
                                      </p:cBhvr>
                                      <p:tavLst>
                                        <p:tav tm="0">
                                          <p:val>
                                            <p:strVal val="#ppt_h+1"/>
                                          </p:val>
                                        </p:tav>
                                        <p:tav tm="100000">
                                          <p:val>
                                            <p:strVal val="#ppt_y"/>
                                          </p:val>
                                        </p:tav>
                                      </p:tavLst>
                                    </p:anim>
                                    <p:animEffect transition="in" filter="fade">
                                      <p:cBhvr>
                                        <p:cTn id="20" dur="500"/>
                                        <p:tgtEl>
                                          <p:spTgt spid="118787">
                                            <p:txEl>
                                              <p:pRg st="1" end="1"/>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58" presetClass="entr" presetSubtype="0" accel="100000" fill="hold" grpId="0" nodeType="clickEffect">
                                  <p:stCondLst>
                                    <p:cond delay="0"/>
                                  </p:stCondLst>
                                  <p:childTnLst>
                                    <p:set>
                                      <p:cBhvr>
                                        <p:cTn id="24" dur="1" fill="hold">
                                          <p:stCondLst>
                                            <p:cond delay="0"/>
                                          </p:stCondLst>
                                        </p:cTn>
                                        <p:tgtEl>
                                          <p:spTgt spid="118787">
                                            <p:txEl>
                                              <p:pRg st="2" end="2"/>
                                            </p:txEl>
                                          </p:spTgt>
                                        </p:tgtEl>
                                        <p:attrNameLst>
                                          <p:attrName>style.visibility</p:attrName>
                                        </p:attrNameLst>
                                      </p:cBhvr>
                                      <p:to>
                                        <p:strVal val="visible"/>
                                      </p:to>
                                    </p:set>
                                    <p:anim calcmode="lin" valueType="num">
                                      <p:cBhvr>
                                        <p:cTn id="25" dur="500" fill="hold"/>
                                        <p:tgtEl>
                                          <p:spTgt spid="118787">
                                            <p:txEl>
                                              <p:pRg st="2" end="2"/>
                                            </p:txEl>
                                          </p:spTgt>
                                        </p:tgtEl>
                                        <p:attrNameLst>
                                          <p:attrName>ppt_w</p:attrName>
                                        </p:attrNameLst>
                                      </p:cBhvr>
                                      <p:tavLst>
                                        <p:tav tm="0">
                                          <p:val>
                                            <p:strVal val="#ppt_w*2.5"/>
                                          </p:val>
                                        </p:tav>
                                        <p:tav tm="100000">
                                          <p:val>
                                            <p:strVal val="#ppt_w"/>
                                          </p:val>
                                        </p:tav>
                                      </p:tavLst>
                                    </p:anim>
                                    <p:anim calcmode="lin" valueType="num">
                                      <p:cBhvr>
                                        <p:cTn id="26" dur="500" fill="hold"/>
                                        <p:tgtEl>
                                          <p:spTgt spid="118787">
                                            <p:txEl>
                                              <p:pRg st="2" end="2"/>
                                            </p:txEl>
                                          </p:spTgt>
                                        </p:tgtEl>
                                        <p:attrNameLst>
                                          <p:attrName>ppt_h</p:attrName>
                                        </p:attrNameLst>
                                      </p:cBhvr>
                                      <p:tavLst>
                                        <p:tav tm="0">
                                          <p:val>
                                            <p:strVal val="#ppt_h*0.01"/>
                                          </p:val>
                                        </p:tav>
                                        <p:tav tm="100000">
                                          <p:val>
                                            <p:strVal val="#ppt_h"/>
                                          </p:val>
                                        </p:tav>
                                      </p:tavLst>
                                    </p:anim>
                                    <p:anim calcmode="lin" valueType="num">
                                      <p:cBhvr>
                                        <p:cTn id="27" dur="500" fill="hold"/>
                                        <p:tgtEl>
                                          <p:spTgt spid="118787">
                                            <p:txEl>
                                              <p:pRg st="2" end="2"/>
                                            </p:txEl>
                                          </p:spTgt>
                                        </p:tgtEl>
                                        <p:attrNameLst>
                                          <p:attrName>ppt_x</p:attrName>
                                        </p:attrNameLst>
                                      </p:cBhvr>
                                      <p:tavLst>
                                        <p:tav tm="0">
                                          <p:val>
                                            <p:strVal val="#ppt_x"/>
                                          </p:val>
                                        </p:tav>
                                        <p:tav tm="100000">
                                          <p:val>
                                            <p:strVal val="#ppt_x"/>
                                          </p:val>
                                        </p:tav>
                                      </p:tavLst>
                                    </p:anim>
                                    <p:anim calcmode="lin" valueType="num">
                                      <p:cBhvr>
                                        <p:cTn id="28" dur="500" fill="hold"/>
                                        <p:tgtEl>
                                          <p:spTgt spid="118787">
                                            <p:txEl>
                                              <p:pRg st="2" end="2"/>
                                            </p:txEl>
                                          </p:spTgt>
                                        </p:tgtEl>
                                        <p:attrNameLst>
                                          <p:attrName>ppt_y</p:attrName>
                                        </p:attrNameLst>
                                      </p:cBhvr>
                                      <p:tavLst>
                                        <p:tav tm="0">
                                          <p:val>
                                            <p:strVal val="#ppt_h+1"/>
                                          </p:val>
                                        </p:tav>
                                        <p:tav tm="100000">
                                          <p:val>
                                            <p:strVal val="#ppt_y"/>
                                          </p:val>
                                        </p:tav>
                                      </p:tavLst>
                                    </p:anim>
                                    <p:animEffect transition="in" filter="fade">
                                      <p:cBhvr>
                                        <p:cTn id="29" dur="500"/>
                                        <p:tgtEl>
                                          <p:spTgt spid="118787">
                                            <p:txEl>
                                              <p:pRg st="2" end="2"/>
                                            </p:txEl>
                                          </p:spTgt>
                                        </p:tgtEl>
                                      </p:cBhvr>
                                    </p:animEffect>
                                  </p:childTnLst>
                                </p:cTn>
                              </p:par>
                              <p:par>
                                <p:cTn id="30" presetID="58" presetClass="entr" presetSubtype="0" accel="100000" fill="hold" grpId="0" nodeType="withEffect">
                                  <p:stCondLst>
                                    <p:cond delay="0"/>
                                  </p:stCondLst>
                                  <p:childTnLst>
                                    <p:set>
                                      <p:cBhvr>
                                        <p:cTn id="31" dur="1" fill="hold">
                                          <p:stCondLst>
                                            <p:cond delay="0"/>
                                          </p:stCondLst>
                                        </p:cTn>
                                        <p:tgtEl>
                                          <p:spTgt spid="118787">
                                            <p:txEl>
                                              <p:pRg st="3" end="3"/>
                                            </p:txEl>
                                          </p:spTgt>
                                        </p:tgtEl>
                                        <p:attrNameLst>
                                          <p:attrName>style.visibility</p:attrName>
                                        </p:attrNameLst>
                                      </p:cBhvr>
                                      <p:to>
                                        <p:strVal val="visible"/>
                                      </p:to>
                                    </p:set>
                                    <p:anim calcmode="lin" valueType="num">
                                      <p:cBhvr>
                                        <p:cTn id="32" dur="500" fill="hold"/>
                                        <p:tgtEl>
                                          <p:spTgt spid="118787">
                                            <p:txEl>
                                              <p:pRg st="3" end="3"/>
                                            </p:txEl>
                                          </p:spTgt>
                                        </p:tgtEl>
                                        <p:attrNameLst>
                                          <p:attrName>ppt_w</p:attrName>
                                        </p:attrNameLst>
                                      </p:cBhvr>
                                      <p:tavLst>
                                        <p:tav tm="0">
                                          <p:val>
                                            <p:strVal val="#ppt_w*2.5"/>
                                          </p:val>
                                        </p:tav>
                                        <p:tav tm="100000">
                                          <p:val>
                                            <p:strVal val="#ppt_w"/>
                                          </p:val>
                                        </p:tav>
                                      </p:tavLst>
                                    </p:anim>
                                    <p:anim calcmode="lin" valueType="num">
                                      <p:cBhvr>
                                        <p:cTn id="33" dur="500" fill="hold"/>
                                        <p:tgtEl>
                                          <p:spTgt spid="118787">
                                            <p:txEl>
                                              <p:pRg st="3" end="3"/>
                                            </p:txEl>
                                          </p:spTgt>
                                        </p:tgtEl>
                                        <p:attrNameLst>
                                          <p:attrName>ppt_h</p:attrName>
                                        </p:attrNameLst>
                                      </p:cBhvr>
                                      <p:tavLst>
                                        <p:tav tm="0">
                                          <p:val>
                                            <p:strVal val="#ppt_h*0.01"/>
                                          </p:val>
                                        </p:tav>
                                        <p:tav tm="100000">
                                          <p:val>
                                            <p:strVal val="#ppt_h"/>
                                          </p:val>
                                        </p:tav>
                                      </p:tavLst>
                                    </p:anim>
                                    <p:anim calcmode="lin" valueType="num">
                                      <p:cBhvr>
                                        <p:cTn id="34" dur="500" fill="hold"/>
                                        <p:tgtEl>
                                          <p:spTgt spid="118787">
                                            <p:txEl>
                                              <p:pRg st="3" end="3"/>
                                            </p:txEl>
                                          </p:spTgt>
                                        </p:tgtEl>
                                        <p:attrNameLst>
                                          <p:attrName>ppt_x</p:attrName>
                                        </p:attrNameLst>
                                      </p:cBhvr>
                                      <p:tavLst>
                                        <p:tav tm="0">
                                          <p:val>
                                            <p:strVal val="#ppt_x"/>
                                          </p:val>
                                        </p:tav>
                                        <p:tav tm="100000">
                                          <p:val>
                                            <p:strVal val="#ppt_x"/>
                                          </p:val>
                                        </p:tav>
                                      </p:tavLst>
                                    </p:anim>
                                    <p:anim calcmode="lin" valueType="num">
                                      <p:cBhvr>
                                        <p:cTn id="35" dur="500" fill="hold"/>
                                        <p:tgtEl>
                                          <p:spTgt spid="118787">
                                            <p:txEl>
                                              <p:pRg st="3" end="3"/>
                                            </p:txEl>
                                          </p:spTgt>
                                        </p:tgtEl>
                                        <p:attrNameLst>
                                          <p:attrName>ppt_y</p:attrName>
                                        </p:attrNameLst>
                                      </p:cBhvr>
                                      <p:tavLst>
                                        <p:tav tm="0">
                                          <p:val>
                                            <p:strVal val="#ppt_h+1"/>
                                          </p:val>
                                        </p:tav>
                                        <p:tav tm="100000">
                                          <p:val>
                                            <p:strVal val="#ppt_y"/>
                                          </p:val>
                                        </p:tav>
                                      </p:tavLst>
                                    </p:anim>
                                    <p:animEffect transition="in" filter="fade">
                                      <p:cBhvr>
                                        <p:cTn id="36" dur="500"/>
                                        <p:tgtEl>
                                          <p:spTgt spid="118787">
                                            <p:txEl>
                                              <p:pRg st="3" end="3"/>
                                            </p:txEl>
                                          </p:spTgt>
                                        </p:tgtEl>
                                      </p:cBhvr>
                                    </p:animEffect>
                                  </p:childTnLst>
                                </p:cTn>
                              </p:par>
                              <p:par>
                                <p:cTn id="37" presetID="58" presetClass="entr" presetSubtype="0" accel="100000" fill="hold" grpId="0" nodeType="withEffect">
                                  <p:stCondLst>
                                    <p:cond delay="0"/>
                                  </p:stCondLst>
                                  <p:childTnLst>
                                    <p:set>
                                      <p:cBhvr>
                                        <p:cTn id="38" dur="1" fill="hold">
                                          <p:stCondLst>
                                            <p:cond delay="0"/>
                                          </p:stCondLst>
                                        </p:cTn>
                                        <p:tgtEl>
                                          <p:spTgt spid="118787">
                                            <p:txEl>
                                              <p:pRg st="4" end="4"/>
                                            </p:txEl>
                                          </p:spTgt>
                                        </p:tgtEl>
                                        <p:attrNameLst>
                                          <p:attrName>style.visibility</p:attrName>
                                        </p:attrNameLst>
                                      </p:cBhvr>
                                      <p:to>
                                        <p:strVal val="visible"/>
                                      </p:to>
                                    </p:set>
                                    <p:anim calcmode="lin" valueType="num">
                                      <p:cBhvr>
                                        <p:cTn id="39" dur="500" fill="hold"/>
                                        <p:tgtEl>
                                          <p:spTgt spid="118787">
                                            <p:txEl>
                                              <p:pRg st="4" end="4"/>
                                            </p:txEl>
                                          </p:spTgt>
                                        </p:tgtEl>
                                        <p:attrNameLst>
                                          <p:attrName>ppt_w</p:attrName>
                                        </p:attrNameLst>
                                      </p:cBhvr>
                                      <p:tavLst>
                                        <p:tav tm="0">
                                          <p:val>
                                            <p:strVal val="#ppt_w*2.5"/>
                                          </p:val>
                                        </p:tav>
                                        <p:tav tm="100000">
                                          <p:val>
                                            <p:strVal val="#ppt_w"/>
                                          </p:val>
                                        </p:tav>
                                      </p:tavLst>
                                    </p:anim>
                                    <p:anim calcmode="lin" valueType="num">
                                      <p:cBhvr>
                                        <p:cTn id="40" dur="500" fill="hold"/>
                                        <p:tgtEl>
                                          <p:spTgt spid="118787">
                                            <p:txEl>
                                              <p:pRg st="4" end="4"/>
                                            </p:txEl>
                                          </p:spTgt>
                                        </p:tgtEl>
                                        <p:attrNameLst>
                                          <p:attrName>ppt_h</p:attrName>
                                        </p:attrNameLst>
                                      </p:cBhvr>
                                      <p:tavLst>
                                        <p:tav tm="0">
                                          <p:val>
                                            <p:strVal val="#ppt_h*0.01"/>
                                          </p:val>
                                        </p:tav>
                                        <p:tav tm="100000">
                                          <p:val>
                                            <p:strVal val="#ppt_h"/>
                                          </p:val>
                                        </p:tav>
                                      </p:tavLst>
                                    </p:anim>
                                    <p:anim calcmode="lin" valueType="num">
                                      <p:cBhvr>
                                        <p:cTn id="41" dur="500" fill="hold"/>
                                        <p:tgtEl>
                                          <p:spTgt spid="118787">
                                            <p:txEl>
                                              <p:pRg st="4" end="4"/>
                                            </p:txEl>
                                          </p:spTgt>
                                        </p:tgtEl>
                                        <p:attrNameLst>
                                          <p:attrName>ppt_x</p:attrName>
                                        </p:attrNameLst>
                                      </p:cBhvr>
                                      <p:tavLst>
                                        <p:tav tm="0">
                                          <p:val>
                                            <p:strVal val="#ppt_x"/>
                                          </p:val>
                                        </p:tav>
                                        <p:tav tm="100000">
                                          <p:val>
                                            <p:strVal val="#ppt_x"/>
                                          </p:val>
                                        </p:tav>
                                      </p:tavLst>
                                    </p:anim>
                                    <p:anim calcmode="lin" valueType="num">
                                      <p:cBhvr>
                                        <p:cTn id="42" dur="500" fill="hold"/>
                                        <p:tgtEl>
                                          <p:spTgt spid="118787">
                                            <p:txEl>
                                              <p:pRg st="4" end="4"/>
                                            </p:txEl>
                                          </p:spTgt>
                                        </p:tgtEl>
                                        <p:attrNameLst>
                                          <p:attrName>ppt_y</p:attrName>
                                        </p:attrNameLst>
                                      </p:cBhvr>
                                      <p:tavLst>
                                        <p:tav tm="0">
                                          <p:val>
                                            <p:strVal val="#ppt_h+1"/>
                                          </p:val>
                                        </p:tav>
                                        <p:tav tm="100000">
                                          <p:val>
                                            <p:strVal val="#ppt_y"/>
                                          </p:val>
                                        </p:tav>
                                      </p:tavLst>
                                    </p:anim>
                                    <p:animEffect transition="in" filter="fade">
                                      <p:cBhvr>
                                        <p:cTn id="43" dur="500"/>
                                        <p:tgtEl>
                                          <p:spTgt spid="118787">
                                            <p:txEl>
                                              <p:pRg st="4" end="4"/>
                                            </p:txEl>
                                          </p:spTgt>
                                        </p:tgtEl>
                                      </p:cBhvr>
                                    </p:animEffect>
                                  </p:childTnLst>
                                </p:cTn>
                              </p:par>
                              <p:par>
                                <p:cTn id="44" presetID="58" presetClass="entr" presetSubtype="0" accel="100000" fill="hold" grpId="0" nodeType="withEffect">
                                  <p:stCondLst>
                                    <p:cond delay="0"/>
                                  </p:stCondLst>
                                  <p:childTnLst>
                                    <p:set>
                                      <p:cBhvr>
                                        <p:cTn id="45" dur="1" fill="hold">
                                          <p:stCondLst>
                                            <p:cond delay="0"/>
                                          </p:stCondLst>
                                        </p:cTn>
                                        <p:tgtEl>
                                          <p:spTgt spid="118787">
                                            <p:txEl>
                                              <p:pRg st="5" end="5"/>
                                            </p:txEl>
                                          </p:spTgt>
                                        </p:tgtEl>
                                        <p:attrNameLst>
                                          <p:attrName>style.visibility</p:attrName>
                                        </p:attrNameLst>
                                      </p:cBhvr>
                                      <p:to>
                                        <p:strVal val="visible"/>
                                      </p:to>
                                    </p:set>
                                    <p:anim calcmode="lin" valueType="num">
                                      <p:cBhvr>
                                        <p:cTn id="46" dur="500" fill="hold"/>
                                        <p:tgtEl>
                                          <p:spTgt spid="118787">
                                            <p:txEl>
                                              <p:pRg st="5" end="5"/>
                                            </p:txEl>
                                          </p:spTgt>
                                        </p:tgtEl>
                                        <p:attrNameLst>
                                          <p:attrName>ppt_w</p:attrName>
                                        </p:attrNameLst>
                                      </p:cBhvr>
                                      <p:tavLst>
                                        <p:tav tm="0">
                                          <p:val>
                                            <p:strVal val="#ppt_w*2.5"/>
                                          </p:val>
                                        </p:tav>
                                        <p:tav tm="100000">
                                          <p:val>
                                            <p:strVal val="#ppt_w"/>
                                          </p:val>
                                        </p:tav>
                                      </p:tavLst>
                                    </p:anim>
                                    <p:anim calcmode="lin" valueType="num">
                                      <p:cBhvr>
                                        <p:cTn id="47" dur="500" fill="hold"/>
                                        <p:tgtEl>
                                          <p:spTgt spid="118787">
                                            <p:txEl>
                                              <p:pRg st="5" end="5"/>
                                            </p:txEl>
                                          </p:spTgt>
                                        </p:tgtEl>
                                        <p:attrNameLst>
                                          <p:attrName>ppt_h</p:attrName>
                                        </p:attrNameLst>
                                      </p:cBhvr>
                                      <p:tavLst>
                                        <p:tav tm="0">
                                          <p:val>
                                            <p:strVal val="#ppt_h*0.01"/>
                                          </p:val>
                                        </p:tav>
                                        <p:tav tm="100000">
                                          <p:val>
                                            <p:strVal val="#ppt_h"/>
                                          </p:val>
                                        </p:tav>
                                      </p:tavLst>
                                    </p:anim>
                                    <p:anim calcmode="lin" valueType="num">
                                      <p:cBhvr>
                                        <p:cTn id="48" dur="500" fill="hold"/>
                                        <p:tgtEl>
                                          <p:spTgt spid="118787">
                                            <p:txEl>
                                              <p:pRg st="5" end="5"/>
                                            </p:txEl>
                                          </p:spTgt>
                                        </p:tgtEl>
                                        <p:attrNameLst>
                                          <p:attrName>ppt_x</p:attrName>
                                        </p:attrNameLst>
                                      </p:cBhvr>
                                      <p:tavLst>
                                        <p:tav tm="0">
                                          <p:val>
                                            <p:strVal val="#ppt_x"/>
                                          </p:val>
                                        </p:tav>
                                        <p:tav tm="100000">
                                          <p:val>
                                            <p:strVal val="#ppt_x"/>
                                          </p:val>
                                        </p:tav>
                                      </p:tavLst>
                                    </p:anim>
                                    <p:anim calcmode="lin" valueType="num">
                                      <p:cBhvr>
                                        <p:cTn id="49" dur="500" fill="hold"/>
                                        <p:tgtEl>
                                          <p:spTgt spid="118787">
                                            <p:txEl>
                                              <p:pRg st="5" end="5"/>
                                            </p:txEl>
                                          </p:spTgt>
                                        </p:tgtEl>
                                        <p:attrNameLst>
                                          <p:attrName>ppt_y</p:attrName>
                                        </p:attrNameLst>
                                      </p:cBhvr>
                                      <p:tavLst>
                                        <p:tav tm="0">
                                          <p:val>
                                            <p:strVal val="#ppt_h+1"/>
                                          </p:val>
                                        </p:tav>
                                        <p:tav tm="100000">
                                          <p:val>
                                            <p:strVal val="#ppt_y"/>
                                          </p:val>
                                        </p:tav>
                                      </p:tavLst>
                                    </p:anim>
                                    <p:animEffect transition="in" filter="fade">
                                      <p:cBhvr>
                                        <p:cTn id="50" dur="500"/>
                                        <p:tgtEl>
                                          <p:spTgt spid="118787">
                                            <p:txEl>
                                              <p:pRg st="5" end="5"/>
                                            </p:txEl>
                                          </p:spTgt>
                                        </p:tgtEl>
                                      </p:cBhvr>
                                    </p:animEffect>
                                  </p:childTnLst>
                                </p:cTn>
                              </p:par>
                              <p:par>
                                <p:cTn id="51" presetID="58" presetClass="entr" presetSubtype="0" accel="100000" fill="hold" grpId="0" nodeType="withEffect">
                                  <p:stCondLst>
                                    <p:cond delay="0"/>
                                  </p:stCondLst>
                                  <p:childTnLst>
                                    <p:set>
                                      <p:cBhvr>
                                        <p:cTn id="52" dur="1" fill="hold">
                                          <p:stCondLst>
                                            <p:cond delay="0"/>
                                          </p:stCondLst>
                                        </p:cTn>
                                        <p:tgtEl>
                                          <p:spTgt spid="118787">
                                            <p:txEl>
                                              <p:pRg st="6" end="6"/>
                                            </p:txEl>
                                          </p:spTgt>
                                        </p:tgtEl>
                                        <p:attrNameLst>
                                          <p:attrName>style.visibility</p:attrName>
                                        </p:attrNameLst>
                                      </p:cBhvr>
                                      <p:to>
                                        <p:strVal val="visible"/>
                                      </p:to>
                                    </p:set>
                                    <p:anim calcmode="lin" valueType="num">
                                      <p:cBhvr>
                                        <p:cTn id="53" dur="500" fill="hold"/>
                                        <p:tgtEl>
                                          <p:spTgt spid="118787">
                                            <p:txEl>
                                              <p:pRg st="6" end="6"/>
                                            </p:txEl>
                                          </p:spTgt>
                                        </p:tgtEl>
                                        <p:attrNameLst>
                                          <p:attrName>ppt_w</p:attrName>
                                        </p:attrNameLst>
                                      </p:cBhvr>
                                      <p:tavLst>
                                        <p:tav tm="0">
                                          <p:val>
                                            <p:strVal val="#ppt_w*2.5"/>
                                          </p:val>
                                        </p:tav>
                                        <p:tav tm="100000">
                                          <p:val>
                                            <p:strVal val="#ppt_w"/>
                                          </p:val>
                                        </p:tav>
                                      </p:tavLst>
                                    </p:anim>
                                    <p:anim calcmode="lin" valueType="num">
                                      <p:cBhvr>
                                        <p:cTn id="54" dur="500" fill="hold"/>
                                        <p:tgtEl>
                                          <p:spTgt spid="118787">
                                            <p:txEl>
                                              <p:pRg st="6" end="6"/>
                                            </p:txEl>
                                          </p:spTgt>
                                        </p:tgtEl>
                                        <p:attrNameLst>
                                          <p:attrName>ppt_h</p:attrName>
                                        </p:attrNameLst>
                                      </p:cBhvr>
                                      <p:tavLst>
                                        <p:tav tm="0">
                                          <p:val>
                                            <p:strVal val="#ppt_h*0.01"/>
                                          </p:val>
                                        </p:tav>
                                        <p:tav tm="100000">
                                          <p:val>
                                            <p:strVal val="#ppt_h"/>
                                          </p:val>
                                        </p:tav>
                                      </p:tavLst>
                                    </p:anim>
                                    <p:anim calcmode="lin" valueType="num">
                                      <p:cBhvr>
                                        <p:cTn id="55" dur="500" fill="hold"/>
                                        <p:tgtEl>
                                          <p:spTgt spid="118787">
                                            <p:txEl>
                                              <p:pRg st="6" end="6"/>
                                            </p:txEl>
                                          </p:spTgt>
                                        </p:tgtEl>
                                        <p:attrNameLst>
                                          <p:attrName>ppt_x</p:attrName>
                                        </p:attrNameLst>
                                      </p:cBhvr>
                                      <p:tavLst>
                                        <p:tav tm="0">
                                          <p:val>
                                            <p:strVal val="#ppt_x"/>
                                          </p:val>
                                        </p:tav>
                                        <p:tav tm="100000">
                                          <p:val>
                                            <p:strVal val="#ppt_x"/>
                                          </p:val>
                                        </p:tav>
                                      </p:tavLst>
                                    </p:anim>
                                    <p:anim calcmode="lin" valueType="num">
                                      <p:cBhvr>
                                        <p:cTn id="56" dur="500" fill="hold"/>
                                        <p:tgtEl>
                                          <p:spTgt spid="118787">
                                            <p:txEl>
                                              <p:pRg st="6" end="6"/>
                                            </p:txEl>
                                          </p:spTgt>
                                        </p:tgtEl>
                                        <p:attrNameLst>
                                          <p:attrName>ppt_y</p:attrName>
                                        </p:attrNameLst>
                                      </p:cBhvr>
                                      <p:tavLst>
                                        <p:tav tm="0">
                                          <p:val>
                                            <p:strVal val="#ppt_h+1"/>
                                          </p:val>
                                        </p:tav>
                                        <p:tav tm="100000">
                                          <p:val>
                                            <p:strVal val="#ppt_y"/>
                                          </p:val>
                                        </p:tav>
                                      </p:tavLst>
                                    </p:anim>
                                    <p:animEffect transition="in" filter="fade">
                                      <p:cBhvr>
                                        <p:cTn id="57" dur="500"/>
                                        <p:tgtEl>
                                          <p:spTgt spid="11878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87"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Title 1"/>
          <p:cNvSpPr>
            <a:spLocks noGrp="1"/>
          </p:cNvSpPr>
          <p:nvPr>
            <p:ph type="title"/>
          </p:nvPr>
        </p:nvSpPr>
        <p:spPr/>
        <p:txBody>
          <a:bodyPr/>
          <a:lstStyle/>
          <a:p>
            <a:pPr eaLnBrk="1" hangingPunct="1"/>
            <a:r>
              <a:rPr lang="en-US" altLang="en-US" sz="3200">
                <a:ea typeface="MS PGothic" charset="-128"/>
              </a:rPr>
              <a:t>Urogenital Portals of Entry</a:t>
            </a:r>
          </a:p>
        </p:txBody>
      </p:sp>
      <p:sp>
        <p:nvSpPr>
          <p:cNvPr id="119811" name="Content Placeholder 2"/>
          <p:cNvSpPr>
            <a:spLocks noGrp="1"/>
          </p:cNvSpPr>
          <p:nvPr>
            <p:ph idx="1"/>
          </p:nvPr>
        </p:nvSpPr>
        <p:spPr>
          <a:xfrm>
            <a:off x="2209800" y="1066800"/>
            <a:ext cx="8229600" cy="5257800"/>
          </a:xfrm>
        </p:spPr>
        <p:txBody>
          <a:bodyPr/>
          <a:lstStyle/>
          <a:p>
            <a:pPr eaLnBrk="1" hangingPunct="1">
              <a:lnSpc>
                <a:spcPct val="80000"/>
              </a:lnSpc>
            </a:pPr>
            <a:r>
              <a:rPr lang="en-US" altLang="en-US" sz="3200" b="1" i="1">
                <a:solidFill>
                  <a:srgbClr val="FF0000"/>
                </a:solidFill>
                <a:ea typeface="MS PGothic" charset="-128"/>
              </a:rPr>
              <a:t>Sexually transmitted diseases </a:t>
            </a:r>
            <a:r>
              <a:rPr lang="en-US" altLang="en-US" sz="3200" b="1">
                <a:solidFill>
                  <a:srgbClr val="48224C"/>
                </a:solidFill>
                <a:ea typeface="MS PGothic" charset="-128"/>
              </a:rPr>
              <a:t>(STDs)</a:t>
            </a:r>
          </a:p>
          <a:p>
            <a:pPr lvl="1" eaLnBrk="1" hangingPunct="1">
              <a:lnSpc>
                <a:spcPct val="80000"/>
              </a:lnSpc>
            </a:pPr>
            <a:r>
              <a:rPr lang="en-US" altLang="en-US" sz="3200" b="1">
                <a:solidFill>
                  <a:srgbClr val="48224C"/>
                </a:solidFill>
                <a:ea typeface="MS PGothic" charset="-128"/>
              </a:rPr>
              <a:t>Account for </a:t>
            </a:r>
            <a:r>
              <a:rPr lang="en-US" altLang="en-US" sz="3200" b="1" i="1">
                <a:solidFill>
                  <a:srgbClr val="FF0000"/>
                </a:solidFill>
                <a:ea typeface="MS PGothic" charset="-128"/>
              </a:rPr>
              <a:t>4%</a:t>
            </a:r>
            <a:r>
              <a:rPr lang="en-US" altLang="en-US" sz="3200" b="1">
                <a:solidFill>
                  <a:srgbClr val="48224C"/>
                </a:solidFill>
                <a:ea typeface="MS PGothic" charset="-128"/>
              </a:rPr>
              <a:t> infections WW</a:t>
            </a:r>
          </a:p>
          <a:p>
            <a:pPr eaLnBrk="1" hangingPunct="1">
              <a:lnSpc>
                <a:spcPct val="80000"/>
              </a:lnSpc>
            </a:pPr>
            <a:r>
              <a:rPr lang="en-US" altLang="en-US" sz="3200" b="1" u="sng">
                <a:solidFill>
                  <a:srgbClr val="48224C"/>
                </a:solidFill>
                <a:ea typeface="MS PGothic" charset="-128"/>
              </a:rPr>
              <a:t>Examples</a:t>
            </a:r>
          </a:p>
          <a:p>
            <a:pPr lvl="1" eaLnBrk="1" hangingPunct="1">
              <a:lnSpc>
                <a:spcPct val="80000"/>
              </a:lnSpc>
            </a:pPr>
            <a:r>
              <a:rPr lang="en-US" altLang="en-US" sz="3200">
                <a:ea typeface="MS PGothic" charset="-128"/>
              </a:rPr>
              <a:t>Syphilis</a:t>
            </a:r>
          </a:p>
          <a:p>
            <a:pPr lvl="1" eaLnBrk="1" hangingPunct="1">
              <a:lnSpc>
                <a:spcPct val="80000"/>
              </a:lnSpc>
            </a:pPr>
            <a:r>
              <a:rPr lang="en-US" altLang="en-US" sz="3200">
                <a:ea typeface="MS PGothic" charset="-128"/>
              </a:rPr>
              <a:t>Genital warts</a:t>
            </a:r>
          </a:p>
          <a:p>
            <a:pPr lvl="1" eaLnBrk="1" hangingPunct="1">
              <a:lnSpc>
                <a:spcPct val="80000"/>
              </a:lnSpc>
            </a:pPr>
            <a:r>
              <a:rPr lang="en-US" altLang="en-US" sz="3200">
                <a:ea typeface="MS PGothic" charset="-128"/>
              </a:rPr>
              <a:t>Chlamydia</a:t>
            </a:r>
          </a:p>
          <a:p>
            <a:pPr lvl="1" eaLnBrk="1" hangingPunct="1">
              <a:lnSpc>
                <a:spcPct val="80000"/>
              </a:lnSpc>
            </a:pPr>
            <a:r>
              <a:rPr lang="en-US" altLang="en-US" sz="3200">
                <a:ea typeface="MS PGothic" charset="-128"/>
              </a:rPr>
              <a:t>Herpes</a:t>
            </a:r>
          </a:p>
          <a:p>
            <a:pPr eaLnBrk="1" hangingPunct="1">
              <a:lnSpc>
                <a:spcPct val="80000"/>
              </a:lnSpc>
            </a:pPr>
            <a:r>
              <a:rPr lang="en-US" altLang="en-US" sz="3200" b="1" u="sng">
                <a:solidFill>
                  <a:srgbClr val="FF0000"/>
                </a:solidFill>
                <a:ea typeface="MS PGothic" charset="-128"/>
              </a:rPr>
              <a:t>Important</a:t>
            </a:r>
            <a:r>
              <a:rPr lang="en-US" altLang="en-US" sz="3200" b="1">
                <a:solidFill>
                  <a:srgbClr val="48224C"/>
                </a:solidFill>
                <a:ea typeface="MS PGothic" charset="-128"/>
              </a:rPr>
              <a:t>: not all urogenital infections cause STDs; some caused by displaced organisms </a:t>
            </a:r>
          </a:p>
          <a:p>
            <a:pPr eaLnBrk="1" hangingPunct="1">
              <a:lnSpc>
                <a:spcPct val="80000"/>
              </a:lnSpc>
            </a:pPr>
            <a:endParaRPr lang="en-US" altLang="en-US" sz="3200">
              <a:ea typeface="MS PGothic" charset="-128"/>
            </a:endParaRPr>
          </a:p>
        </p:txBody>
      </p:sp>
    </p:spTree>
    <p:extLst>
      <p:ext uri="{BB962C8B-B14F-4D97-AF65-F5344CB8AC3E}">
        <p14:creationId xmlns:p14="http://schemas.microsoft.com/office/powerpoint/2010/main" val="146607864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119811">
                                            <p:txEl>
                                              <p:pRg st="0" end="0"/>
                                            </p:txEl>
                                          </p:spTgt>
                                        </p:tgtEl>
                                        <p:attrNameLst>
                                          <p:attrName>style.visibility</p:attrName>
                                        </p:attrNameLst>
                                      </p:cBhvr>
                                      <p:to>
                                        <p:strVal val="visible"/>
                                      </p:to>
                                    </p:set>
                                    <p:anim calcmode="lin" valueType="num">
                                      <p:cBhvr additive="base">
                                        <p:cTn id="7" dur="500" fill="hold"/>
                                        <p:tgtEl>
                                          <p:spTgt spid="1198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9811">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119811">
                                            <p:txEl>
                                              <p:pRg st="1" end="1"/>
                                            </p:txEl>
                                          </p:spTgt>
                                        </p:tgtEl>
                                        <p:attrNameLst>
                                          <p:attrName>style.visibility</p:attrName>
                                        </p:attrNameLst>
                                      </p:cBhvr>
                                      <p:to>
                                        <p:strVal val="visible"/>
                                      </p:to>
                                    </p:set>
                                    <p:anim calcmode="lin" valueType="num">
                                      <p:cBhvr additive="base">
                                        <p:cTn id="11" dur="500" fill="hold"/>
                                        <p:tgtEl>
                                          <p:spTgt spid="119811">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198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accel="50000" decel="50000" fill="hold" grpId="0" nodeType="clickEffect">
                                  <p:stCondLst>
                                    <p:cond delay="0"/>
                                  </p:stCondLst>
                                  <p:childTnLst>
                                    <p:set>
                                      <p:cBhvr>
                                        <p:cTn id="16" dur="1" fill="hold">
                                          <p:stCondLst>
                                            <p:cond delay="0"/>
                                          </p:stCondLst>
                                        </p:cTn>
                                        <p:tgtEl>
                                          <p:spTgt spid="119811">
                                            <p:txEl>
                                              <p:pRg st="2" end="2"/>
                                            </p:txEl>
                                          </p:spTgt>
                                        </p:tgtEl>
                                        <p:attrNameLst>
                                          <p:attrName>style.visibility</p:attrName>
                                        </p:attrNameLst>
                                      </p:cBhvr>
                                      <p:to>
                                        <p:strVal val="visible"/>
                                      </p:to>
                                    </p:set>
                                    <p:anim calcmode="lin" valueType="num">
                                      <p:cBhvr additive="base">
                                        <p:cTn id="17" dur="500" fill="hold"/>
                                        <p:tgtEl>
                                          <p:spTgt spid="119811">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19811">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accel="50000" decel="50000" fill="hold" grpId="0" nodeType="withEffect">
                                  <p:stCondLst>
                                    <p:cond delay="0"/>
                                  </p:stCondLst>
                                  <p:childTnLst>
                                    <p:set>
                                      <p:cBhvr>
                                        <p:cTn id="20" dur="1" fill="hold">
                                          <p:stCondLst>
                                            <p:cond delay="0"/>
                                          </p:stCondLst>
                                        </p:cTn>
                                        <p:tgtEl>
                                          <p:spTgt spid="119811">
                                            <p:txEl>
                                              <p:pRg st="3" end="3"/>
                                            </p:txEl>
                                          </p:spTgt>
                                        </p:tgtEl>
                                        <p:attrNameLst>
                                          <p:attrName>style.visibility</p:attrName>
                                        </p:attrNameLst>
                                      </p:cBhvr>
                                      <p:to>
                                        <p:strVal val="visible"/>
                                      </p:to>
                                    </p:set>
                                    <p:anim calcmode="lin" valueType="num">
                                      <p:cBhvr additive="base">
                                        <p:cTn id="21" dur="500" fill="hold"/>
                                        <p:tgtEl>
                                          <p:spTgt spid="119811">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19811">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accel="50000" decel="50000" fill="hold" grpId="0" nodeType="withEffect">
                                  <p:stCondLst>
                                    <p:cond delay="0"/>
                                  </p:stCondLst>
                                  <p:childTnLst>
                                    <p:set>
                                      <p:cBhvr>
                                        <p:cTn id="24" dur="1" fill="hold">
                                          <p:stCondLst>
                                            <p:cond delay="0"/>
                                          </p:stCondLst>
                                        </p:cTn>
                                        <p:tgtEl>
                                          <p:spTgt spid="119811">
                                            <p:txEl>
                                              <p:pRg st="4" end="4"/>
                                            </p:txEl>
                                          </p:spTgt>
                                        </p:tgtEl>
                                        <p:attrNameLst>
                                          <p:attrName>style.visibility</p:attrName>
                                        </p:attrNameLst>
                                      </p:cBhvr>
                                      <p:to>
                                        <p:strVal val="visible"/>
                                      </p:to>
                                    </p:set>
                                    <p:anim calcmode="lin" valueType="num">
                                      <p:cBhvr additive="base">
                                        <p:cTn id="25" dur="500" fill="hold"/>
                                        <p:tgtEl>
                                          <p:spTgt spid="119811">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9811">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accel="50000" decel="50000" fill="hold" grpId="0" nodeType="withEffect">
                                  <p:stCondLst>
                                    <p:cond delay="0"/>
                                  </p:stCondLst>
                                  <p:childTnLst>
                                    <p:set>
                                      <p:cBhvr>
                                        <p:cTn id="28" dur="1" fill="hold">
                                          <p:stCondLst>
                                            <p:cond delay="0"/>
                                          </p:stCondLst>
                                        </p:cTn>
                                        <p:tgtEl>
                                          <p:spTgt spid="119811">
                                            <p:txEl>
                                              <p:pRg st="5" end="5"/>
                                            </p:txEl>
                                          </p:spTgt>
                                        </p:tgtEl>
                                        <p:attrNameLst>
                                          <p:attrName>style.visibility</p:attrName>
                                        </p:attrNameLst>
                                      </p:cBhvr>
                                      <p:to>
                                        <p:strVal val="visible"/>
                                      </p:to>
                                    </p:set>
                                    <p:anim calcmode="lin" valueType="num">
                                      <p:cBhvr additive="base">
                                        <p:cTn id="29" dur="500" fill="hold"/>
                                        <p:tgtEl>
                                          <p:spTgt spid="119811">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19811">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accel="50000" decel="50000" fill="hold" grpId="0" nodeType="withEffect">
                                  <p:stCondLst>
                                    <p:cond delay="0"/>
                                  </p:stCondLst>
                                  <p:childTnLst>
                                    <p:set>
                                      <p:cBhvr>
                                        <p:cTn id="32" dur="1" fill="hold">
                                          <p:stCondLst>
                                            <p:cond delay="0"/>
                                          </p:stCondLst>
                                        </p:cTn>
                                        <p:tgtEl>
                                          <p:spTgt spid="119811">
                                            <p:txEl>
                                              <p:pRg st="6" end="6"/>
                                            </p:txEl>
                                          </p:spTgt>
                                        </p:tgtEl>
                                        <p:attrNameLst>
                                          <p:attrName>style.visibility</p:attrName>
                                        </p:attrNameLst>
                                      </p:cBhvr>
                                      <p:to>
                                        <p:strVal val="visible"/>
                                      </p:to>
                                    </p:set>
                                    <p:anim calcmode="lin" valueType="num">
                                      <p:cBhvr additive="base">
                                        <p:cTn id="33" dur="500" fill="hold"/>
                                        <p:tgtEl>
                                          <p:spTgt spid="119811">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19811">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2" presetClass="entr" presetSubtype="4" accel="50000" decel="50000" fill="hold" grpId="0" nodeType="clickEffect">
                                  <p:stCondLst>
                                    <p:cond delay="0"/>
                                  </p:stCondLst>
                                  <p:childTnLst>
                                    <p:set>
                                      <p:cBhvr>
                                        <p:cTn id="38" dur="1" fill="hold">
                                          <p:stCondLst>
                                            <p:cond delay="0"/>
                                          </p:stCondLst>
                                        </p:cTn>
                                        <p:tgtEl>
                                          <p:spTgt spid="119811">
                                            <p:txEl>
                                              <p:pRg st="7" end="7"/>
                                            </p:txEl>
                                          </p:spTgt>
                                        </p:tgtEl>
                                        <p:attrNameLst>
                                          <p:attrName>style.visibility</p:attrName>
                                        </p:attrNameLst>
                                      </p:cBhvr>
                                      <p:to>
                                        <p:strVal val="visible"/>
                                      </p:to>
                                    </p:set>
                                    <p:anim calcmode="lin" valueType="num">
                                      <p:cBhvr additive="base">
                                        <p:cTn id="39" dur="500" fill="hold"/>
                                        <p:tgtEl>
                                          <p:spTgt spid="119811">
                                            <p:txEl>
                                              <p:pRg st="7" end="7"/>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119811">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11"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0" y="228600"/>
            <a:ext cx="4495800" cy="1447800"/>
          </a:xfrm>
        </p:spPr>
        <p:txBody>
          <a:bodyPr rtlCol="0">
            <a:noAutofit/>
          </a:bodyPr>
          <a:lstStyle/>
          <a:p>
            <a:pPr>
              <a:defRPr/>
            </a:pPr>
            <a:r>
              <a:rPr lang="en-US" sz="2800" dirty="0">
                <a:ea typeface="ＭＳ Ｐゴシック" pitchFamily="34" charset="-128"/>
              </a:rPr>
              <a:t>Pathogens that Infect During Pregnancy and Birth</a:t>
            </a:r>
          </a:p>
        </p:txBody>
      </p:sp>
      <p:sp>
        <p:nvSpPr>
          <p:cNvPr id="76802" name="Content Placeholder 2"/>
          <p:cNvSpPr>
            <a:spLocks noGrp="1"/>
          </p:cNvSpPr>
          <p:nvPr>
            <p:ph idx="1"/>
          </p:nvPr>
        </p:nvSpPr>
        <p:spPr>
          <a:xfrm>
            <a:off x="1600200" y="609600"/>
            <a:ext cx="3962400" cy="5867400"/>
          </a:xfrm>
        </p:spPr>
        <p:style>
          <a:lnRef idx="2">
            <a:schemeClr val="accent2"/>
          </a:lnRef>
          <a:fillRef idx="1">
            <a:schemeClr val="lt1"/>
          </a:fillRef>
          <a:effectRef idx="0">
            <a:schemeClr val="accent2"/>
          </a:effectRef>
          <a:fontRef idx="minor">
            <a:schemeClr val="dk1"/>
          </a:fontRef>
        </p:style>
        <p:txBody>
          <a:bodyPr>
            <a:normAutofit lnSpcReduction="10000"/>
          </a:bodyPr>
          <a:lstStyle/>
          <a:p>
            <a:pPr eaLnBrk="1" hangingPunct="1">
              <a:defRPr/>
            </a:pPr>
            <a:r>
              <a:rPr lang="en-US" altLang="en-US" b="1" dirty="0">
                <a:solidFill>
                  <a:srgbClr val="48224C"/>
                </a:solidFill>
                <a:ea typeface="MS PGothic" charset="-128"/>
              </a:rPr>
              <a:t>Some microbes can cross the </a:t>
            </a:r>
            <a:r>
              <a:rPr lang="en-US" altLang="en-US" b="1" i="1" dirty="0">
                <a:solidFill>
                  <a:srgbClr val="FF0000"/>
                </a:solidFill>
                <a:ea typeface="MS PGothic" charset="-128"/>
              </a:rPr>
              <a:t>placenta </a:t>
            </a:r>
            <a:r>
              <a:rPr lang="en-US" altLang="en-US" b="1" dirty="0">
                <a:solidFill>
                  <a:srgbClr val="48224C"/>
                </a:solidFill>
                <a:ea typeface="MS PGothic" charset="-128"/>
              </a:rPr>
              <a:t>(ex. the syphilis spirochete)</a:t>
            </a:r>
          </a:p>
          <a:p>
            <a:pPr eaLnBrk="1" hangingPunct="1">
              <a:defRPr/>
            </a:pPr>
            <a:r>
              <a:rPr lang="en-US" altLang="en-US" dirty="0">
                <a:ea typeface="MS PGothic" charset="-128"/>
              </a:rPr>
              <a:t>Other infections occur </a:t>
            </a:r>
            <a:r>
              <a:rPr lang="en-US" altLang="en-US" b="1" i="1" dirty="0" err="1">
                <a:solidFill>
                  <a:srgbClr val="000000"/>
                </a:solidFill>
                <a:ea typeface="MS PGothic" charset="-128"/>
              </a:rPr>
              <a:t>perinatally</a:t>
            </a:r>
            <a:r>
              <a:rPr lang="en-US" altLang="en-US" b="1" i="1" dirty="0">
                <a:solidFill>
                  <a:srgbClr val="000000"/>
                </a:solidFill>
                <a:ea typeface="MS PGothic" charset="-128"/>
              </a:rPr>
              <a:t> </a:t>
            </a:r>
            <a:r>
              <a:rPr lang="en-US" altLang="en-US" dirty="0">
                <a:ea typeface="MS PGothic" charset="-128"/>
              </a:rPr>
              <a:t>when the child is contaminated by the birth canal</a:t>
            </a:r>
          </a:p>
          <a:p>
            <a:pPr lvl="1" eaLnBrk="1" hangingPunct="1">
              <a:defRPr/>
            </a:pPr>
            <a:r>
              <a:rPr lang="en-US" altLang="en-US" b="1" i="1" dirty="0">
                <a:solidFill>
                  <a:srgbClr val="FF0000"/>
                </a:solidFill>
                <a:ea typeface="MS PGothic" charset="-128"/>
              </a:rPr>
              <a:t>TORCH </a:t>
            </a:r>
            <a:r>
              <a:rPr lang="en-US" altLang="en-US" dirty="0">
                <a:ea typeface="MS PGothic" charset="-128"/>
              </a:rPr>
              <a:t>(toxoplasmosis, other diseases, rubella, cytomegalovirus, and herpes simplex)</a:t>
            </a:r>
          </a:p>
          <a:p>
            <a:pPr lvl="1" eaLnBrk="1" hangingPunct="1">
              <a:defRPr/>
            </a:pPr>
            <a:r>
              <a:rPr lang="en-US" altLang="en-US" dirty="0">
                <a:ea typeface="MS PGothic" charset="-128"/>
              </a:rPr>
              <a:t>2%of pregnancies pathogens cross placenta causing birth defects, spontaneous abortions, </a:t>
            </a:r>
            <a:r>
              <a:rPr lang="en-US" altLang="en-US" dirty="0" err="1">
                <a:ea typeface="MS PGothic" charset="-128"/>
              </a:rPr>
              <a:t>etc</a:t>
            </a:r>
            <a:r>
              <a:rPr lang="en-US" altLang="en-US" dirty="0">
                <a:ea typeface="MS PGothic" charset="-128"/>
              </a:rPr>
              <a:t>;</a:t>
            </a:r>
          </a:p>
          <a:p>
            <a:pPr lvl="1" eaLnBrk="1" hangingPunct="1">
              <a:defRPr/>
            </a:pPr>
            <a:r>
              <a:rPr lang="en-US" altLang="en-US" dirty="0">
                <a:ea typeface="MS PGothic" charset="-128"/>
              </a:rPr>
              <a:t>Prenatal </a:t>
            </a:r>
          </a:p>
          <a:p>
            <a:pPr eaLnBrk="1" hangingPunct="1">
              <a:defRPr/>
            </a:pPr>
            <a:endParaRPr lang="en-US" altLang="en-US" dirty="0">
              <a:ea typeface="MS PGothic" charset="-128"/>
            </a:endParaRPr>
          </a:p>
        </p:txBody>
      </p:sp>
    </p:spTree>
    <p:extLst>
      <p:ext uri="{BB962C8B-B14F-4D97-AF65-F5344CB8AC3E}">
        <p14:creationId xmlns:p14="http://schemas.microsoft.com/office/powerpoint/2010/main" val="1564544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a:defRPr/>
            </a:pPr>
            <a:r>
              <a:rPr lang="en-US" dirty="0">
                <a:ea typeface="ＭＳ Ｐゴシック" pitchFamily="34" charset="-128"/>
                <a:cs typeface="+mj-cs"/>
              </a:rPr>
              <a:t>Becoming Established:  Step Two- Attaching to the Host (Adhesion)</a:t>
            </a:r>
          </a:p>
        </p:txBody>
      </p:sp>
      <p:sp>
        <p:nvSpPr>
          <p:cNvPr id="77826" name="Text Box 5"/>
          <p:cNvSpPr txBox="1">
            <a:spLocks noChangeArrowheads="1"/>
          </p:cNvSpPr>
          <p:nvPr/>
        </p:nvSpPr>
        <p:spPr bwMode="auto">
          <a:xfrm>
            <a:off x="1600200" y="6477000"/>
            <a:ext cx="160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000"/>
              </a:spcBef>
              <a:buClr>
                <a:schemeClr val="accent1"/>
              </a:buClr>
              <a:buSzPct val="75000"/>
              <a:buFont typeface="Wingdings" charset="2"/>
              <a:buChar char="n"/>
              <a:defRPr sz="2400">
                <a:solidFill>
                  <a:srgbClr val="595959"/>
                </a:solidFill>
                <a:latin typeface="Rockwell" charset="0"/>
                <a:ea typeface="ＭＳ Ｐゴシック" charset="-128"/>
              </a:defRPr>
            </a:lvl1pPr>
            <a:lvl2pPr marL="37931725" indent="-37474525">
              <a:spcBef>
                <a:spcPts val="600"/>
              </a:spcBef>
              <a:buClr>
                <a:srgbClr val="B870B8"/>
              </a:buClr>
              <a:buSzPct val="75000"/>
              <a:buFont typeface="Wingdings" charset="2"/>
              <a:buChar char="n"/>
              <a:defRPr sz="2000">
                <a:solidFill>
                  <a:srgbClr val="595959"/>
                </a:solidFill>
                <a:latin typeface="Rockwell" charset="0"/>
                <a:ea typeface="ＭＳ Ｐゴシック" charset="-128"/>
              </a:defRPr>
            </a:lvl2pPr>
            <a:lvl3pPr marL="685800" indent="-228600">
              <a:spcBef>
                <a:spcPts val="600"/>
              </a:spcBef>
              <a:buClr>
                <a:schemeClr val="accent1"/>
              </a:buClr>
              <a:buSzPct val="75000"/>
              <a:buFont typeface="Wingdings" charset="2"/>
              <a:buChar char="n"/>
              <a:defRPr>
                <a:solidFill>
                  <a:srgbClr val="595959"/>
                </a:solidFill>
                <a:latin typeface="Rockwell" charset="0"/>
                <a:ea typeface="ＭＳ Ｐゴシック" charset="-128"/>
              </a:defRPr>
            </a:lvl3pPr>
            <a:lvl4pPr marL="914400" indent="-228600">
              <a:spcBef>
                <a:spcPts val="600"/>
              </a:spcBef>
              <a:buClr>
                <a:srgbClr val="B870B8"/>
              </a:buClr>
              <a:buSzPct val="75000"/>
              <a:buFont typeface="Wingdings" charset="2"/>
              <a:buChar char="n"/>
              <a:defRPr>
                <a:solidFill>
                  <a:srgbClr val="595959"/>
                </a:solidFill>
                <a:latin typeface="Rockwell" charset="0"/>
                <a:ea typeface="ＭＳ Ｐゴシック" charset="-128"/>
              </a:defRPr>
            </a:lvl4pPr>
            <a:lvl5pPr marL="1143000" indent="-228600">
              <a:spcBef>
                <a:spcPts val="600"/>
              </a:spcBef>
              <a:buClr>
                <a:schemeClr val="accent1"/>
              </a:buClr>
              <a:buSzPct val="75000"/>
              <a:buFont typeface="Wingdings" charset="2"/>
              <a:buChar char="n"/>
              <a:defRPr>
                <a:solidFill>
                  <a:srgbClr val="595959"/>
                </a:solidFill>
                <a:latin typeface="Rockwell" charset="0"/>
                <a:ea typeface="ＭＳ Ｐゴシック" charset="-128"/>
              </a:defRPr>
            </a:lvl5pPr>
            <a:lvl6pPr marL="1600200" indent="-228600" defTabSz="457200" eaLnBrk="0" fontAlgn="base" hangingPunct="0">
              <a:spcBef>
                <a:spcPts val="600"/>
              </a:spcBef>
              <a:spcAft>
                <a:spcPct val="0"/>
              </a:spcAft>
              <a:buClr>
                <a:schemeClr val="accent1"/>
              </a:buClr>
              <a:buSzPct val="75000"/>
              <a:buFont typeface="Wingdings" charset="2"/>
              <a:buChar char="n"/>
              <a:defRPr>
                <a:solidFill>
                  <a:srgbClr val="595959"/>
                </a:solidFill>
                <a:latin typeface="Rockwell" charset="0"/>
                <a:ea typeface="ＭＳ Ｐゴシック" charset="-128"/>
              </a:defRPr>
            </a:lvl6pPr>
            <a:lvl7pPr marL="2057400" indent="-228600" defTabSz="457200" eaLnBrk="0" fontAlgn="base" hangingPunct="0">
              <a:spcBef>
                <a:spcPts val="600"/>
              </a:spcBef>
              <a:spcAft>
                <a:spcPct val="0"/>
              </a:spcAft>
              <a:buClr>
                <a:schemeClr val="accent1"/>
              </a:buClr>
              <a:buSzPct val="75000"/>
              <a:buFont typeface="Wingdings" charset="2"/>
              <a:buChar char="n"/>
              <a:defRPr>
                <a:solidFill>
                  <a:srgbClr val="595959"/>
                </a:solidFill>
                <a:latin typeface="Rockwell" charset="0"/>
                <a:ea typeface="ＭＳ Ｐゴシック" charset="-128"/>
              </a:defRPr>
            </a:lvl7pPr>
            <a:lvl8pPr marL="2514600" indent="-228600" defTabSz="457200" eaLnBrk="0" fontAlgn="base" hangingPunct="0">
              <a:spcBef>
                <a:spcPts val="600"/>
              </a:spcBef>
              <a:spcAft>
                <a:spcPct val="0"/>
              </a:spcAft>
              <a:buClr>
                <a:schemeClr val="accent1"/>
              </a:buClr>
              <a:buSzPct val="75000"/>
              <a:buFont typeface="Wingdings" charset="2"/>
              <a:buChar char="n"/>
              <a:defRPr>
                <a:solidFill>
                  <a:srgbClr val="595959"/>
                </a:solidFill>
                <a:latin typeface="Rockwell" charset="0"/>
                <a:ea typeface="ＭＳ Ｐゴシック" charset="-128"/>
              </a:defRPr>
            </a:lvl8pPr>
            <a:lvl9pPr marL="2971800" indent="-228600" defTabSz="457200" eaLnBrk="0" fontAlgn="base" hangingPunct="0">
              <a:spcBef>
                <a:spcPts val="600"/>
              </a:spcBef>
              <a:spcAft>
                <a:spcPct val="0"/>
              </a:spcAft>
              <a:buClr>
                <a:schemeClr val="accent1"/>
              </a:buClr>
              <a:buSzPct val="75000"/>
              <a:buFont typeface="Wingdings" charset="2"/>
              <a:buChar char="n"/>
              <a:defRPr>
                <a:solidFill>
                  <a:srgbClr val="595959"/>
                </a:solidFill>
                <a:latin typeface="Rockwell" charset="0"/>
                <a:ea typeface="ＭＳ Ｐゴシック" charset="-128"/>
              </a:defRPr>
            </a:lvl9pPr>
          </a:lstStyle>
          <a:p>
            <a:pPr eaLnBrk="1" hangingPunct="1">
              <a:spcBef>
                <a:spcPct val="50000"/>
              </a:spcBef>
              <a:buClrTx/>
              <a:buSzTx/>
              <a:buFontTx/>
              <a:buNone/>
            </a:pPr>
            <a:r>
              <a:rPr lang="en-US" altLang="en-US" sz="1400">
                <a:solidFill>
                  <a:schemeClr val="tx1"/>
                </a:solidFill>
                <a:latin typeface="Arial" charset="0"/>
              </a:rPr>
              <a:t>Figure 13.4</a:t>
            </a:r>
          </a:p>
        </p:txBody>
      </p:sp>
      <p:sp>
        <p:nvSpPr>
          <p:cNvPr id="122885" name="TextBox 4"/>
          <p:cNvSpPr txBox="1">
            <a:spLocks noChangeArrowheads="1"/>
          </p:cNvSpPr>
          <p:nvPr/>
        </p:nvSpPr>
        <p:spPr bwMode="auto">
          <a:xfrm>
            <a:off x="5791200" y="1936751"/>
            <a:ext cx="4648200" cy="3832225"/>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a:spAutoFit/>
          </a:bodyPr>
          <a:lstStyle>
            <a:lvl1pPr marL="342900" indent="-342900" eaLnBrk="0" hangingPunct="0">
              <a:defRPr sz="2400">
                <a:solidFill>
                  <a:schemeClr val="tx1"/>
                </a:solidFill>
                <a:latin typeface="Arial" charset="0"/>
                <a:ea typeface="Arial" charset="0"/>
                <a:cs typeface="Arial" charset="0"/>
              </a:defRPr>
            </a:lvl1pPr>
            <a:lvl2pPr marL="37931725" indent="-37474525" eaLnBrk="0" hangingPunct="0">
              <a:defRPr sz="2400">
                <a:solidFill>
                  <a:schemeClr val="tx1"/>
                </a:solidFill>
                <a:latin typeface="Arial" charset="0"/>
                <a:ea typeface="Arial" charset="0"/>
                <a:cs typeface="Arial" charset="0"/>
              </a:defRPr>
            </a:lvl2pPr>
            <a:lvl3pPr eaLnBrk="0" hangingPunct="0">
              <a:defRPr sz="2400">
                <a:solidFill>
                  <a:schemeClr val="tx1"/>
                </a:solidFill>
                <a:latin typeface="Arial" charset="0"/>
                <a:ea typeface="Arial" charset="0"/>
                <a:cs typeface="Arial" charset="0"/>
              </a:defRPr>
            </a:lvl3pPr>
            <a:lvl4pPr eaLnBrk="0" hangingPunct="0">
              <a:defRPr sz="2400">
                <a:solidFill>
                  <a:schemeClr val="tx1"/>
                </a:solidFill>
                <a:latin typeface="Arial" charset="0"/>
                <a:ea typeface="Arial" charset="0"/>
                <a:cs typeface="Arial" charset="0"/>
              </a:defRPr>
            </a:lvl4pPr>
            <a:lvl5pPr eaLnBrk="0" hangingPunct="0">
              <a:defRPr sz="2400">
                <a:solidFill>
                  <a:schemeClr val="tx1"/>
                </a:solidFill>
                <a:latin typeface="Arial" charset="0"/>
                <a:ea typeface="Arial" charset="0"/>
                <a:cs typeface="Arial" charset="0"/>
              </a:defRPr>
            </a:lvl5pPr>
            <a:lvl6pPr marL="457200" eaLnBrk="0" fontAlgn="base" hangingPunct="0">
              <a:spcBef>
                <a:spcPct val="0"/>
              </a:spcBef>
              <a:spcAft>
                <a:spcPct val="0"/>
              </a:spcAft>
              <a:defRPr sz="2400">
                <a:solidFill>
                  <a:schemeClr val="tx1"/>
                </a:solidFill>
                <a:latin typeface="Arial" charset="0"/>
                <a:ea typeface="Arial" charset="0"/>
                <a:cs typeface="Arial" charset="0"/>
              </a:defRPr>
            </a:lvl6pPr>
            <a:lvl7pPr marL="914400" eaLnBrk="0" fontAlgn="base" hangingPunct="0">
              <a:spcBef>
                <a:spcPct val="0"/>
              </a:spcBef>
              <a:spcAft>
                <a:spcPct val="0"/>
              </a:spcAft>
              <a:defRPr sz="2400">
                <a:solidFill>
                  <a:schemeClr val="tx1"/>
                </a:solidFill>
                <a:latin typeface="Arial" charset="0"/>
                <a:ea typeface="Arial" charset="0"/>
                <a:cs typeface="Arial" charset="0"/>
              </a:defRPr>
            </a:lvl7pPr>
            <a:lvl8pPr marL="1371600" eaLnBrk="0" fontAlgn="base" hangingPunct="0">
              <a:spcBef>
                <a:spcPct val="0"/>
              </a:spcBef>
              <a:spcAft>
                <a:spcPct val="0"/>
              </a:spcAft>
              <a:defRPr sz="2400">
                <a:solidFill>
                  <a:schemeClr val="tx1"/>
                </a:solidFill>
                <a:latin typeface="Arial" charset="0"/>
                <a:ea typeface="Arial" charset="0"/>
                <a:cs typeface="Arial" charset="0"/>
              </a:defRPr>
            </a:lvl8pPr>
            <a:lvl9pPr marL="1828800" eaLnBrk="0" fontAlgn="base" hangingPunct="0">
              <a:spcBef>
                <a:spcPct val="0"/>
              </a:spcBef>
              <a:spcAft>
                <a:spcPct val="0"/>
              </a:spcAft>
              <a:defRPr sz="2400">
                <a:solidFill>
                  <a:schemeClr val="tx1"/>
                </a:solidFill>
                <a:latin typeface="Arial" charset="0"/>
                <a:ea typeface="Arial" charset="0"/>
                <a:cs typeface="Arial" charset="0"/>
              </a:defRPr>
            </a:lvl9pPr>
          </a:lstStyle>
          <a:p>
            <a:pPr eaLnBrk="1" hangingPunct="1">
              <a:buFontTx/>
              <a:buAutoNum type="arabicPeriod"/>
              <a:defRPr/>
            </a:pPr>
            <a:r>
              <a:rPr lang="en-US" altLang="en-US" sz="2700" b="1" i="1">
                <a:solidFill>
                  <a:srgbClr val="FF0000"/>
                </a:solidFill>
                <a:latin typeface="Rockwell" charset="0"/>
              </a:rPr>
              <a:t>Adhesion: Fimbriae</a:t>
            </a:r>
            <a:r>
              <a:rPr lang="en-US" altLang="en-US" sz="2700" b="1">
                <a:solidFill>
                  <a:srgbClr val="48224C"/>
                </a:solidFill>
                <a:latin typeface="Rockwell" charset="0"/>
              </a:rPr>
              <a:t> or </a:t>
            </a:r>
            <a:r>
              <a:rPr lang="en-US" altLang="en-US" sz="2700" b="1" i="1">
                <a:solidFill>
                  <a:srgbClr val="FF0000"/>
                </a:solidFill>
                <a:latin typeface="Rockwell" charset="0"/>
              </a:rPr>
              <a:t>Pilli</a:t>
            </a:r>
            <a:r>
              <a:rPr lang="en-US" altLang="en-US" sz="2700" b="1">
                <a:solidFill>
                  <a:srgbClr val="48224C"/>
                </a:solidFill>
                <a:latin typeface="Rockwell" charset="0"/>
              </a:rPr>
              <a:t>, surface proteins, slimes or capsules (bacteria, fungi and protozoans) </a:t>
            </a:r>
          </a:p>
          <a:p>
            <a:pPr eaLnBrk="1" hangingPunct="1">
              <a:buFontTx/>
              <a:buAutoNum type="arabicPeriod"/>
              <a:defRPr/>
            </a:pPr>
            <a:r>
              <a:rPr lang="en-US" altLang="en-US" sz="2700" b="1" i="1">
                <a:solidFill>
                  <a:srgbClr val="FF0000"/>
                </a:solidFill>
                <a:latin typeface="Rockwell" charset="0"/>
              </a:rPr>
              <a:t>Viruses </a:t>
            </a:r>
            <a:r>
              <a:rPr lang="en-US" altLang="en-US" sz="2700" b="1">
                <a:solidFill>
                  <a:srgbClr val="48224C"/>
                </a:solidFill>
                <a:latin typeface="Rockwell" charset="0"/>
              </a:rPr>
              <a:t>– receptors, spikes </a:t>
            </a:r>
          </a:p>
          <a:p>
            <a:pPr eaLnBrk="1" hangingPunct="1">
              <a:buFontTx/>
              <a:buAutoNum type="arabicPeriod"/>
              <a:defRPr/>
            </a:pPr>
            <a:r>
              <a:rPr lang="en-US" altLang="en-US" sz="2700" b="1" i="1">
                <a:solidFill>
                  <a:srgbClr val="FF0000"/>
                </a:solidFill>
                <a:latin typeface="Rockwell" charset="0"/>
              </a:rPr>
              <a:t>Worms </a:t>
            </a:r>
            <a:r>
              <a:rPr lang="en-US" altLang="en-US" sz="2700" b="1">
                <a:solidFill>
                  <a:srgbClr val="48224C"/>
                </a:solidFill>
                <a:latin typeface="Rockwell" charset="0"/>
              </a:rPr>
              <a:t>– hooks or suckers </a:t>
            </a:r>
          </a:p>
        </p:txBody>
      </p:sp>
    </p:spTree>
    <p:extLst>
      <p:ext uri="{BB962C8B-B14F-4D97-AF65-F5344CB8AC3E}">
        <p14:creationId xmlns:p14="http://schemas.microsoft.com/office/powerpoint/2010/main" val="100997402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a:defRPr/>
            </a:pPr>
            <a:r>
              <a:rPr lang="en-US" dirty="0">
                <a:ea typeface="ＭＳ Ｐゴシック" pitchFamily="34" charset="-128"/>
                <a:cs typeface="+mj-cs"/>
              </a:rPr>
              <a:t>Becoming Established:  Step Three- Surviving Host Defenses</a:t>
            </a:r>
          </a:p>
        </p:txBody>
      </p:sp>
      <p:sp>
        <p:nvSpPr>
          <p:cNvPr id="79874" name="Content Placeholder 2"/>
          <p:cNvSpPr>
            <a:spLocks noGrp="1"/>
          </p:cNvSpPr>
          <p:nvPr>
            <p:ph idx="1"/>
          </p:nvPr>
        </p:nvSpPr>
        <p:spPr>
          <a:xfrm>
            <a:off x="1685925" y="1600200"/>
            <a:ext cx="8229600" cy="4267200"/>
          </a:xfrm>
        </p:spPr>
        <p:txBody>
          <a:bodyPr/>
          <a:lstStyle/>
          <a:p>
            <a:pPr eaLnBrk="1" hangingPunct="1"/>
            <a:r>
              <a:rPr lang="en-US" altLang="en-US" b="1" u="sng">
                <a:solidFill>
                  <a:srgbClr val="FF0000"/>
                </a:solidFill>
                <a:ea typeface="MS PGothic" charset="-128"/>
              </a:rPr>
              <a:t>Antiphagocytic factors</a:t>
            </a:r>
            <a:r>
              <a:rPr lang="en-US" altLang="en-US">
                <a:ea typeface="MS PGothic" charset="-128"/>
              </a:rPr>
              <a:t>:  </a:t>
            </a:r>
            <a:r>
              <a:rPr lang="en-US" altLang="en-US" b="1" i="1">
                <a:solidFill>
                  <a:srgbClr val="000000"/>
                </a:solidFill>
                <a:ea typeface="MS PGothic" charset="-128"/>
              </a:rPr>
              <a:t>virulence factors </a:t>
            </a:r>
            <a:r>
              <a:rPr lang="en-US" altLang="en-US">
                <a:ea typeface="MS PGothic" charset="-128"/>
              </a:rPr>
              <a:t>used by some pathogens to avoid phagocytes</a:t>
            </a:r>
          </a:p>
          <a:p>
            <a:pPr lvl="1" eaLnBrk="1" hangingPunct="1"/>
            <a:r>
              <a:rPr lang="en-US" altLang="en-US" b="1" i="1">
                <a:solidFill>
                  <a:srgbClr val="000090"/>
                </a:solidFill>
                <a:ea typeface="MS PGothic" charset="-128"/>
              </a:rPr>
              <a:t>Leukocidins</a:t>
            </a:r>
            <a:r>
              <a:rPr lang="en-US" altLang="en-US">
                <a:ea typeface="MS PGothic" charset="-128"/>
              </a:rPr>
              <a:t>:  toxic to white blood cells, produced by </a:t>
            </a:r>
            <a:r>
              <a:rPr lang="en-US" altLang="en-US" i="1">
                <a:ea typeface="MS PGothic" charset="-128"/>
              </a:rPr>
              <a:t>Streptococcus </a:t>
            </a:r>
            <a:r>
              <a:rPr lang="en-US" altLang="en-US">
                <a:ea typeface="MS PGothic" charset="-128"/>
              </a:rPr>
              <a:t>and </a:t>
            </a:r>
            <a:r>
              <a:rPr lang="en-US" altLang="en-US" i="1">
                <a:ea typeface="MS PGothic" charset="-128"/>
              </a:rPr>
              <a:t>Staphylococcus</a:t>
            </a:r>
            <a:endParaRPr lang="en-US" altLang="en-US">
              <a:ea typeface="MS PGothic" charset="-128"/>
            </a:endParaRPr>
          </a:p>
          <a:p>
            <a:pPr lvl="1" eaLnBrk="1" hangingPunct="1"/>
            <a:r>
              <a:rPr lang="en-US" altLang="en-US" b="1" i="1">
                <a:solidFill>
                  <a:srgbClr val="000090"/>
                </a:solidFill>
                <a:ea typeface="MS PGothic" charset="-128"/>
              </a:rPr>
              <a:t>Extracellular surface layer</a:t>
            </a:r>
            <a:r>
              <a:rPr lang="en-US" altLang="en-US">
                <a:ea typeface="MS PGothic" charset="-128"/>
              </a:rPr>
              <a:t>:  </a:t>
            </a:r>
            <a:r>
              <a:rPr lang="en-US" altLang="en-US" b="1" i="1">
                <a:solidFill>
                  <a:srgbClr val="FF0000"/>
                </a:solidFill>
                <a:ea typeface="MS PGothic" charset="-128"/>
              </a:rPr>
              <a:t>slime layer</a:t>
            </a:r>
            <a:r>
              <a:rPr lang="en-US" altLang="en-US">
                <a:ea typeface="MS PGothic" charset="-128"/>
              </a:rPr>
              <a:t>, makes it difficult for the phagocyte to engulf them, for example- </a:t>
            </a:r>
            <a:r>
              <a:rPr lang="en-US" altLang="en-US" i="1">
                <a:ea typeface="MS PGothic" charset="-128"/>
              </a:rPr>
              <a:t>Streptococcus pneumonia, Salmonella typhi, Neisseria meningitides, </a:t>
            </a:r>
            <a:r>
              <a:rPr lang="en-US" altLang="en-US">
                <a:ea typeface="MS PGothic" charset="-128"/>
              </a:rPr>
              <a:t>and </a:t>
            </a:r>
            <a:r>
              <a:rPr lang="en-US" altLang="en-US" i="1">
                <a:ea typeface="MS PGothic" charset="-128"/>
              </a:rPr>
              <a:t>Cryptococcus neoformans</a:t>
            </a:r>
            <a:endParaRPr lang="en-US" altLang="en-US">
              <a:ea typeface="MS PGothic" charset="-128"/>
            </a:endParaRPr>
          </a:p>
          <a:p>
            <a:pPr lvl="1" eaLnBrk="1" hangingPunct="1"/>
            <a:r>
              <a:rPr lang="en-US" altLang="en-US">
                <a:ea typeface="MS PGothic" charset="-128"/>
              </a:rPr>
              <a:t>Some can survive inside phagocytes after ingestion:  </a:t>
            </a:r>
            <a:r>
              <a:rPr lang="en-US" altLang="en-US" b="1">
                <a:solidFill>
                  <a:srgbClr val="000090"/>
                </a:solidFill>
                <a:ea typeface="MS PGothic" charset="-128"/>
              </a:rPr>
              <a:t>Legionella, Mycobacterium, and many rickettsias</a:t>
            </a:r>
          </a:p>
          <a:p>
            <a:pPr eaLnBrk="1" hangingPunct="1">
              <a:buFontTx/>
              <a:buNone/>
            </a:pPr>
            <a:endParaRPr lang="en-US" altLang="en-US">
              <a:ea typeface="MS PGothic" charset="-128"/>
            </a:endParaRPr>
          </a:p>
          <a:p>
            <a:pPr eaLnBrk="1" hangingPunct="1">
              <a:buFontTx/>
              <a:buNone/>
            </a:pPr>
            <a:endParaRPr lang="en-US" altLang="en-US">
              <a:ea typeface="MS PGothic" charset="-128"/>
            </a:endParaRPr>
          </a:p>
        </p:txBody>
      </p:sp>
    </p:spTree>
    <p:extLst>
      <p:ext uri="{BB962C8B-B14F-4D97-AF65-F5344CB8AC3E}">
        <p14:creationId xmlns:p14="http://schemas.microsoft.com/office/powerpoint/2010/main" val="183975361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Exoenzymes</a:t>
            </a:r>
            <a:r>
              <a:rPr lang="en-US" dirty="0"/>
              <a:t> </a:t>
            </a:r>
          </a:p>
        </p:txBody>
      </p:sp>
      <p:pic>
        <p:nvPicPr>
          <p:cNvPr id="3" name="Picture Placeholder 1" descr="OSC_Microbio_15_03_hyaluronan.jpg"/>
          <p:cNvPicPr>
            <a:picLocks noChangeAspect="1"/>
          </p:cNvPicPr>
          <p:nvPr/>
        </p:nvPicPr>
        <p:blipFill>
          <a:blip r:embed="rId2">
            <a:extLst>
              <a:ext uri="{28A0092B-C50C-407E-A947-70E740481C1C}">
                <a14:useLocalDpi xmlns:a14="http://schemas.microsoft.com/office/drawing/2010/main" val="0"/>
              </a:ext>
            </a:extLst>
          </a:blip>
          <a:srcRect t="-5267" b="-5267"/>
          <a:stretch>
            <a:fillRect/>
          </a:stretch>
        </p:blipFill>
        <p:spPr>
          <a:xfrm>
            <a:off x="2261935" y="1079292"/>
            <a:ext cx="8062913" cy="3500071"/>
          </a:xfrm>
          <a:prstGeom prst="rect">
            <a:avLst/>
          </a:prstGeom>
        </p:spPr>
      </p:pic>
      <p:sp>
        <p:nvSpPr>
          <p:cNvPr id="4" name="Text Placeholder 6"/>
          <p:cNvSpPr txBox="1">
            <a:spLocks/>
          </p:cNvSpPr>
          <p:nvPr/>
        </p:nvSpPr>
        <p:spPr>
          <a:xfrm>
            <a:off x="457199" y="4579363"/>
            <a:ext cx="11526253" cy="1725184"/>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buFontTx/>
              <a:buAutoNum type="alphaLcParenBoth"/>
            </a:pPr>
            <a:r>
              <a:rPr lang="en-US" sz="2400" b="1"/>
              <a:t>Hyaluronan is a polymer found in the layers of epidermis that connect adjacent cells. </a:t>
            </a:r>
          </a:p>
          <a:p>
            <a:pPr marL="342900" indent="-342900">
              <a:buFontTx/>
              <a:buAutoNum type="alphaLcParenBoth"/>
            </a:pPr>
            <a:r>
              <a:rPr lang="en-US" sz="2400" b="1"/>
              <a:t>Hyaluronidase produced by bacteria degrades this adhesive polymer in the extracellular matrix, allowing passage between cells that would otherwise be blocked.</a:t>
            </a:r>
            <a:endParaRPr lang="en-US" sz="2400" b="1" dirty="0"/>
          </a:p>
        </p:txBody>
      </p:sp>
    </p:spTree>
    <p:extLst>
      <p:ext uri="{BB962C8B-B14F-4D97-AF65-F5344CB8AC3E}">
        <p14:creationId xmlns:p14="http://schemas.microsoft.com/office/powerpoint/2010/main" val="12566520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Exoenzymes</a:t>
            </a:r>
            <a:r>
              <a:rPr lang="en-US" dirty="0"/>
              <a:t> </a:t>
            </a:r>
          </a:p>
        </p:txBody>
      </p:sp>
      <p:pic>
        <p:nvPicPr>
          <p:cNvPr id="3" name="Picture Placeholder 1" descr="OSC_Microbio_15_03_CollClost.jpg"/>
          <p:cNvPicPr>
            <a:picLocks noChangeAspect="1"/>
          </p:cNvPicPr>
          <p:nvPr/>
        </p:nvPicPr>
        <p:blipFill>
          <a:blip r:embed="rId2">
            <a:extLst>
              <a:ext uri="{28A0092B-C50C-407E-A947-70E740481C1C}">
                <a14:useLocalDpi xmlns:a14="http://schemas.microsoft.com/office/drawing/2010/main" val="0"/>
              </a:ext>
            </a:extLst>
          </a:blip>
          <a:srcRect l="-19621" r="-19621"/>
          <a:stretch>
            <a:fillRect/>
          </a:stretch>
        </p:blipFill>
        <p:spPr>
          <a:xfrm>
            <a:off x="2064543" y="1079292"/>
            <a:ext cx="8062913" cy="3500071"/>
          </a:xfrm>
          <a:prstGeom prst="rect">
            <a:avLst/>
          </a:prstGeom>
        </p:spPr>
      </p:pic>
      <p:sp>
        <p:nvSpPr>
          <p:cNvPr id="4" name="Text Placeholder 6"/>
          <p:cNvSpPr txBox="1">
            <a:spLocks/>
          </p:cNvSpPr>
          <p:nvPr/>
        </p:nvSpPr>
        <p:spPr>
          <a:xfrm>
            <a:off x="457200" y="4843981"/>
            <a:ext cx="11309684" cy="1580881"/>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800" b="1"/>
              <a:t>The illustration depicts a blood vessel with a single layer of endothelial cells surrounding the lumen and dense connective tissue (shown in red) surrounding the endothelial cell layer. Collagenase produced by </a:t>
            </a:r>
            <a:r>
              <a:rPr lang="en-US" sz="1800" b="1" i="1"/>
              <a:t>C. perfringens</a:t>
            </a:r>
            <a:r>
              <a:rPr lang="en-US" sz="1800" b="1"/>
              <a:t> degrades the collagen between the endothelial cells, allowing the bacteria to enter the bloodstream. (credit illustration: modification of work by Bruce Blaus; credit micrograph: Micrograph provided by the Regents of University of Michigan Medical School © 2012)</a:t>
            </a:r>
            <a:endParaRPr lang="en-US" sz="1800" b="1" dirty="0"/>
          </a:p>
        </p:txBody>
      </p:sp>
    </p:spTree>
    <p:extLst>
      <p:ext uri="{BB962C8B-B14F-4D97-AF65-F5344CB8AC3E}">
        <p14:creationId xmlns:p14="http://schemas.microsoft.com/office/powerpoint/2010/main" val="65592395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a:defRPr/>
            </a:pPr>
            <a:r>
              <a:rPr lang="en-US">
                <a:ea typeface="ＭＳ Ｐゴシック" pitchFamily="34" charset="-128"/>
                <a:cs typeface="+mj-cs"/>
              </a:rPr>
              <a:t>Causing Disease:  How Virulence Factors Contribute to Tissue Damage</a:t>
            </a:r>
          </a:p>
        </p:txBody>
      </p:sp>
      <p:sp>
        <p:nvSpPr>
          <p:cNvPr id="80898" name="Text Box 5"/>
          <p:cNvSpPr txBox="1">
            <a:spLocks noChangeArrowheads="1"/>
          </p:cNvSpPr>
          <p:nvPr/>
        </p:nvSpPr>
        <p:spPr bwMode="auto">
          <a:xfrm>
            <a:off x="1600200" y="6477000"/>
            <a:ext cx="160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000"/>
              </a:spcBef>
              <a:buClr>
                <a:schemeClr val="accent1"/>
              </a:buClr>
              <a:buSzPct val="75000"/>
              <a:buFont typeface="Wingdings" charset="2"/>
              <a:buChar char="n"/>
              <a:defRPr sz="2400">
                <a:solidFill>
                  <a:srgbClr val="595959"/>
                </a:solidFill>
                <a:latin typeface="Rockwell" charset="0"/>
                <a:ea typeface="ＭＳ Ｐゴシック" charset="-128"/>
              </a:defRPr>
            </a:lvl1pPr>
            <a:lvl2pPr marL="37931725" indent="-37474525">
              <a:spcBef>
                <a:spcPts val="600"/>
              </a:spcBef>
              <a:buClr>
                <a:srgbClr val="B870B8"/>
              </a:buClr>
              <a:buSzPct val="75000"/>
              <a:buFont typeface="Wingdings" charset="2"/>
              <a:buChar char="n"/>
              <a:defRPr sz="2000">
                <a:solidFill>
                  <a:srgbClr val="595959"/>
                </a:solidFill>
                <a:latin typeface="Rockwell" charset="0"/>
                <a:ea typeface="ＭＳ Ｐゴシック" charset="-128"/>
              </a:defRPr>
            </a:lvl2pPr>
            <a:lvl3pPr marL="685800" indent="-228600">
              <a:spcBef>
                <a:spcPts val="600"/>
              </a:spcBef>
              <a:buClr>
                <a:schemeClr val="accent1"/>
              </a:buClr>
              <a:buSzPct val="75000"/>
              <a:buFont typeface="Wingdings" charset="2"/>
              <a:buChar char="n"/>
              <a:defRPr>
                <a:solidFill>
                  <a:srgbClr val="595959"/>
                </a:solidFill>
                <a:latin typeface="Rockwell" charset="0"/>
                <a:ea typeface="ＭＳ Ｐゴシック" charset="-128"/>
              </a:defRPr>
            </a:lvl3pPr>
            <a:lvl4pPr marL="914400" indent="-228600">
              <a:spcBef>
                <a:spcPts val="600"/>
              </a:spcBef>
              <a:buClr>
                <a:srgbClr val="B870B8"/>
              </a:buClr>
              <a:buSzPct val="75000"/>
              <a:buFont typeface="Wingdings" charset="2"/>
              <a:buChar char="n"/>
              <a:defRPr>
                <a:solidFill>
                  <a:srgbClr val="595959"/>
                </a:solidFill>
                <a:latin typeface="Rockwell" charset="0"/>
                <a:ea typeface="ＭＳ Ｐゴシック" charset="-128"/>
              </a:defRPr>
            </a:lvl4pPr>
            <a:lvl5pPr marL="1143000" indent="-228600">
              <a:spcBef>
                <a:spcPts val="600"/>
              </a:spcBef>
              <a:buClr>
                <a:schemeClr val="accent1"/>
              </a:buClr>
              <a:buSzPct val="75000"/>
              <a:buFont typeface="Wingdings" charset="2"/>
              <a:buChar char="n"/>
              <a:defRPr>
                <a:solidFill>
                  <a:srgbClr val="595959"/>
                </a:solidFill>
                <a:latin typeface="Rockwell" charset="0"/>
                <a:ea typeface="ＭＳ Ｐゴシック" charset="-128"/>
              </a:defRPr>
            </a:lvl5pPr>
            <a:lvl6pPr marL="1600200" indent="-228600" defTabSz="457200" eaLnBrk="0" fontAlgn="base" hangingPunct="0">
              <a:spcBef>
                <a:spcPts val="600"/>
              </a:spcBef>
              <a:spcAft>
                <a:spcPct val="0"/>
              </a:spcAft>
              <a:buClr>
                <a:schemeClr val="accent1"/>
              </a:buClr>
              <a:buSzPct val="75000"/>
              <a:buFont typeface="Wingdings" charset="2"/>
              <a:buChar char="n"/>
              <a:defRPr>
                <a:solidFill>
                  <a:srgbClr val="595959"/>
                </a:solidFill>
                <a:latin typeface="Rockwell" charset="0"/>
                <a:ea typeface="ＭＳ Ｐゴシック" charset="-128"/>
              </a:defRPr>
            </a:lvl6pPr>
            <a:lvl7pPr marL="2057400" indent="-228600" defTabSz="457200" eaLnBrk="0" fontAlgn="base" hangingPunct="0">
              <a:spcBef>
                <a:spcPts val="600"/>
              </a:spcBef>
              <a:spcAft>
                <a:spcPct val="0"/>
              </a:spcAft>
              <a:buClr>
                <a:schemeClr val="accent1"/>
              </a:buClr>
              <a:buSzPct val="75000"/>
              <a:buFont typeface="Wingdings" charset="2"/>
              <a:buChar char="n"/>
              <a:defRPr>
                <a:solidFill>
                  <a:srgbClr val="595959"/>
                </a:solidFill>
                <a:latin typeface="Rockwell" charset="0"/>
                <a:ea typeface="ＭＳ Ｐゴシック" charset="-128"/>
              </a:defRPr>
            </a:lvl7pPr>
            <a:lvl8pPr marL="2514600" indent="-228600" defTabSz="457200" eaLnBrk="0" fontAlgn="base" hangingPunct="0">
              <a:spcBef>
                <a:spcPts val="600"/>
              </a:spcBef>
              <a:spcAft>
                <a:spcPct val="0"/>
              </a:spcAft>
              <a:buClr>
                <a:schemeClr val="accent1"/>
              </a:buClr>
              <a:buSzPct val="75000"/>
              <a:buFont typeface="Wingdings" charset="2"/>
              <a:buChar char="n"/>
              <a:defRPr>
                <a:solidFill>
                  <a:srgbClr val="595959"/>
                </a:solidFill>
                <a:latin typeface="Rockwell" charset="0"/>
                <a:ea typeface="ＭＳ Ｐゴシック" charset="-128"/>
              </a:defRPr>
            </a:lvl8pPr>
            <a:lvl9pPr marL="2971800" indent="-228600" defTabSz="457200" eaLnBrk="0" fontAlgn="base" hangingPunct="0">
              <a:spcBef>
                <a:spcPts val="600"/>
              </a:spcBef>
              <a:spcAft>
                <a:spcPct val="0"/>
              </a:spcAft>
              <a:buClr>
                <a:schemeClr val="accent1"/>
              </a:buClr>
              <a:buSzPct val="75000"/>
              <a:buFont typeface="Wingdings" charset="2"/>
              <a:buChar char="n"/>
              <a:defRPr>
                <a:solidFill>
                  <a:srgbClr val="595959"/>
                </a:solidFill>
                <a:latin typeface="Rockwell" charset="0"/>
                <a:ea typeface="ＭＳ Ｐゴシック" charset="-128"/>
              </a:defRPr>
            </a:lvl9pPr>
          </a:lstStyle>
          <a:p>
            <a:pPr eaLnBrk="1" hangingPunct="1">
              <a:spcBef>
                <a:spcPct val="50000"/>
              </a:spcBef>
              <a:buClrTx/>
              <a:buSzTx/>
              <a:buFontTx/>
              <a:buNone/>
            </a:pPr>
            <a:r>
              <a:rPr lang="en-US" altLang="en-US" sz="1400">
                <a:solidFill>
                  <a:schemeClr val="tx1"/>
                </a:solidFill>
                <a:latin typeface="Arial" charset="0"/>
              </a:rPr>
              <a:t>Figure 13.5</a:t>
            </a:r>
          </a:p>
        </p:txBody>
      </p:sp>
      <p:pic>
        <p:nvPicPr>
          <p:cNvPr id="80899" name="Picture 2" descr="\\sv-data1.cmc.cmc\Users\Faculty\kharding\Offline Documents\MGHILL\Cowan3e\ch13_labeled\ch13_Images\cow2252X_13_0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22475" y="1219200"/>
            <a:ext cx="33274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5486400" y="1676401"/>
            <a:ext cx="4267200" cy="2862263"/>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lvl1pPr marL="342900" indent="-342900">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defTabSz="4572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defTabSz="4572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defTabSz="4572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defTabSz="4572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buFontTx/>
              <a:buAutoNum type="arabicPeriod"/>
            </a:pPr>
            <a:r>
              <a:rPr lang="en-US" altLang="en-US" b="1">
                <a:solidFill>
                  <a:srgbClr val="48224C"/>
                </a:solidFill>
                <a:latin typeface="Rockwell" charset="0"/>
              </a:rPr>
              <a:t>Effects of virulence factors range from </a:t>
            </a:r>
            <a:r>
              <a:rPr lang="en-US" altLang="en-US" b="1" i="1">
                <a:solidFill>
                  <a:srgbClr val="FF0000"/>
                </a:solidFill>
                <a:latin typeface="Rockwell" charset="0"/>
              </a:rPr>
              <a:t>innocuous </a:t>
            </a:r>
            <a:r>
              <a:rPr lang="en-US" altLang="en-US" b="1">
                <a:solidFill>
                  <a:srgbClr val="48224C"/>
                </a:solidFill>
                <a:latin typeface="Rockwell" charset="0"/>
              </a:rPr>
              <a:t>to </a:t>
            </a:r>
            <a:r>
              <a:rPr lang="en-US" altLang="en-US" b="1" i="1">
                <a:solidFill>
                  <a:srgbClr val="FF0000"/>
                </a:solidFill>
                <a:latin typeface="Rockwell" charset="0"/>
              </a:rPr>
              <a:t>deadly</a:t>
            </a:r>
            <a:r>
              <a:rPr lang="en-US" altLang="en-US" b="1">
                <a:solidFill>
                  <a:srgbClr val="48224C"/>
                </a:solidFill>
                <a:latin typeface="Rockwell" charset="0"/>
              </a:rPr>
              <a:t>!</a:t>
            </a:r>
          </a:p>
          <a:p>
            <a:pPr eaLnBrk="1" hangingPunct="1">
              <a:buFontTx/>
              <a:buAutoNum type="arabicPeriod"/>
            </a:pPr>
            <a:r>
              <a:rPr lang="en-US" altLang="en-US" b="1">
                <a:solidFill>
                  <a:srgbClr val="48224C"/>
                </a:solidFill>
                <a:latin typeface="Rockwell" charset="0"/>
              </a:rPr>
              <a:t>Three ways they damage the host </a:t>
            </a:r>
          </a:p>
          <a:p>
            <a:pPr eaLnBrk="1" hangingPunct="1"/>
            <a:endParaRPr lang="en-US" altLang="en-US" b="1">
              <a:solidFill>
                <a:srgbClr val="48224C"/>
              </a:solidFill>
              <a:latin typeface="Rockwell" charset="0"/>
            </a:endParaRPr>
          </a:p>
          <a:p>
            <a:pPr eaLnBrk="1" hangingPunct="1">
              <a:buFontTx/>
              <a:buAutoNum type="alphaLcParenBoth"/>
            </a:pPr>
            <a:r>
              <a:rPr lang="en-US" altLang="en-US" b="1">
                <a:solidFill>
                  <a:srgbClr val="FF0000"/>
                </a:solidFill>
                <a:latin typeface="Rockwell" charset="0"/>
              </a:rPr>
              <a:t>Exoenzymes </a:t>
            </a:r>
            <a:r>
              <a:rPr lang="en-US" altLang="en-US" b="1">
                <a:solidFill>
                  <a:srgbClr val="48224C"/>
                </a:solidFill>
                <a:latin typeface="Rockwell" charset="0"/>
              </a:rPr>
              <a:t>dissolve intracellular connections </a:t>
            </a:r>
          </a:p>
          <a:p>
            <a:pPr eaLnBrk="1" hangingPunct="1">
              <a:buFontTx/>
              <a:buAutoNum type="alphaLcParenBoth"/>
            </a:pPr>
            <a:r>
              <a:rPr lang="en-US" altLang="en-US" b="1">
                <a:solidFill>
                  <a:srgbClr val="FF0000"/>
                </a:solidFill>
                <a:latin typeface="Rockwell" charset="0"/>
              </a:rPr>
              <a:t>Toxins</a:t>
            </a:r>
            <a:r>
              <a:rPr lang="en-US" altLang="en-US" b="1">
                <a:solidFill>
                  <a:srgbClr val="48224C"/>
                </a:solidFill>
                <a:latin typeface="Rockwell" charset="0"/>
              </a:rPr>
              <a:t> (exotoxins) destroy cellular tissue. </a:t>
            </a:r>
          </a:p>
          <a:p>
            <a:pPr eaLnBrk="1" hangingPunct="1">
              <a:buFontTx/>
              <a:buAutoNum type="alphaLcParenBoth"/>
            </a:pPr>
            <a:r>
              <a:rPr lang="en-US" altLang="en-US" b="1">
                <a:solidFill>
                  <a:srgbClr val="48224C"/>
                </a:solidFill>
                <a:latin typeface="Rockwell" charset="0"/>
              </a:rPr>
              <a:t>Mechanisms that help it to escape the WBC - </a:t>
            </a:r>
            <a:r>
              <a:rPr lang="en-US" altLang="en-US" b="1">
                <a:solidFill>
                  <a:srgbClr val="FF0000"/>
                </a:solidFill>
                <a:latin typeface="Rockwell" charset="0"/>
              </a:rPr>
              <a:t>capsule</a:t>
            </a:r>
          </a:p>
        </p:txBody>
      </p:sp>
    </p:spTree>
    <p:extLst>
      <p:ext uri="{BB962C8B-B14F-4D97-AF65-F5344CB8AC3E}">
        <p14:creationId xmlns:p14="http://schemas.microsoft.com/office/powerpoint/2010/main" val="126950822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Title 1"/>
          <p:cNvSpPr>
            <a:spLocks noGrp="1"/>
          </p:cNvSpPr>
          <p:nvPr>
            <p:ph type="title"/>
          </p:nvPr>
        </p:nvSpPr>
        <p:spPr/>
        <p:txBody>
          <a:bodyPr>
            <a:normAutofit fontScale="90000"/>
          </a:bodyPr>
          <a:lstStyle/>
          <a:p>
            <a:pPr eaLnBrk="1" hangingPunct="1"/>
            <a:r>
              <a:rPr lang="en-US" altLang="en-US">
                <a:ea typeface="MS PGothic" charset="-128"/>
              </a:rPr>
              <a:t>Extracellular Enzymes</a:t>
            </a:r>
          </a:p>
        </p:txBody>
      </p:sp>
      <p:sp>
        <p:nvSpPr>
          <p:cNvPr id="126979" name="Content Placeholder 2"/>
          <p:cNvSpPr>
            <a:spLocks noGrp="1"/>
          </p:cNvSpPr>
          <p:nvPr>
            <p:ph idx="1"/>
          </p:nvPr>
        </p:nvSpPr>
        <p:spPr>
          <a:xfrm>
            <a:off x="2286000" y="1066800"/>
            <a:ext cx="7467600" cy="5257800"/>
          </a:xfrm>
        </p:spPr>
        <p:txBody>
          <a:bodyPr/>
          <a:lstStyle/>
          <a:p>
            <a:pPr eaLnBrk="1" hangingPunct="1">
              <a:lnSpc>
                <a:spcPct val="90000"/>
              </a:lnSpc>
            </a:pPr>
            <a:r>
              <a:rPr lang="en-US" altLang="en-US" sz="2600" b="1" i="1">
                <a:solidFill>
                  <a:srgbClr val="FF0000"/>
                </a:solidFill>
                <a:ea typeface="MS PGothic" charset="-128"/>
              </a:rPr>
              <a:t>Break down and inflict damage on tissues or dissolve the host’s defense barriers</a:t>
            </a:r>
          </a:p>
          <a:p>
            <a:pPr eaLnBrk="1" hangingPunct="1">
              <a:lnSpc>
                <a:spcPct val="90000"/>
              </a:lnSpc>
            </a:pPr>
            <a:r>
              <a:rPr lang="en-US" altLang="en-US" sz="2600">
                <a:ea typeface="MS PGothic" charset="-128"/>
              </a:rPr>
              <a:t>Examples</a:t>
            </a:r>
          </a:p>
          <a:p>
            <a:pPr lvl="1" eaLnBrk="1" hangingPunct="1">
              <a:lnSpc>
                <a:spcPct val="90000"/>
              </a:lnSpc>
            </a:pPr>
            <a:r>
              <a:rPr lang="en-US" altLang="en-US" sz="2600" b="1" u="sng">
                <a:solidFill>
                  <a:srgbClr val="330F42"/>
                </a:solidFill>
                <a:ea typeface="MS PGothic" charset="-128"/>
              </a:rPr>
              <a:t>Mucinase </a:t>
            </a:r>
            <a:r>
              <a:rPr lang="en-US" altLang="en-US" sz="2600">
                <a:ea typeface="MS PGothic" charset="-128"/>
              </a:rPr>
              <a:t>– digests mucous membranes (ameobic dysentery)  </a:t>
            </a:r>
          </a:p>
          <a:p>
            <a:pPr lvl="1" eaLnBrk="1" hangingPunct="1">
              <a:lnSpc>
                <a:spcPct val="90000"/>
              </a:lnSpc>
            </a:pPr>
            <a:r>
              <a:rPr lang="en-US" altLang="en-US" sz="2600" b="1" u="sng">
                <a:solidFill>
                  <a:srgbClr val="330F42"/>
                </a:solidFill>
                <a:ea typeface="MS PGothic" charset="-128"/>
              </a:rPr>
              <a:t>Keratinase</a:t>
            </a:r>
            <a:r>
              <a:rPr lang="en-US" altLang="en-US" sz="2600">
                <a:ea typeface="MS PGothic" charset="-128"/>
              </a:rPr>
              <a:t>- digests keratin (ringworm)</a:t>
            </a:r>
          </a:p>
          <a:p>
            <a:pPr lvl="1" eaLnBrk="1" hangingPunct="1">
              <a:lnSpc>
                <a:spcPct val="90000"/>
              </a:lnSpc>
            </a:pPr>
            <a:r>
              <a:rPr lang="en-US" altLang="en-US" sz="2600" b="1" u="sng">
                <a:solidFill>
                  <a:srgbClr val="330F42"/>
                </a:solidFill>
                <a:ea typeface="MS PGothic" charset="-128"/>
              </a:rPr>
              <a:t>Collagenase </a:t>
            </a:r>
            <a:r>
              <a:rPr lang="en-US" altLang="en-US" sz="2600">
                <a:ea typeface="MS PGothic" charset="-128"/>
              </a:rPr>
              <a:t>– digest collagen (</a:t>
            </a:r>
            <a:r>
              <a:rPr lang="en-US" altLang="en-US" sz="2600" i="1">
                <a:ea typeface="MS PGothic" charset="-128"/>
              </a:rPr>
              <a:t>Clostridium</a:t>
            </a:r>
            <a:r>
              <a:rPr lang="en-US" altLang="en-US" sz="2600">
                <a:ea typeface="MS PGothic" charset="-128"/>
              </a:rPr>
              <a:t>) </a:t>
            </a:r>
          </a:p>
          <a:p>
            <a:pPr lvl="1" eaLnBrk="1" hangingPunct="1">
              <a:lnSpc>
                <a:spcPct val="90000"/>
              </a:lnSpc>
            </a:pPr>
            <a:r>
              <a:rPr lang="en-US" altLang="en-US" sz="2600" b="1" u="sng">
                <a:solidFill>
                  <a:srgbClr val="330F42"/>
                </a:solidFill>
                <a:ea typeface="MS PGothic" charset="-128"/>
              </a:rPr>
              <a:t>Hyaluronidase</a:t>
            </a:r>
            <a:r>
              <a:rPr lang="en-US" altLang="en-US" sz="2600">
                <a:ea typeface="MS PGothic" charset="-128"/>
              </a:rPr>
              <a:t>- ground substance that cements cells together (Staph and Strep) </a:t>
            </a:r>
          </a:p>
          <a:p>
            <a:pPr eaLnBrk="1" hangingPunct="1">
              <a:lnSpc>
                <a:spcPct val="90000"/>
              </a:lnSpc>
            </a:pPr>
            <a:r>
              <a:rPr lang="en-US" altLang="en-US" sz="2600">
                <a:ea typeface="MS PGothic" charset="-128"/>
              </a:rPr>
              <a:t>Some react with components of the blood (</a:t>
            </a:r>
            <a:r>
              <a:rPr lang="en-US" altLang="en-US" sz="2600" b="1" i="1">
                <a:solidFill>
                  <a:srgbClr val="FF0000"/>
                </a:solidFill>
                <a:ea typeface="MS PGothic" charset="-128"/>
              </a:rPr>
              <a:t>coagulase </a:t>
            </a:r>
            <a:r>
              <a:rPr lang="en-US" altLang="en-US" sz="2600">
                <a:ea typeface="MS PGothic" charset="-128"/>
              </a:rPr>
              <a:t>– clotting  and </a:t>
            </a:r>
            <a:r>
              <a:rPr lang="en-US" altLang="en-US" sz="2600" b="1" i="1">
                <a:solidFill>
                  <a:srgbClr val="FF0000"/>
                </a:solidFill>
                <a:ea typeface="MS PGothic" charset="-128"/>
              </a:rPr>
              <a:t>kinases </a:t>
            </a:r>
            <a:r>
              <a:rPr lang="en-US" altLang="en-US" sz="2600">
                <a:ea typeface="MS PGothic" charset="-128"/>
              </a:rPr>
              <a:t>– dissolves fibrin clots)</a:t>
            </a:r>
          </a:p>
          <a:p>
            <a:pPr eaLnBrk="1" hangingPunct="1">
              <a:lnSpc>
                <a:spcPct val="90000"/>
              </a:lnSpc>
            </a:pPr>
            <a:endParaRPr lang="en-US" altLang="en-US" sz="2600">
              <a:ea typeface="MS PGothic" charset="-128"/>
            </a:endParaRPr>
          </a:p>
        </p:txBody>
      </p:sp>
    </p:spTree>
    <p:extLst>
      <p:ext uri="{BB962C8B-B14F-4D97-AF65-F5344CB8AC3E}">
        <p14:creationId xmlns:p14="http://schemas.microsoft.com/office/powerpoint/2010/main" val="137462059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126979">
                                            <p:txEl>
                                              <p:pRg st="0" end="0"/>
                                            </p:txEl>
                                          </p:spTgt>
                                        </p:tgtEl>
                                        <p:attrNameLst>
                                          <p:attrName>style.visibility</p:attrName>
                                        </p:attrNameLst>
                                      </p:cBhvr>
                                      <p:to>
                                        <p:strVal val="visible"/>
                                      </p:to>
                                    </p:set>
                                    <p:anim calcmode="lin" valueType="num">
                                      <p:cBhvr additive="base">
                                        <p:cTn id="7" dur="500" fill="hold"/>
                                        <p:tgtEl>
                                          <p:spTgt spid="12697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697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accel="50000" decel="50000" fill="hold" grpId="0" nodeType="clickEffect">
                                  <p:stCondLst>
                                    <p:cond delay="0"/>
                                  </p:stCondLst>
                                  <p:childTnLst>
                                    <p:set>
                                      <p:cBhvr>
                                        <p:cTn id="12" dur="1" fill="hold">
                                          <p:stCondLst>
                                            <p:cond delay="0"/>
                                          </p:stCondLst>
                                        </p:cTn>
                                        <p:tgtEl>
                                          <p:spTgt spid="126979">
                                            <p:txEl>
                                              <p:pRg st="1" end="1"/>
                                            </p:txEl>
                                          </p:spTgt>
                                        </p:tgtEl>
                                        <p:attrNameLst>
                                          <p:attrName>style.visibility</p:attrName>
                                        </p:attrNameLst>
                                      </p:cBhvr>
                                      <p:to>
                                        <p:strVal val="visible"/>
                                      </p:to>
                                    </p:set>
                                    <p:anim calcmode="lin" valueType="num">
                                      <p:cBhvr additive="base">
                                        <p:cTn id="13" dur="500" fill="hold"/>
                                        <p:tgtEl>
                                          <p:spTgt spid="12697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6979">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accel="50000" decel="50000" fill="hold" grpId="0" nodeType="withEffect">
                                  <p:stCondLst>
                                    <p:cond delay="0"/>
                                  </p:stCondLst>
                                  <p:childTnLst>
                                    <p:set>
                                      <p:cBhvr>
                                        <p:cTn id="16" dur="1" fill="hold">
                                          <p:stCondLst>
                                            <p:cond delay="0"/>
                                          </p:stCondLst>
                                        </p:cTn>
                                        <p:tgtEl>
                                          <p:spTgt spid="126979">
                                            <p:txEl>
                                              <p:pRg st="2" end="2"/>
                                            </p:txEl>
                                          </p:spTgt>
                                        </p:tgtEl>
                                        <p:attrNameLst>
                                          <p:attrName>style.visibility</p:attrName>
                                        </p:attrNameLst>
                                      </p:cBhvr>
                                      <p:to>
                                        <p:strVal val="visible"/>
                                      </p:to>
                                    </p:set>
                                    <p:anim calcmode="lin" valueType="num">
                                      <p:cBhvr additive="base">
                                        <p:cTn id="17" dur="500" fill="hold"/>
                                        <p:tgtEl>
                                          <p:spTgt spid="126979">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26979">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accel="50000" decel="50000" fill="hold" grpId="0" nodeType="withEffect">
                                  <p:stCondLst>
                                    <p:cond delay="0"/>
                                  </p:stCondLst>
                                  <p:childTnLst>
                                    <p:set>
                                      <p:cBhvr>
                                        <p:cTn id="20" dur="1" fill="hold">
                                          <p:stCondLst>
                                            <p:cond delay="0"/>
                                          </p:stCondLst>
                                        </p:cTn>
                                        <p:tgtEl>
                                          <p:spTgt spid="126979">
                                            <p:txEl>
                                              <p:pRg st="3" end="3"/>
                                            </p:txEl>
                                          </p:spTgt>
                                        </p:tgtEl>
                                        <p:attrNameLst>
                                          <p:attrName>style.visibility</p:attrName>
                                        </p:attrNameLst>
                                      </p:cBhvr>
                                      <p:to>
                                        <p:strVal val="visible"/>
                                      </p:to>
                                    </p:set>
                                    <p:anim calcmode="lin" valueType="num">
                                      <p:cBhvr additive="base">
                                        <p:cTn id="21" dur="500" fill="hold"/>
                                        <p:tgtEl>
                                          <p:spTgt spid="126979">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26979">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accel="50000" decel="50000" fill="hold" grpId="0" nodeType="withEffect">
                                  <p:stCondLst>
                                    <p:cond delay="0"/>
                                  </p:stCondLst>
                                  <p:childTnLst>
                                    <p:set>
                                      <p:cBhvr>
                                        <p:cTn id="24" dur="1" fill="hold">
                                          <p:stCondLst>
                                            <p:cond delay="0"/>
                                          </p:stCondLst>
                                        </p:cTn>
                                        <p:tgtEl>
                                          <p:spTgt spid="126979">
                                            <p:txEl>
                                              <p:pRg st="4" end="4"/>
                                            </p:txEl>
                                          </p:spTgt>
                                        </p:tgtEl>
                                        <p:attrNameLst>
                                          <p:attrName>style.visibility</p:attrName>
                                        </p:attrNameLst>
                                      </p:cBhvr>
                                      <p:to>
                                        <p:strVal val="visible"/>
                                      </p:to>
                                    </p:set>
                                    <p:anim calcmode="lin" valueType="num">
                                      <p:cBhvr additive="base">
                                        <p:cTn id="25" dur="500" fill="hold"/>
                                        <p:tgtEl>
                                          <p:spTgt spid="126979">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26979">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accel="50000" decel="50000" fill="hold" grpId="0" nodeType="withEffect">
                                  <p:stCondLst>
                                    <p:cond delay="0"/>
                                  </p:stCondLst>
                                  <p:childTnLst>
                                    <p:set>
                                      <p:cBhvr>
                                        <p:cTn id="28" dur="1" fill="hold">
                                          <p:stCondLst>
                                            <p:cond delay="0"/>
                                          </p:stCondLst>
                                        </p:cTn>
                                        <p:tgtEl>
                                          <p:spTgt spid="126979">
                                            <p:txEl>
                                              <p:pRg st="5" end="5"/>
                                            </p:txEl>
                                          </p:spTgt>
                                        </p:tgtEl>
                                        <p:attrNameLst>
                                          <p:attrName>style.visibility</p:attrName>
                                        </p:attrNameLst>
                                      </p:cBhvr>
                                      <p:to>
                                        <p:strVal val="visible"/>
                                      </p:to>
                                    </p:set>
                                    <p:anim calcmode="lin" valueType="num">
                                      <p:cBhvr additive="base">
                                        <p:cTn id="29" dur="500" fill="hold"/>
                                        <p:tgtEl>
                                          <p:spTgt spid="126979">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26979">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4" accel="50000" decel="50000" fill="hold" grpId="0" nodeType="clickEffect">
                                  <p:stCondLst>
                                    <p:cond delay="0"/>
                                  </p:stCondLst>
                                  <p:childTnLst>
                                    <p:set>
                                      <p:cBhvr>
                                        <p:cTn id="34" dur="1" fill="hold">
                                          <p:stCondLst>
                                            <p:cond delay="0"/>
                                          </p:stCondLst>
                                        </p:cTn>
                                        <p:tgtEl>
                                          <p:spTgt spid="126979">
                                            <p:txEl>
                                              <p:pRg st="6" end="6"/>
                                            </p:txEl>
                                          </p:spTgt>
                                        </p:tgtEl>
                                        <p:attrNameLst>
                                          <p:attrName>style.visibility</p:attrName>
                                        </p:attrNameLst>
                                      </p:cBhvr>
                                      <p:to>
                                        <p:strVal val="visible"/>
                                      </p:to>
                                    </p:set>
                                    <p:anim calcmode="lin" valueType="num">
                                      <p:cBhvr additive="base">
                                        <p:cTn id="35" dur="500" fill="hold"/>
                                        <p:tgtEl>
                                          <p:spTgt spid="126979">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26979">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79"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Toxins </a:t>
            </a:r>
            <a:r>
              <a:rPr lang="mr-IN" dirty="0"/>
              <a:t>–</a:t>
            </a:r>
            <a:r>
              <a:rPr lang="en-US" dirty="0"/>
              <a:t> Endotoxins and Exotoxins </a:t>
            </a:r>
          </a:p>
        </p:txBody>
      </p:sp>
      <p:pic>
        <p:nvPicPr>
          <p:cNvPr id="3" name="Picture Placeholder 1" descr="OSC_Microbio_15_03_LPS.jpg"/>
          <p:cNvPicPr>
            <a:picLocks noChangeAspect="1"/>
          </p:cNvPicPr>
          <p:nvPr/>
        </p:nvPicPr>
        <p:blipFill>
          <a:blip r:embed="rId2">
            <a:extLst>
              <a:ext uri="{28A0092B-C50C-407E-A947-70E740481C1C}">
                <a14:useLocalDpi xmlns:a14="http://schemas.microsoft.com/office/drawing/2010/main" val="0"/>
              </a:ext>
            </a:extLst>
          </a:blip>
          <a:srcRect t="-71591" b="-71591"/>
          <a:stretch>
            <a:fillRect/>
          </a:stretch>
        </p:blipFill>
        <p:spPr>
          <a:xfrm>
            <a:off x="2064543" y="1079292"/>
            <a:ext cx="8062913" cy="3500071"/>
          </a:xfrm>
          <a:prstGeom prst="rect">
            <a:avLst/>
          </a:prstGeom>
        </p:spPr>
      </p:pic>
      <p:sp>
        <p:nvSpPr>
          <p:cNvPr id="4" name="Text Placeholder 6"/>
          <p:cNvSpPr txBox="1">
            <a:spLocks/>
          </p:cNvSpPr>
          <p:nvPr/>
        </p:nvSpPr>
        <p:spPr>
          <a:xfrm>
            <a:off x="429125" y="4386782"/>
            <a:ext cx="11333747" cy="1166382"/>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b="1"/>
              <a:t>Lipopolysaccharide is composed of lipid A, a core glycolipid, and an O-specific polysaccharide side chain. Lipid A is the toxic component that promotes inflammation and fever.</a:t>
            </a:r>
            <a:endParaRPr lang="en-US" b="1" dirty="0"/>
          </a:p>
        </p:txBody>
      </p:sp>
    </p:spTree>
    <p:extLst>
      <p:ext uri="{BB962C8B-B14F-4D97-AF65-F5344CB8AC3E}">
        <p14:creationId xmlns:p14="http://schemas.microsoft.com/office/powerpoint/2010/main" val="7326794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Title 1"/>
          <p:cNvSpPr>
            <a:spLocks noGrp="1"/>
          </p:cNvSpPr>
          <p:nvPr>
            <p:ph type="title"/>
          </p:nvPr>
        </p:nvSpPr>
        <p:spPr/>
        <p:txBody>
          <a:bodyPr>
            <a:normAutofit fontScale="90000"/>
          </a:bodyPr>
          <a:lstStyle/>
          <a:p>
            <a:pPr eaLnBrk="1" hangingPunct="1"/>
            <a:r>
              <a:rPr lang="en-US" altLang="en-US">
                <a:ea typeface="MS PGothic" charset="-128"/>
              </a:rPr>
              <a:t>Resident Biota</a:t>
            </a:r>
          </a:p>
        </p:txBody>
      </p:sp>
      <p:sp>
        <p:nvSpPr>
          <p:cNvPr id="79875" name="Content Placeholder 2"/>
          <p:cNvSpPr>
            <a:spLocks noGrp="1"/>
          </p:cNvSpPr>
          <p:nvPr>
            <p:ph idx="1"/>
          </p:nvPr>
        </p:nvSpPr>
        <p:spPr/>
        <p:style>
          <a:lnRef idx="2">
            <a:schemeClr val="accent1"/>
          </a:lnRef>
          <a:fillRef idx="1">
            <a:schemeClr val="lt1"/>
          </a:fillRef>
          <a:effectRef idx="0">
            <a:schemeClr val="accent1"/>
          </a:effectRef>
          <a:fontRef idx="minor">
            <a:schemeClr val="dk1"/>
          </a:fontRef>
        </p:style>
        <p:txBody>
          <a:bodyPr>
            <a:noAutofit/>
          </a:bodyPr>
          <a:lstStyle/>
          <a:p>
            <a:pPr eaLnBrk="1" hangingPunct="1">
              <a:lnSpc>
                <a:spcPct val="90000"/>
              </a:lnSpc>
              <a:defRPr/>
            </a:pPr>
            <a:r>
              <a:rPr lang="en-US" altLang="en-US" sz="6000" b="1" i="1" dirty="0">
                <a:solidFill>
                  <a:srgbClr val="FF0000"/>
                </a:solidFill>
                <a:ea typeface="MS PGothic" charset="-128"/>
              </a:rPr>
              <a:t>Resident Biota</a:t>
            </a:r>
          </a:p>
          <a:p>
            <a:pPr eaLnBrk="1" hangingPunct="1">
              <a:lnSpc>
                <a:spcPct val="90000"/>
              </a:lnSpc>
              <a:defRPr/>
            </a:pPr>
            <a:r>
              <a:rPr lang="en-US" altLang="en-US" sz="6000" dirty="0">
                <a:solidFill>
                  <a:srgbClr val="000000"/>
                </a:solidFill>
                <a:ea typeface="MS PGothic" charset="-128"/>
              </a:rPr>
              <a:t>Microbes on the human body out-number human cells at least ten to one</a:t>
            </a:r>
          </a:p>
          <a:p>
            <a:pPr lvl="1" eaLnBrk="1" hangingPunct="1">
              <a:lnSpc>
                <a:spcPct val="90000"/>
              </a:lnSpc>
              <a:buFont typeface="Wingdings" charset="2"/>
              <a:buNone/>
              <a:defRPr/>
            </a:pPr>
            <a:endParaRPr lang="en-US" altLang="en-US" sz="6000" dirty="0">
              <a:solidFill>
                <a:srgbClr val="000000"/>
              </a:solidFill>
              <a:ea typeface="MS PGothic" charset="-128"/>
            </a:endParaRPr>
          </a:p>
          <a:p>
            <a:pPr eaLnBrk="1" hangingPunct="1">
              <a:lnSpc>
                <a:spcPct val="90000"/>
              </a:lnSpc>
              <a:defRPr/>
            </a:pPr>
            <a:endParaRPr lang="en-US" altLang="en-US" sz="6000" dirty="0">
              <a:solidFill>
                <a:srgbClr val="000000"/>
              </a:solidFill>
              <a:ea typeface="MS PGothic" charset="-128"/>
            </a:endParaRPr>
          </a:p>
        </p:txBody>
      </p:sp>
    </p:spTree>
    <p:extLst>
      <p:ext uri="{BB962C8B-B14F-4D97-AF65-F5344CB8AC3E}">
        <p14:creationId xmlns:p14="http://schemas.microsoft.com/office/powerpoint/2010/main" val="98627899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8" presetClass="entr" presetSubtype="0" accel="100000" fill="hold" grpId="0" nodeType="clickEffect">
                                  <p:stCondLst>
                                    <p:cond delay="0"/>
                                  </p:stCondLst>
                                  <p:childTnLst>
                                    <p:set>
                                      <p:cBhvr>
                                        <p:cTn id="6" dur="1" fill="hold">
                                          <p:stCondLst>
                                            <p:cond delay="0"/>
                                          </p:stCondLst>
                                        </p:cTn>
                                        <p:tgtEl>
                                          <p:spTgt spid="79875">
                                            <p:bg/>
                                          </p:spTgt>
                                        </p:tgtEl>
                                        <p:attrNameLst>
                                          <p:attrName>style.visibility</p:attrName>
                                        </p:attrNameLst>
                                      </p:cBhvr>
                                      <p:to>
                                        <p:strVal val="visible"/>
                                      </p:to>
                                    </p:set>
                                    <p:anim calcmode="lin" valueType="num">
                                      <p:cBhvr>
                                        <p:cTn id="7" dur="500" fill="hold"/>
                                        <p:tgtEl>
                                          <p:spTgt spid="79875">
                                            <p:bg/>
                                          </p:spTgt>
                                        </p:tgtEl>
                                        <p:attrNameLst>
                                          <p:attrName>ppt_w</p:attrName>
                                        </p:attrNameLst>
                                      </p:cBhvr>
                                      <p:tavLst>
                                        <p:tav tm="0">
                                          <p:val>
                                            <p:strVal val="#ppt_w*2.5"/>
                                          </p:val>
                                        </p:tav>
                                        <p:tav tm="100000">
                                          <p:val>
                                            <p:strVal val="#ppt_w"/>
                                          </p:val>
                                        </p:tav>
                                      </p:tavLst>
                                    </p:anim>
                                    <p:anim calcmode="lin" valueType="num">
                                      <p:cBhvr>
                                        <p:cTn id="8" dur="500" fill="hold"/>
                                        <p:tgtEl>
                                          <p:spTgt spid="79875">
                                            <p:bg/>
                                          </p:spTgt>
                                        </p:tgtEl>
                                        <p:attrNameLst>
                                          <p:attrName>ppt_h</p:attrName>
                                        </p:attrNameLst>
                                      </p:cBhvr>
                                      <p:tavLst>
                                        <p:tav tm="0">
                                          <p:val>
                                            <p:strVal val="#ppt_h*0.01"/>
                                          </p:val>
                                        </p:tav>
                                        <p:tav tm="100000">
                                          <p:val>
                                            <p:strVal val="#ppt_h"/>
                                          </p:val>
                                        </p:tav>
                                      </p:tavLst>
                                    </p:anim>
                                    <p:anim calcmode="lin" valueType="num">
                                      <p:cBhvr>
                                        <p:cTn id="9" dur="500" fill="hold"/>
                                        <p:tgtEl>
                                          <p:spTgt spid="79875">
                                            <p:bg/>
                                          </p:spTgt>
                                        </p:tgtEl>
                                        <p:attrNameLst>
                                          <p:attrName>ppt_x</p:attrName>
                                        </p:attrNameLst>
                                      </p:cBhvr>
                                      <p:tavLst>
                                        <p:tav tm="0">
                                          <p:val>
                                            <p:strVal val="#ppt_x"/>
                                          </p:val>
                                        </p:tav>
                                        <p:tav tm="100000">
                                          <p:val>
                                            <p:strVal val="#ppt_x"/>
                                          </p:val>
                                        </p:tav>
                                      </p:tavLst>
                                    </p:anim>
                                    <p:anim calcmode="lin" valueType="num">
                                      <p:cBhvr>
                                        <p:cTn id="10" dur="500" fill="hold"/>
                                        <p:tgtEl>
                                          <p:spTgt spid="79875">
                                            <p:bg/>
                                          </p:spTgt>
                                        </p:tgtEl>
                                        <p:attrNameLst>
                                          <p:attrName>ppt_y</p:attrName>
                                        </p:attrNameLst>
                                      </p:cBhvr>
                                      <p:tavLst>
                                        <p:tav tm="0">
                                          <p:val>
                                            <p:strVal val="#ppt_h+1"/>
                                          </p:val>
                                        </p:tav>
                                        <p:tav tm="100000">
                                          <p:val>
                                            <p:strVal val="#ppt_y"/>
                                          </p:val>
                                        </p:tav>
                                      </p:tavLst>
                                    </p:anim>
                                    <p:animEffect transition="in" filter="fade">
                                      <p:cBhvr>
                                        <p:cTn id="11" dur="500"/>
                                        <p:tgtEl>
                                          <p:spTgt spid="79875">
                                            <p:bg/>
                                          </p:spTgt>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58" presetClass="entr" presetSubtype="0" accel="100000" fill="hold" grpId="0" nodeType="clickEffect">
                                  <p:stCondLst>
                                    <p:cond delay="0"/>
                                  </p:stCondLst>
                                  <p:childTnLst>
                                    <p:set>
                                      <p:cBhvr>
                                        <p:cTn id="15" dur="1" fill="hold">
                                          <p:stCondLst>
                                            <p:cond delay="0"/>
                                          </p:stCondLst>
                                        </p:cTn>
                                        <p:tgtEl>
                                          <p:spTgt spid="79875">
                                            <p:txEl>
                                              <p:pRg st="0" end="0"/>
                                            </p:txEl>
                                          </p:spTgt>
                                        </p:tgtEl>
                                        <p:attrNameLst>
                                          <p:attrName>style.visibility</p:attrName>
                                        </p:attrNameLst>
                                      </p:cBhvr>
                                      <p:to>
                                        <p:strVal val="visible"/>
                                      </p:to>
                                    </p:set>
                                    <p:anim calcmode="lin" valueType="num">
                                      <p:cBhvr>
                                        <p:cTn id="16" dur="500" fill="hold"/>
                                        <p:tgtEl>
                                          <p:spTgt spid="79875">
                                            <p:txEl>
                                              <p:pRg st="0" end="0"/>
                                            </p:txEl>
                                          </p:spTgt>
                                        </p:tgtEl>
                                        <p:attrNameLst>
                                          <p:attrName>ppt_w</p:attrName>
                                        </p:attrNameLst>
                                      </p:cBhvr>
                                      <p:tavLst>
                                        <p:tav tm="0">
                                          <p:val>
                                            <p:strVal val="#ppt_w*2.5"/>
                                          </p:val>
                                        </p:tav>
                                        <p:tav tm="100000">
                                          <p:val>
                                            <p:strVal val="#ppt_w"/>
                                          </p:val>
                                        </p:tav>
                                      </p:tavLst>
                                    </p:anim>
                                    <p:anim calcmode="lin" valueType="num">
                                      <p:cBhvr>
                                        <p:cTn id="17" dur="500" fill="hold"/>
                                        <p:tgtEl>
                                          <p:spTgt spid="79875">
                                            <p:txEl>
                                              <p:pRg st="0" end="0"/>
                                            </p:txEl>
                                          </p:spTgt>
                                        </p:tgtEl>
                                        <p:attrNameLst>
                                          <p:attrName>ppt_h</p:attrName>
                                        </p:attrNameLst>
                                      </p:cBhvr>
                                      <p:tavLst>
                                        <p:tav tm="0">
                                          <p:val>
                                            <p:strVal val="#ppt_h*0.01"/>
                                          </p:val>
                                        </p:tav>
                                        <p:tav tm="100000">
                                          <p:val>
                                            <p:strVal val="#ppt_h"/>
                                          </p:val>
                                        </p:tav>
                                      </p:tavLst>
                                    </p:anim>
                                    <p:anim calcmode="lin" valueType="num">
                                      <p:cBhvr>
                                        <p:cTn id="18" dur="500" fill="hold"/>
                                        <p:tgtEl>
                                          <p:spTgt spid="79875">
                                            <p:txEl>
                                              <p:pRg st="0" end="0"/>
                                            </p:txEl>
                                          </p:spTgt>
                                        </p:tgtEl>
                                        <p:attrNameLst>
                                          <p:attrName>ppt_x</p:attrName>
                                        </p:attrNameLst>
                                      </p:cBhvr>
                                      <p:tavLst>
                                        <p:tav tm="0">
                                          <p:val>
                                            <p:strVal val="#ppt_x"/>
                                          </p:val>
                                        </p:tav>
                                        <p:tav tm="100000">
                                          <p:val>
                                            <p:strVal val="#ppt_x"/>
                                          </p:val>
                                        </p:tav>
                                      </p:tavLst>
                                    </p:anim>
                                    <p:anim calcmode="lin" valueType="num">
                                      <p:cBhvr>
                                        <p:cTn id="19" dur="500" fill="hold"/>
                                        <p:tgtEl>
                                          <p:spTgt spid="79875">
                                            <p:txEl>
                                              <p:pRg st="0" end="0"/>
                                            </p:txEl>
                                          </p:spTgt>
                                        </p:tgtEl>
                                        <p:attrNameLst>
                                          <p:attrName>ppt_y</p:attrName>
                                        </p:attrNameLst>
                                      </p:cBhvr>
                                      <p:tavLst>
                                        <p:tav tm="0">
                                          <p:val>
                                            <p:strVal val="#ppt_h+1"/>
                                          </p:val>
                                        </p:tav>
                                        <p:tav tm="100000">
                                          <p:val>
                                            <p:strVal val="#ppt_y"/>
                                          </p:val>
                                        </p:tav>
                                      </p:tavLst>
                                    </p:anim>
                                    <p:animEffect transition="in" filter="fade">
                                      <p:cBhvr>
                                        <p:cTn id="20" dur="500"/>
                                        <p:tgtEl>
                                          <p:spTgt spid="79875">
                                            <p:txEl>
                                              <p:pRg st="0" end="0"/>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58" presetClass="entr" presetSubtype="0" accel="100000" fill="hold" grpId="0" nodeType="clickEffect">
                                  <p:stCondLst>
                                    <p:cond delay="0"/>
                                  </p:stCondLst>
                                  <p:childTnLst>
                                    <p:set>
                                      <p:cBhvr>
                                        <p:cTn id="24" dur="1" fill="hold">
                                          <p:stCondLst>
                                            <p:cond delay="0"/>
                                          </p:stCondLst>
                                        </p:cTn>
                                        <p:tgtEl>
                                          <p:spTgt spid="79875">
                                            <p:txEl>
                                              <p:pRg st="1" end="1"/>
                                            </p:txEl>
                                          </p:spTgt>
                                        </p:tgtEl>
                                        <p:attrNameLst>
                                          <p:attrName>style.visibility</p:attrName>
                                        </p:attrNameLst>
                                      </p:cBhvr>
                                      <p:to>
                                        <p:strVal val="visible"/>
                                      </p:to>
                                    </p:set>
                                    <p:anim calcmode="lin" valueType="num">
                                      <p:cBhvr>
                                        <p:cTn id="25" dur="500" fill="hold"/>
                                        <p:tgtEl>
                                          <p:spTgt spid="79875">
                                            <p:txEl>
                                              <p:pRg st="1" end="1"/>
                                            </p:txEl>
                                          </p:spTgt>
                                        </p:tgtEl>
                                        <p:attrNameLst>
                                          <p:attrName>ppt_w</p:attrName>
                                        </p:attrNameLst>
                                      </p:cBhvr>
                                      <p:tavLst>
                                        <p:tav tm="0">
                                          <p:val>
                                            <p:strVal val="#ppt_w*2.5"/>
                                          </p:val>
                                        </p:tav>
                                        <p:tav tm="100000">
                                          <p:val>
                                            <p:strVal val="#ppt_w"/>
                                          </p:val>
                                        </p:tav>
                                      </p:tavLst>
                                    </p:anim>
                                    <p:anim calcmode="lin" valueType="num">
                                      <p:cBhvr>
                                        <p:cTn id="26" dur="500" fill="hold"/>
                                        <p:tgtEl>
                                          <p:spTgt spid="79875">
                                            <p:txEl>
                                              <p:pRg st="1" end="1"/>
                                            </p:txEl>
                                          </p:spTgt>
                                        </p:tgtEl>
                                        <p:attrNameLst>
                                          <p:attrName>ppt_h</p:attrName>
                                        </p:attrNameLst>
                                      </p:cBhvr>
                                      <p:tavLst>
                                        <p:tav tm="0">
                                          <p:val>
                                            <p:strVal val="#ppt_h*0.01"/>
                                          </p:val>
                                        </p:tav>
                                        <p:tav tm="100000">
                                          <p:val>
                                            <p:strVal val="#ppt_h"/>
                                          </p:val>
                                        </p:tav>
                                      </p:tavLst>
                                    </p:anim>
                                    <p:anim calcmode="lin" valueType="num">
                                      <p:cBhvr>
                                        <p:cTn id="27" dur="500" fill="hold"/>
                                        <p:tgtEl>
                                          <p:spTgt spid="79875">
                                            <p:txEl>
                                              <p:pRg st="1" end="1"/>
                                            </p:txEl>
                                          </p:spTgt>
                                        </p:tgtEl>
                                        <p:attrNameLst>
                                          <p:attrName>ppt_x</p:attrName>
                                        </p:attrNameLst>
                                      </p:cBhvr>
                                      <p:tavLst>
                                        <p:tav tm="0">
                                          <p:val>
                                            <p:strVal val="#ppt_x"/>
                                          </p:val>
                                        </p:tav>
                                        <p:tav tm="100000">
                                          <p:val>
                                            <p:strVal val="#ppt_x"/>
                                          </p:val>
                                        </p:tav>
                                      </p:tavLst>
                                    </p:anim>
                                    <p:anim calcmode="lin" valueType="num">
                                      <p:cBhvr>
                                        <p:cTn id="28" dur="500" fill="hold"/>
                                        <p:tgtEl>
                                          <p:spTgt spid="79875">
                                            <p:txEl>
                                              <p:pRg st="1" end="1"/>
                                            </p:txEl>
                                          </p:spTgt>
                                        </p:tgtEl>
                                        <p:attrNameLst>
                                          <p:attrName>ppt_y</p:attrName>
                                        </p:attrNameLst>
                                      </p:cBhvr>
                                      <p:tavLst>
                                        <p:tav tm="0">
                                          <p:val>
                                            <p:strVal val="#ppt_h+1"/>
                                          </p:val>
                                        </p:tav>
                                        <p:tav tm="100000">
                                          <p:val>
                                            <p:strVal val="#ppt_y"/>
                                          </p:val>
                                        </p:tav>
                                      </p:tavLst>
                                    </p:anim>
                                    <p:animEffect transition="in" filter="fade">
                                      <p:cBhvr>
                                        <p:cTn id="29" dur="500"/>
                                        <p:tgtEl>
                                          <p:spTgt spid="7987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5" grpId="0" build="p"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Toxins </a:t>
            </a:r>
            <a:r>
              <a:rPr lang="mr-IN" dirty="0"/>
              <a:t>–</a:t>
            </a:r>
            <a:r>
              <a:rPr lang="en-US" dirty="0"/>
              <a:t> Affect Membranes  </a:t>
            </a:r>
          </a:p>
        </p:txBody>
      </p:sp>
      <p:pic>
        <p:nvPicPr>
          <p:cNvPr id="3" name="Picture Placeholder 1" descr="OSC_Microbio_15_03_ABToxin.jpg"/>
          <p:cNvPicPr>
            <a:picLocks noChangeAspect="1"/>
          </p:cNvPicPr>
          <p:nvPr/>
        </p:nvPicPr>
        <p:blipFill>
          <a:blip r:embed="rId2">
            <a:extLst>
              <a:ext uri="{28A0092B-C50C-407E-A947-70E740481C1C}">
                <a14:useLocalDpi xmlns:a14="http://schemas.microsoft.com/office/drawing/2010/main" val="0"/>
              </a:ext>
            </a:extLst>
          </a:blip>
          <a:srcRect t="-18155" b="-18155"/>
          <a:stretch>
            <a:fillRect/>
          </a:stretch>
        </p:blipFill>
        <p:spPr>
          <a:xfrm>
            <a:off x="2502567" y="1079292"/>
            <a:ext cx="8062913" cy="3500071"/>
          </a:xfrm>
          <a:prstGeom prst="rect">
            <a:avLst/>
          </a:prstGeom>
        </p:spPr>
      </p:pic>
      <p:sp>
        <p:nvSpPr>
          <p:cNvPr id="4" name="Text Placeholder 6"/>
          <p:cNvSpPr txBox="1">
            <a:spLocks/>
          </p:cNvSpPr>
          <p:nvPr/>
        </p:nvSpPr>
        <p:spPr>
          <a:xfrm>
            <a:off x="457200" y="4843982"/>
            <a:ext cx="11189368" cy="1773386"/>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buFontTx/>
              <a:buAutoNum type="alphaLcParenBoth"/>
            </a:pPr>
            <a:r>
              <a:rPr lang="en-US" sz="1800" b="1"/>
              <a:t>In A-B toxins, the B component binds to the host cell through its interaction with specific cell surface receptors. </a:t>
            </a:r>
          </a:p>
          <a:p>
            <a:pPr marL="342900" indent="-342900">
              <a:buFontTx/>
              <a:buAutoNum type="alphaLcParenBoth"/>
            </a:pPr>
            <a:r>
              <a:rPr lang="en-US" sz="1800" b="1"/>
              <a:t>The toxin is brought in through endocytosis.</a:t>
            </a:r>
          </a:p>
          <a:p>
            <a:pPr marL="342900" indent="-342900">
              <a:buFontTx/>
              <a:buAutoNum type="alphaLcParenBoth"/>
            </a:pPr>
            <a:r>
              <a:rPr lang="en-US" sz="1800" b="1"/>
              <a:t>Once inside the vacuole, the A component (active component) separates from the B component and the A component gains access to the cytoplasm. (credit: modification of work by “Biology Discussion Forum”/YouTube)</a:t>
            </a:r>
            <a:endParaRPr lang="en-US" sz="1800" b="1" dirty="0"/>
          </a:p>
        </p:txBody>
      </p:sp>
    </p:spTree>
    <p:extLst>
      <p:ext uri="{BB962C8B-B14F-4D97-AF65-F5344CB8AC3E}">
        <p14:creationId xmlns:p14="http://schemas.microsoft.com/office/powerpoint/2010/main" val="694301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Intracellular Toxins </a:t>
            </a:r>
            <a:r>
              <a:rPr lang="mr-IN" dirty="0"/>
              <a:t>–</a:t>
            </a:r>
            <a:r>
              <a:rPr lang="en-US" dirty="0"/>
              <a:t> Botulism and Tetanus </a:t>
            </a:r>
          </a:p>
        </p:txBody>
      </p:sp>
      <p:pic>
        <p:nvPicPr>
          <p:cNvPr id="3" name="Picture Placeholder 1" descr="OSC_Microbio_15_03_Neurotoxin.jpg"/>
          <p:cNvPicPr>
            <a:picLocks noChangeAspect="1"/>
          </p:cNvPicPr>
          <p:nvPr/>
        </p:nvPicPr>
        <p:blipFill>
          <a:blip r:embed="rId2">
            <a:extLst>
              <a:ext uri="{28A0092B-C50C-407E-A947-70E740481C1C}">
                <a14:useLocalDpi xmlns:a14="http://schemas.microsoft.com/office/drawing/2010/main" val="0"/>
              </a:ext>
            </a:extLst>
          </a:blip>
          <a:srcRect l="-35323" r="-35323"/>
          <a:stretch>
            <a:fillRect/>
          </a:stretch>
        </p:blipFill>
        <p:spPr>
          <a:xfrm>
            <a:off x="2064543" y="1079292"/>
            <a:ext cx="8062913" cy="3500071"/>
          </a:xfrm>
          <a:prstGeom prst="rect">
            <a:avLst/>
          </a:prstGeom>
        </p:spPr>
      </p:pic>
      <p:sp>
        <p:nvSpPr>
          <p:cNvPr id="4" name="Text Placeholder 6"/>
          <p:cNvSpPr txBox="1">
            <a:spLocks/>
          </p:cNvSpPr>
          <p:nvPr/>
        </p:nvSpPr>
        <p:spPr>
          <a:xfrm>
            <a:off x="457199" y="4843981"/>
            <a:ext cx="11405937" cy="1580881"/>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3200" b="1"/>
              <a:t>Mechanisms of botulinum and tetanus toxins. (credit micrographs: modification of work by Centers for Disease Control and Prevention)</a:t>
            </a:r>
            <a:endParaRPr lang="en-US" sz="3200" b="1" dirty="0"/>
          </a:p>
        </p:txBody>
      </p:sp>
    </p:spTree>
    <p:extLst>
      <p:ext uri="{BB962C8B-B14F-4D97-AF65-F5344CB8AC3E}">
        <p14:creationId xmlns:p14="http://schemas.microsoft.com/office/powerpoint/2010/main" val="188346340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Title 1"/>
          <p:cNvSpPr>
            <a:spLocks noGrp="1"/>
          </p:cNvSpPr>
          <p:nvPr>
            <p:ph type="title"/>
          </p:nvPr>
        </p:nvSpPr>
        <p:spPr/>
        <p:txBody>
          <a:bodyPr>
            <a:normAutofit fontScale="90000"/>
          </a:bodyPr>
          <a:lstStyle/>
          <a:p>
            <a:pPr eaLnBrk="1" hangingPunct="1"/>
            <a:r>
              <a:rPr lang="en-US" altLang="en-US">
                <a:ea typeface="MS PGothic" charset="-128"/>
              </a:rPr>
              <a:t>Bacterial Toxins</a:t>
            </a:r>
          </a:p>
        </p:txBody>
      </p:sp>
      <p:sp>
        <p:nvSpPr>
          <p:cNvPr id="82946" name="Content Placeholder 2"/>
          <p:cNvSpPr>
            <a:spLocks noGrp="1"/>
          </p:cNvSpPr>
          <p:nvPr>
            <p:ph idx="1"/>
          </p:nvPr>
        </p:nvSpPr>
        <p:spPr>
          <a:xfrm>
            <a:off x="1676400" y="1066800"/>
            <a:ext cx="8305800" cy="5257800"/>
          </a:xfrm>
        </p:spPr>
        <p:txBody>
          <a:bodyPr/>
          <a:lstStyle/>
          <a:p>
            <a:pPr eaLnBrk="1" hangingPunct="1">
              <a:lnSpc>
                <a:spcPct val="80000"/>
              </a:lnSpc>
            </a:pPr>
            <a:r>
              <a:rPr lang="en-US" altLang="en-US" sz="3000" b="1" i="1">
                <a:solidFill>
                  <a:srgbClr val="FF0000"/>
                </a:solidFill>
                <a:ea typeface="MS PGothic" charset="-128"/>
              </a:rPr>
              <a:t>Toxigenicity</a:t>
            </a:r>
            <a:r>
              <a:rPr lang="en-US" altLang="en-US" sz="3000">
                <a:ea typeface="MS PGothic" charset="-128"/>
              </a:rPr>
              <a:t>:  the power of an organism to produce toxins</a:t>
            </a:r>
          </a:p>
          <a:p>
            <a:pPr lvl="1" eaLnBrk="1" hangingPunct="1">
              <a:lnSpc>
                <a:spcPct val="80000"/>
              </a:lnSpc>
            </a:pPr>
            <a:r>
              <a:rPr lang="en-US" altLang="en-US" sz="2600" b="1" i="1">
                <a:solidFill>
                  <a:srgbClr val="FF0000"/>
                </a:solidFill>
                <a:ea typeface="MS PGothic" charset="-128"/>
              </a:rPr>
              <a:t>Toxinoses</a:t>
            </a:r>
            <a:r>
              <a:rPr lang="en-US" altLang="en-US" sz="2600">
                <a:ea typeface="MS PGothic" charset="-128"/>
              </a:rPr>
              <a:t>:  a variety of diseases caused by toxigenicity</a:t>
            </a:r>
          </a:p>
          <a:p>
            <a:pPr eaLnBrk="1" hangingPunct="1">
              <a:lnSpc>
                <a:spcPct val="80000"/>
              </a:lnSpc>
            </a:pPr>
            <a:r>
              <a:rPr lang="en-US" altLang="en-US" sz="3000" b="1" u="sng">
                <a:solidFill>
                  <a:srgbClr val="330F42"/>
                </a:solidFill>
                <a:ea typeface="MS PGothic" charset="-128"/>
              </a:rPr>
              <a:t>Toxemias</a:t>
            </a:r>
            <a:r>
              <a:rPr lang="en-US" altLang="en-US" sz="3000">
                <a:ea typeface="MS PGothic" charset="-128"/>
              </a:rPr>
              <a:t>:  toxinoses in which the toxin is spread by the </a:t>
            </a:r>
            <a:r>
              <a:rPr lang="en-US" altLang="en-US" sz="3000" b="1" i="1">
                <a:solidFill>
                  <a:srgbClr val="FF0000"/>
                </a:solidFill>
                <a:ea typeface="MS PGothic" charset="-128"/>
              </a:rPr>
              <a:t>blood </a:t>
            </a:r>
            <a:r>
              <a:rPr lang="en-US" altLang="en-US" sz="3000">
                <a:ea typeface="MS PGothic" charset="-128"/>
              </a:rPr>
              <a:t>from the site of infection (tetanus and diphtheria)</a:t>
            </a:r>
          </a:p>
          <a:p>
            <a:pPr eaLnBrk="1" hangingPunct="1">
              <a:lnSpc>
                <a:spcPct val="80000"/>
              </a:lnSpc>
            </a:pPr>
            <a:r>
              <a:rPr lang="en-US" altLang="en-US" sz="3000" b="1" u="sng">
                <a:solidFill>
                  <a:srgbClr val="330F42"/>
                </a:solidFill>
                <a:ea typeface="MS PGothic" charset="-128"/>
              </a:rPr>
              <a:t>Intoxications</a:t>
            </a:r>
            <a:r>
              <a:rPr lang="en-US" altLang="en-US" sz="3000">
                <a:ea typeface="MS PGothic" charset="-128"/>
              </a:rPr>
              <a:t>:  toxinoses caused by </a:t>
            </a:r>
            <a:r>
              <a:rPr lang="en-US" altLang="en-US" sz="3000" b="1" i="1">
                <a:solidFill>
                  <a:srgbClr val="FF0000"/>
                </a:solidFill>
                <a:ea typeface="MS PGothic" charset="-128"/>
              </a:rPr>
              <a:t>ingestion </a:t>
            </a:r>
            <a:r>
              <a:rPr lang="en-US" altLang="en-US" sz="3000">
                <a:ea typeface="MS PGothic" charset="-128"/>
              </a:rPr>
              <a:t>of toxins (botulism)</a:t>
            </a:r>
          </a:p>
          <a:p>
            <a:pPr eaLnBrk="1" hangingPunct="1">
              <a:lnSpc>
                <a:spcPct val="80000"/>
              </a:lnSpc>
            </a:pPr>
            <a:endParaRPr lang="en-US" altLang="en-US" sz="3000">
              <a:ea typeface="MS PGothic" charset="-128"/>
            </a:endParaRPr>
          </a:p>
        </p:txBody>
      </p:sp>
    </p:spTree>
    <p:extLst>
      <p:ext uri="{BB962C8B-B14F-4D97-AF65-F5344CB8AC3E}">
        <p14:creationId xmlns:p14="http://schemas.microsoft.com/office/powerpoint/2010/main" val="61926573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itle 2"/>
          <p:cNvSpPr>
            <a:spLocks noGrp="1"/>
          </p:cNvSpPr>
          <p:nvPr>
            <p:ph type="title"/>
          </p:nvPr>
        </p:nvSpPr>
        <p:spPr/>
        <p:txBody>
          <a:bodyPr>
            <a:normAutofit fontScale="90000"/>
          </a:bodyPr>
          <a:lstStyle/>
          <a:p>
            <a:pPr eaLnBrk="1" hangingPunct="1"/>
            <a:r>
              <a:rPr lang="en-US" altLang="en-US"/>
              <a:t>Endotoxins and Exotoxins</a:t>
            </a:r>
          </a:p>
        </p:txBody>
      </p:sp>
      <p:sp>
        <p:nvSpPr>
          <p:cNvPr id="4" name="TextBox 3"/>
          <p:cNvSpPr txBox="1"/>
          <p:nvPr/>
        </p:nvSpPr>
        <p:spPr>
          <a:xfrm>
            <a:off x="1672046" y="1073511"/>
            <a:ext cx="2819400" cy="4524315"/>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lvl1pPr eaLnBrk="0" hangingPunct="0">
              <a:defRPr sz="2400">
                <a:solidFill>
                  <a:schemeClr val="tx1"/>
                </a:solidFill>
                <a:latin typeface="Arial" charset="0"/>
                <a:ea typeface="Arial" charset="0"/>
                <a:cs typeface="Arial" charset="0"/>
              </a:defRPr>
            </a:lvl1pPr>
            <a:lvl2pPr marL="37931725" indent="-37474525" eaLnBrk="0" hangingPunct="0">
              <a:defRPr sz="2400">
                <a:solidFill>
                  <a:schemeClr val="tx1"/>
                </a:solidFill>
                <a:latin typeface="Arial" charset="0"/>
                <a:ea typeface="Arial" charset="0"/>
                <a:cs typeface="Arial" charset="0"/>
              </a:defRPr>
            </a:lvl2pPr>
            <a:lvl3pPr eaLnBrk="0" hangingPunct="0">
              <a:defRPr sz="2400">
                <a:solidFill>
                  <a:schemeClr val="tx1"/>
                </a:solidFill>
                <a:latin typeface="Arial" charset="0"/>
                <a:ea typeface="Arial" charset="0"/>
                <a:cs typeface="Arial" charset="0"/>
              </a:defRPr>
            </a:lvl3pPr>
            <a:lvl4pPr eaLnBrk="0" hangingPunct="0">
              <a:defRPr sz="2400">
                <a:solidFill>
                  <a:schemeClr val="tx1"/>
                </a:solidFill>
                <a:latin typeface="Arial" charset="0"/>
                <a:ea typeface="Arial" charset="0"/>
                <a:cs typeface="Arial" charset="0"/>
              </a:defRPr>
            </a:lvl4pPr>
            <a:lvl5pPr eaLnBrk="0" hangingPunct="0">
              <a:defRPr sz="2400">
                <a:solidFill>
                  <a:schemeClr val="tx1"/>
                </a:solidFill>
                <a:latin typeface="Arial" charset="0"/>
                <a:ea typeface="Arial" charset="0"/>
                <a:cs typeface="Arial" charset="0"/>
              </a:defRPr>
            </a:lvl5pPr>
            <a:lvl6pPr marL="457200" eaLnBrk="0" fontAlgn="base" hangingPunct="0">
              <a:spcBef>
                <a:spcPct val="0"/>
              </a:spcBef>
              <a:spcAft>
                <a:spcPct val="0"/>
              </a:spcAft>
              <a:defRPr sz="2400">
                <a:solidFill>
                  <a:schemeClr val="tx1"/>
                </a:solidFill>
                <a:latin typeface="Arial" charset="0"/>
                <a:ea typeface="Arial" charset="0"/>
                <a:cs typeface="Arial" charset="0"/>
              </a:defRPr>
            </a:lvl6pPr>
            <a:lvl7pPr marL="914400" eaLnBrk="0" fontAlgn="base" hangingPunct="0">
              <a:spcBef>
                <a:spcPct val="0"/>
              </a:spcBef>
              <a:spcAft>
                <a:spcPct val="0"/>
              </a:spcAft>
              <a:defRPr sz="2400">
                <a:solidFill>
                  <a:schemeClr val="tx1"/>
                </a:solidFill>
                <a:latin typeface="Arial" charset="0"/>
                <a:ea typeface="Arial" charset="0"/>
                <a:cs typeface="Arial" charset="0"/>
              </a:defRPr>
            </a:lvl7pPr>
            <a:lvl8pPr marL="1371600" eaLnBrk="0" fontAlgn="base" hangingPunct="0">
              <a:spcBef>
                <a:spcPct val="0"/>
              </a:spcBef>
              <a:spcAft>
                <a:spcPct val="0"/>
              </a:spcAft>
              <a:defRPr sz="2400">
                <a:solidFill>
                  <a:schemeClr val="tx1"/>
                </a:solidFill>
                <a:latin typeface="Arial" charset="0"/>
                <a:ea typeface="Arial" charset="0"/>
                <a:cs typeface="Arial" charset="0"/>
              </a:defRPr>
            </a:lvl8pPr>
            <a:lvl9pPr marL="1828800" eaLnBrk="0" fontAlgn="base" hangingPunct="0">
              <a:spcBef>
                <a:spcPct val="0"/>
              </a:spcBef>
              <a:spcAft>
                <a:spcPct val="0"/>
              </a:spcAft>
              <a:defRPr sz="2400">
                <a:solidFill>
                  <a:schemeClr val="tx1"/>
                </a:solidFill>
                <a:latin typeface="Arial" charset="0"/>
                <a:ea typeface="Arial" charset="0"/>
                <a:cs typeface="Arial" charset="0"/>
              </a:defRPr>
            </a:lvl9pPr>
          </a:lstStyle>
          <a:p>
            <a:pPr eaLnBrk="1" hangingPunct="1">
              <a:defRPr/>
            </a:pPr>
            <a:r>
              <a:rPr lang="en-US" altLang="en-US" b="1" dirty="0">
                <a:solidFill>
                  <a:srgbClr val="330F42"/>
                </a:solidFill>
                <a:latin typeface="Rockwell" charset="0"/>
              </a:rPr>
              <a:t>Exotoxin</a:t>
            </a:r>
            <a:r>
              <a:rPr lang="en-US" altLang="en-US" dirty="0">
                <a:solidFill>
                  <a:srgbClr val="000000"/>
                </a:solidFill>
                <a:latin typeface="Rockwell" charset="0"/>
              </a:rPr>
              <a:t>: secreted by bacteria that is alive into tissue; strong, powerful proteins; damage the cell membrane or lyse the cell</a:t>
            </a:r>
          </a:p>
          <a:p>
            <a:pPr eaLnBrk="1" hangingPunct="1">
              <a:defRPr/>
            </a:pPr>
            <a:r>
              <a:rPr lang="en-US" altLang="en-US" b="1" dirty="0" err="1">
                <a:solidFill>
                  <a:srgbClr val="FF0000"/>
                </a:solidFill>
                <a:latin typeface="Rockwell" charset="0"/>
              </a:rPr>
              <a:t>Hemolysins</a:t>
            </a:r>
            <a:r>
              <a:rPr lang="en-US" altLang="en-US" dirty="0">
                <a:solidFill>
                  <a:srgbClr val="FF0000"/>
                </a:solidFill>
                <a:latin typeface="Rockwell" charset="0"/>
              </a:rPr>
              <a:t> </a:t>
            </a:r>
            <a:r>
              <a:rPr lang="en-US" altLang="en-US" dirty="0">
                <a:solidFill>
                  <a:srgbClr val="000000"/>
                </a:solidFill>
                <a:latin typeface="Rockwell" charset="0"/>
              </a:rPr>
              <a:t>– RBCs “hemolysis” – </a:t>
            </a:r>
            <a:r>
              <a:rPr lang="en-US" altLang="en-US" i="1" dirty="0" err="1">
                <a:solidFill>
                  <a:srgbClr val="000000"/>
                </a:solidFill>
                <a:latin typeface="Rockwell" charset="0"/>
              </a:rPr>
              <a:t>S.pyogenes</a:t>
            </a:r>
            <a:r>
              <a:rPr lang="en-US" altLang="en-US" i="1" dirty="0">
                <a:solidFill>
                  <a:srgbClr val="000000"/>
                </a:solidFill>
                <a:latin typeface="Rockwell" charset="0"/>
              </a:rPr>
              <a:t> and </a:t>
            </a:r>
            <a:r>
              <a:rPr lang="en-US" altLang="en-US" i="1" dirty="0" err="1">
                <a:solidFill>
                  <a:srgbClr val="000000"/>
                </a:solidFill>
                <a:latin typeface="Rockwell" charset="0"/>
              </a:rPr>
              <a:t>S.aureus</a:t>
            </a:r>
            <a:endParaRPr lang="en-US" altLang="en-US" i="1" dirty="0">
              <a:solidFill>
                <a:srgbClr val="000000"/>
              </a:solidFill>
              <a:latin typeface="Rockwell" charset="0"/>
            </a:endParaRPr>
          </a:p>
        </p:txBody>
      </p:sp>
      <p:sp>
        <p:nvSpPr>
          <p:cNvPr id="5" name="TextBox 4"/>
          <p:cNvSpPr txBox="1"/>
          <p:nvPr/>
        </p:nvSpPr>
        <p:spPr>
          <a:xfrm>
            <a:off x="5617029" y="1080043"/>
            <a:ext cx="2819400" cy="4401205"/>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lvl1pPr eaLnBrk="0" hangingPunct="0">
              <a:defRPr sz="2400">
                <a:solidFill>
                  <a:schemeClr val="tx1"/>
                </a:solidFill>
                <a:latin typeface="Arial" charset="0"/>
                <a:ea typeface="Arial" charset="0"/>
                <a:cs typeface="Arial" charset="0"/>
              </a:defRPr>
            </a:lvl1pPr>
            <a:lvl2pPr marL="37931725" indent="-37474525" eaLnBrk="0" hangingPunct="0">
              <a:defRPr sz="2400">
                <a:solidFill>
                  <a:schemeClr val="tx1"/>
                </a:solidFill>
                <a:latin typeface="Arial" charset="0"/>
                <a:ea typeface="Arial" charset="0"/>
                <a:cs typeface="Arial" charset="0"/>
              </a:defRPr>
            </a:lvl2pPr>
            <a:lvl3pPr eaLnBrk="0" hangingPunct="0">
              <a:defRPr sz="2400">
                <a:solidFill>
                  <a:schemeClr val="tx1"/>
                </a:solidFill>
                <a:latin typeface="Arial" charset="0"/>
                <a:ea typeface="Arial" charset="0"/>
                <a:cs typeface="Arial" charset="0"/>
              </a:defRPr>
            </a:lvl3pPr>
            <a:lvl4pPr eaLnBrk="0" hangingPunct="0">
              <a:defRPr sz="2400">
                <a:solidFill>
                  <a:schemeClr val="tx1"/>
                </a:solidFill>
                <a:latin typeface="Arial" charset="0"/>
                <a:ea typeface="Arial" charset="0"/>
                <a:cs typeface="Arial" charset="0"/>
              </a:defRPr>
            </a:lvl4pPr>
            <a:lvl5pPr eaLnBrk="0" hangingPunct="0">
              <a:defRPr sz="2400">
                <a:solidFill>
                  <a:schemeClr val="tx1"/>
                </a:solidFill>
                <a:latin typeface="Arial" charset="0"/>
                <a:ea typeface="Arial" charset="0"/>
                <a:cs typeface="Arial" charset="0"/>
              </a:defRPr>
            </a:lvl5pPr>
            <a:lvl6pPr marL="457200" eaLnBrk="0" fontAlgn="base" hangingPunct="0">
              <a:spcBef>
                <a:spcPct val="0"/>
              </a:spcBef>
              <a:spcAft>
                <a:spcPct val="0"/>
              </a:spcAft>
              <a:defRPr sz="2400">
                <a:solidFill>
                  <a:schemeClr val="tx1"/>
                </a:solidFill>
                <a:latin typeface="Arial" charset="0"/>
                <a:ea typeface="Arial" charset="0"/>
                <a:cs typeface="Arial" charset="0"/>
              </a:defRPr>
            </a:lvl6pPr>
            <a:lvl7pPr marL="914400" eaLnBrk="0" fontAlgn="base" hangingPunct="0">
              <a:spcBef>
                <a:spcPct val="0"/>
              </a:spcBef>
              <a:spcAft>
                <a:spcPct val="0"/>
              </a:spcAft>
              <a:defRPr sz="2400">
                <a:solidFill>
                  <a:schemeClr val="tx1"/>
                </a:solidFill>
                <a:latin typeface="Arial" charset="0"/>
                <a:ea typeface="Arial" charset="0"/>
                <a:cs typeface="Arial" charset="0"/>
              </a:defRPr>
            </a:lvl7pPr>
            <a:lvl8pPr marL="1371600" eaLnBrk="0" fontAlgn="base" hangingPunct="0">
              <a:spcBef>
                <a:spcPct val="0"/>
              </a:spcBef>
              <a:spcAft>
                <a:spcPct val="0"/>
              </a:spcAft>
              <a:defRPr sz="2400">
                <a:solidFill>
                  <a:schemeClr val="tx1"/>
                </a:solidFill>
                <a:latin typeface="Arial" charset="0"/>
                <a:ea typeface="Arial" charset="0"/>
                <a:cs typeface="Arial" charset="0"/>
              </a:defRPr>
            </a:lvl8pPr>
            <a:lvl9pPr marL="1828800" eaLnBrk="0" fontAlgn="base" hangingPunct="0">
              <a:spcBef>
                <a:spcPct val="0"/>
              </a:spcBef>
              <a:spcAft>
                <a:spcPct val="0"/>
              </a:spcAft>
              <a:defRPr sz="2400">
                <a:solidFill>
                  <a:schemeClr val="tx1"/>
                </a:solidFill>
                <a:latin typeface="Arial" charset="0"/>
                <a:ea typeface="Arial" charset="0"/>
                <a:cs typeface="Arial" charset="0"/>
              </a:defRPr>
            </a:lvl9pPr>
          </a:lstStyle>
          <a:p>
            <a:pPr eaLnBrk="1" hangingPunct="1">
              <a:defRPr/>
            </a:pPr>
            <a:r>
              <a:rPr lang="en-US" altLang="en-US" sz="2800" b="1">
                <a:solidFill>
                  <a:srgbClr val="330F42"/>
                </a:solidFill>
                <a:latin typeface="Rockwell" charset="0"/>
              </a:rPr>
              <a:t>Endotoxin</a:t>
            </a:r>
            <a:r>
              <a:rPr lang="en-US" altLang="en-US" sz="2800">
                <a:solidFill>
                  <a:srgbClr val="000000"/>
                </a:solidFill>
                <a:latin typeface="Rockwell" charset="0"/>
              </a:rPr>
              <a:t>: not actively secreted but shed from the outer membrane (LPS); Gram – bacteria; Many effects on the body </a:t>
            </a:r>
          </a:p>
        </p:txBody>
      </p:sp>
    </p:spTree>
    <p:extLst>
      <p:ext uri="{BB962C8B-B14F-4D97-AF65-F5344CB8AC3E}">
        <p14:creationId xmlns:p14="http://schemas.microsoft.com/office/powerpoint/2010/main" val="129352201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Title 1"/>
          <p:cNvSpPr>
            <a:spLocks noGrp="1"/>
          </p:cNvSpPr>
          <p:nvPr>
            <p:ph type="title"/>
          </p:nvPr>
        </p:nvSpPr>
        <p:spPr/>
        <p:txBody>
          <a:bodyPr>
            <a:normAutofit fontScale="90000"/>
          </a:bodyPr>
          <a:lstStyle/>
          <a:p>
            <a:r>
              <a:rPr lang="en-US" altLang="en-US"/>
              <a:t>Toxins</a:t>
            </a:r>
          </a:p>
        </p:txBody>
      </p:sp>
      <p:sp>
        <p:nvSpPr>
          <p:cNvPr id="86018" name="Content Placeholder 2"/>
          <p:cNvSpPr>
            <a:spLocks noGrp="1"/>
          </p:cNvSpPr>
          <p:nvPr>
            <p:ph idx="1"/>
          </p:nvPr>
        </p:nvSpPr>
        <p:spPr/>
        <p:txBody>
          <a:bodyPr/>
          <a:lstStyle/>
          <a:p>
            <a:r>
              <a:rPr lang="en-US" altLang="en-US" b="1">
                <a:solidFill>
                  <a:schemeClr val="tx1"/>
                </a:solidFill>
              </a:rPr>
              <a:t>1. </a:t>
            </a:r>
            <a:r>
              <a:rPr lang="en-US" altLang="en-US" b="1">
                <a:solidFill>
                  <a:srgbClr val="FF0000"/>
                </a:solidFill>
              </a:rPr>
              <a:t>Cytotoxins</a:t>
            </a:r>
          </a:p>
          <a:p>
            <a:pPr lvl="1"/>
            <a:r>
              <a:rPr lang="en-US" altLang="en-US" b="1">
                <a:solidFill>
                  <a:schemeClr val="tx1"/>
                </a:solidFill>
              </a:rPr>
              <a:t>Kills host cells</a:t>
            </a:r>
          </a:p>
          <a:p>
            <a:r>
              <a:rPr lang="en-US" altLang="en-US" b="1">
                <a:solidFill>
                  <a:schemeClr val="tx1"/>
                </a:solidFill>
              </a:rPr>
              <a:t>2. </a:t>
            </a:r>
            <a:r>
              <a:rPr lang="en-US" altLang="en-US" b="1">
                <a:solidFill>
                  <a:srgbClr val="FF0000"/>
                </a:solidFill>
              </a:rPr>
              <a:t>Neurotoxins</a:t>
            </a:r>
          </a:p>
          <a:p>
            <a:pPr lvl="1"/>
            <a:r>
              <a:rPr lang="en-US" altLang="en-US" b="1">
                <a:solidFill>
                  <a:schemeClr val="tx1"/>
                </a:solidFill>
              </a:rPr>
              <a:t>Interfere with nerve cell function</a:t>
            </a:r>
          </a:p>
          <a:p>
            <a:r>
              <a:rPr lang="en-US" altLang="en-US" b="1">
                <a:solidFill>
                  <a:schemeClr val="tx1"/>
                </a:solidFill>
              </a:rPr>
              <a:t>3. </a:t>
            </a:r>
            <a:r>
              <a:rPr lang="en-US" altLang="en-US" b="1">
                <a:solidFill>
                  <a:srgbClr val="FF0000"/>
                </a:solidFill>
              </a:rPr>
              <a:t>Enterotoxins </a:t>
            </a:r>
          </a:p>
          <a:p>
            <a:pPr lvl="1"/>
            <a:r>
              <a:rPr lang="en-US" altLang="en-US" b="1">
                <a:solidFill>
                  <a:schemeClr val="tx1"/>
                </a:solidFill>
              </a:rPr>
              <a:t>Affect cells lining the GI tract </a:t>
            </a:r>
          </a:p>
          <a:p>
            <a:r>
              <a:rPr lang="en-US" altLang="en-US" b="1">
                <a:solidFill>
                  <a:srgbClr val="FF0000"/>
                </a:solidFill>
              </a:rPr>
              <a:t>Clostridia</a:t>
            </a:r>
            <a:r>
              <a:rPr lang="en-US" altLang="en-US" b="1">
                <a:solidFill>
                  <a:schemeClr val="tx1"/>
                </a:solidFill>
              </a:rPr>
              <a:t> – gangrene; botulism; tetanus</a:t>
            </a:r>
          </a:p>
          <a:p>
            <a:r>
              <a:rPr lang="en-US" altLang="en-US" b="1">
                <a:solidFill>
                  <a:srgbClr val="FF0000"/>
                </a:solidFill>
              </a:rPr>
              <a:t>Staphylococcus aureus</a:t>
            </a:r>
            <a:r>
              <a:rPr lang="en-US" altLang="en-US" b="1">
                <a:solidFill>
                  <a:schemeClr val="tx1"/>
                </a:solidFill>
              </a:rPr>
              <a:t> – food poisoning, etc.</a:t>
            </a:r>
          </a:p>
          <a:p>
            <a:r>
              <a:rPr lang="en-US" altLang="en-US" b="1">
                <a:solidFill>
                  <a:srgbClr val="FF0000"/>
                </a:solidFill>
              </a:rPr>
              <a:t>E.coli</a:t>
            </a:r>
            <a:r>
              <a:rPr lang="en-US" altLang="en-US" b="1">
                <a:solidFill>
                  <a:schemeClr val="tx1"/>
                </a:solidFill>
              </a:rPr>
              <a:t> – diarrhea; kidney damage, etc; </a:t>
            </a:r>
          </a:p>
        </p:txBody>
      </p:sp>
    </p:spTree>
    <p:extLst>
      <p:ext uri="{BB962C8B-B14F-4D97-AF65-F5344CB8AC3E}">
        <p14:creationId xmlns:p14="http://schemas.microsoft.com/office/powerpoint/2010/main" val="51848921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52600" y="381001"/>
            <a:ext cx="4191000" cy="5940425"/>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lvl1pPr>
              <a:spcBef>
                <a:spcPct val="50000"/>
              </a:spcBef>
              <a:buChar char="•"/>
              <a:defRPr sz="2800">
                <a:solidFill>
                  <a:schemeClr val="tx1"/>
                </a:solidFill>
                <a:latin typeface="Arial" charset="0"/>
                <a:ea typeface="Arial" charset="0"/>
                <a:cs typeface="Arial" charset="0"/>
              </a:defRPr>
            </a:lvl1pPr>
            <a:lvl2pPr marL="37931725" indent="-37474525">
              <a:spcBef>
                <a:spcPct val="50000"/>
              </a:spcBef>
              <a:buChar char="•"/>
              <a:defRPr sz="2800">
                <a:solidFill>
                  <a:schemeClr val="tx1"/>
                </a:solidFill>
                <a:latin typeface="Arial" charset="0"/>
                <a:ea typeface="Arial" charset="0"/>
                <a:cs typeface="Arial" charset="0"/>
              </a:defRPr>
            </a:lvl2pPr>
            <a:lvl3pPr marL="1143000" indent="-228600">
              <a:spcBef>
                <a:spcPct val="50000"/>
              </a:spcBef>
              <a:buChar char="•"/>
              <a:defRPr sz="2800">
                <a:solidFill>
                  <a:schemeClr val="tx1"/>
                </a:solidFill>
                <a:latin typeface="Arial" charset="0"/>
                <a:ea typeface="Arial" charset="0"/>
                <a:cs typeface="Arial" charset="0"/>
              </a:defRPr>
            </a:lvl3pPr>
            <a:lvl4pPr marL="1600200" indent="-228600">
              <a:spcBef>
                <a:spcPct val="50000"/>
              </a:spcBef>
              <a:buChar char="•"/>
              <a:defRPr sz="2800">
                <a:solidFill>
                  <a:schemeClr val="tx1"/>
                </a:solidFill>
                <a:latin typeface="Arial" charset="0"/>
                <a:ea typeface="Arial" charset="0"/>
                <a:cs typeface="Arial" charset="0"/>
              </a:defRPr>
            </a:lvl4pPr>
            <a:lvl5pPr marL="2057400" indent="-228600">
              <a:spcBef>
                <a:spcPct val="50000"/>
              </a:spcBef>
              <a:buChar char="•"/>
              <a:defRPr sz="2800">
                <a:solidFill>
                  <a:schemeClr val="tx1"/>
                </a:solidFill>
                <a:latin typeface="Arial" charset="0"/>
                <a:ea typeface="Arial" charset="0"/>
                <a:cs typeface="Arial" charset="0"/>
              </a:defRPr>
            </a:lvl5pPr>
            <a:lvl6pPr marL="2514600" indent="-228600" defTabSz="457200" eaLnBrk="0" fontAlgn="base" hangingPunct="0">
              <a:spcBef>
                <a:spcPct val="50000"/>
              </a:spcBef>
              <a:spcAft>
                <a:spcPct val="0"/>
              </a:spcAft>
              <a:buChar char="•"/>
              <a:defRPr sz="2800">
                <a:solidFill>
                  <a:schemeClr val="tx1"/>
                </a:solidFill>
                <a:latin typeface="Arial" charset="0"/>
                <a:ea typeface="Arial" charset="0"/>
                <a:cs typeface="Arial" charset="0"/>
              </a:defRPr>
            </a:lvl6pPr>
            <a:lvl7pPr marL="2971800" indent="-228600" defTabSz="457200" eaLnBrk="0" fontAlgn="base" hangingPunct="0">
              <a:spcBef>
                <a:spcPct val="50000"/>
              </a:spcBef>
              <a:spcAft>
                <a:spcPct val="0"/>
              </a:spcAft>
              <a:buChar char="•"/>
              <a:defRPr sz="2800">
                <a:solidFill>
                  <a:schemeClr val="tx1"/>
                </a:solidFill>
                <a:latin typeface="Arial" charset="0"/>
                <a:ea typeface="Arial" charset="0"/>
                <a:cs typeface="Arial" charset="0"/>
              </a:defRPr>
            </a:lvl7pPr>
            <a:lvl8pPr marL="3429000" indent="-228600" defTabSz="457200" eaLnBrk="0" fontAlgn="base" hangingPunct="0">
              <a:spcBef>
                <a:spcPct val="50000"/>
              </a:spcBef>
              <a:spcAft>
                <a:spcPct val="0"/>
              </a:spcAft>
              <a:buChar char="•"/>
              <a:defRPr sz="2800">
                <a:solidFill>
                  <a:schemeClr val="tx1"/>
                </a:solidFill>
                <a:latin typeface="Arial" charset="0"/>
                <a:ea typeface="Arial" charset="0"/>
                <a:cs typeface="Arial" charset="0"/>
              </a:defRPr>
            </a:lvl8pPr>
            <a:lvl9pPr marL="3886200" indent="-228600" defTabSz="457200" eaLnBrk="0" fontAlgn="base" hangingPunct="0">
              <a:spcBef>
                <a:spcPct val="50000"/>
              </a:spcBef>
              <a:spcAft>
                <a:spcPct val="0"/>
              </a:spcAft>
              <a:buChar char="•"/>
              <a:defRPr sz="2800">
                <a:solidFill>
                  <a:schemeClr val="tx1"/>
                </a:solidFill>
                <a:latin typeface="Arial" charset="0"/>
                <a:ea typeface="Arial" charset="0"/>
                <a:cs typeface="Arial" charset="0"/>
              </a:defRPr>
            </a:lvl9pPr>
          </a:lstStyle>
          <a:p>
            <a:pPr eaLnBrk="1" hangingPunct="1">
              <a:spcBef>
                <a:spcPct val="0"/>
              </a:spcBef>
              <a:buFontTx/>
              <a:buNone/>
            </a:pPr>
            <a:r>
              <a:rPr lang="en-US" altLang="en-US" sz="2000" b="1">
                <a:solidFill>
                  <a:srgbClr val="FF0000"/>
                </a:solidFill>
              </a:rPr>
              <a:t>Effects of Endotoxins</a:t>
            </a:r>
          </a:p>
          <a:p>
            <a:pPr eaLnBrk="1" hangingPunct="1">
              <a:spcBef>
                <a:spcPct val="0"/>
              </a:spcBef>
              <a:buFontTx/>
              <a:buNone/>
            </a:pPr>
            <a:endParaRPr lang="en-US" altLang="en-US" sz="2000" b="1">
              <a:solidFill>
                <a:srgbClr val="000000"/>
              </a:solidFill>
            </a:endParaRPr>
          </a:p>
          <a:p>
            <a:pPr eaLnBrk="1" hangingPunct="1">
              <a:spcBef>
                <a:spcPct val="0"/>
              </a:spcBef>
              <a:buFontTx/>
              <a:buAutoNum type="arabicPeriod"/>
            </a:pPr>
            <a:r>
              <a:rPr lang="en-US" altLang="en-US" sz="2000" b="1">
                <a:solidFill>
                  <a:srgbClr val="000000"/>
                </a:solidFill>
              </a:rPr>
              <a:t>Endotoxemia -----------------</a:t>
            </a:r>
            <a:r>
              <a:rPr lang="en-US" altLang="en-US" sz="2000" b="1">
                <a:solidFill>
                  <a:srgbClr val="000000"/>
                </a:solidFill>
                <a:sym typeface="Wingdings" charset="2"/>
              </a:rPr>
              <a:t> Septic Shock (fatal organ damage) </a:t>
            </a:r>
          </a:p>
          <a:p>
            <a:pPr eaLnBrk="1" hangingPunct="1">
              <a:spcBef>
                <a:spcPct val="0"/>
              </a:spcBef>
              <a:buFontTx/>
              <a:buAutoNum type="arabicPeriod"/>
            </a:pPr>
            <a:endParaRPr lang="en-US" altLang="en-US" sz="2000" b="1">
              <a:solidFill>
                <a:srgbClr val="000000"/>
              </a:solidFill>
              <a:sym typeface="Wingdings" charset="2"/>
            </a:endParaRPr>
          </a:p>
          <a:p>
            <a:pPr eaLnBrk="1" hangingPunct="1">
              <a:spcBef>
                <a:spcPct val="0"/>
              </a:spcBef>
              <a:buFontTx/>
              <a:buAutoNum type="arabicPeriod"/>
            </a:pPr>
            <a:r>
              <a:rPr lang="en-US" altLang="en-US" sz="2000" b="1">
                <a:solidFill>
                  <a:srgbClr val="000000"/>
                </a:solidFill>
                <a:sym typeface="Wingdings" charset="2"/>
              </a:rPr>
              <a:t>Inflammation ------ Septic Shock</a:t>
            </a:r>
          </a:p>
          <a:p>
            <a:pPr eaLnBrk="1" hangingPunct="1">
              <a:spcBef>
                <a:spcPct val="0"/>
              </a:spcBef>
              <a:buFontTx/>
              <a:buAutoNum type="arabicPeriod"/>
            </a:pPr>
            <a:endParaRPr lang="en-US" altLang="en-US" sz="2000" b="1">
              <a:solidFill>
                <a:srgbClr val="000000"/>
              </a:solidFill>
              <a:sym typeface="Wingdings" charset="2"/>
            </a:endParaRPr>
          </a:p>
          <a:p>
            <a:pPr eaLnBrk="1" hangingPunct="1">
              <a:spcBef>
                <a:spcPct val="0"/>
              </a:spcBef>
              <a:buFontTx/>
              <a:buAutoNum type="arabicPeriod"/>
            </a:pPr>
            <a:r>
              <a:rPr lang="en-US" altLang="en-US" sz="2000" b="1">
                <a:solidFill>
                  <a:srgbClr val="000000"/>
                </a:solidFill>
                <a:sym typeface="Wingdings" charset="2"/>
              </a:rPr>
              <a:t>LOS (Lipoligosaccharides of Gram -) ----------- mimics other molecules causing autoimmune response (GI tract H. pylori)</a:t>
            </a:r>
          </a:p>
          <a:p>
            <a:pPr eaLnBrk="1" hangingPunct="1">
              <a:spcBef>
                <a:spcPct val="0"/>
              </a:spcBef>
              <a:buFontTx/>
              <a:buAutoNum type="arabicPeriod"/>
            </a:pPr>
            <a:endParaRPr lang="en-US" altLang="en-US" sz="2000" b="1">
              <a:solidFill>
                <a:srgbClr val="000000"/>
              </a:solidFill>
              <a:sym typeface="Wingdings" charset="2"/>
            </a:endParaRPr>
          </a:p>
          <a:p>
            <a:pPr eaLnBrk="1" hangingPunct="1">
              <a:spcBef>
                <a:spcPct val="0"/>
              </a:spcBef>
              <a:buFontTx/>
              <a:buAutoNum type="arabicPeriod"/>
            </a:pPr>
            <a:r>
              <a:rPr lang="en-US" altLang="en-US" sz="2000" b="1">
                <a:solidFill>
                  <a:srgbClr val="000000"/>
                </a:solidFill>
                <a:sym typeface="Wingdings" charset="2"/>
              </a:rPr>
              <a:t>Endotoxin loads -------- Obesity? </a:t>
            </a:r>
          </a:p>
          <a:p>
            <a:pPr eaLnBrk="1" hangingPunct="1">
              <a:spcBef>
                <a:spcPct val="0"/>
              </a:spcBef>
              <a:buFontTx/>
              <a:buAutoNum type="arabicPeriod"/>
            </a:pPr>
            <a:endParaRPr lang="en-US" altLang="en-US" sz="2000" b="1">
              <a:solidFill>
                <a:srgbClr val="000000"/>
              </a:solidFill>
              <a:sym typeface="Wingdings" charset="2"/>
            </a:endParaRPr>
          </a:p>
          <a:p>
            <a:pPr eaLnBrk="1" hangingPunct="1">
              <a:spcBef>
                <a:spcPct val="0"/>
              </a:spcBef>
              <a:buFontTx/>
              <a:buAutoNum type="arabicPeriod"/>
            </a:pPr>
            <a:r>
              <a:rPr lang="en-US" altLang="en-US" sz="2000" b="1">
                <a:solidFill>
                  <a:srgbClr val="000000"/>
                </a:solidFill>
                <a:sym typeface="Wingdings" charset="2"/>
              </a:rPr>
              <a:t>Activation of coagulation cascade ----- Blood clotting </a:t>
            </a:r>
            <a:endParaRPr lang="en-US" altLang="en-US" sz="2000" b="1">
              <a:solidFill>
                <a:srgbClr val="000000"/>
              </a:solidFill>
            </a:endParaRPr>
          </a:p>
        </p:txBody>
      </p:sp>
      <p:sp>
        <p:nvSpPr>
          <p:cNvPr id="3" name="TextBox 2"/>
          <p:cNvSpPr txBox="1"/>
          <p:nvPr/>
        </p:nvSpPr>
        <p:spPr>
          <a:xfrm>
            <a:off x="5943600" y="381000"/>
            <a:ext cx="4495800" cy="6186488"/>
          </a:xfrm>
          <a:prstGeom prst="rect">
            <a:avLst/>
          </a:prstGeom>
        </p:spPr>
        <p:style>
          <a:lnRef idx="2">
            <a:schemeClr val="accent4"/>
          </a:lnRef>
          <a:fillRef idx="1">
            <a:schemeClr val="lt1"/>
          </a:fillRef>
          <a:effectRef idx="0">
            <a:schemeClr val="accent4"/>
          </a:effectRef>
          <a:fontRef idx="minor">
            <a:schemeClr val="dk1"/>
          </a:fontRef>
        </p:style>
        <p:txBody>
          <a:bodyPr>
            <a:spAutoFit/>
          </a:bodyPr>
          <a:lstStyle>
            <a:lvl1pPr>
              <a:spcBef>
                <a:spcPct val="50000"/>
              </a:spcBef>
              <a:buChar char="•"/>
              <a:defRPr sz="2800">
                <a:solidFill>
                  <a:schemeClr val="tx1"/>
                </a:solidFill>
                <a:latin typeface="Arial" charset="0"/>
                <a:ea typeface="Arial" charset="0"/>
                <a:cs typeface="Arial" charset="0"/>
              </a:defRPr>
            </a:lvl1pPr>
            <a:lvl2pPr marL="37931725" indent="-37474525">
              <a:spcBef>
                <a:spcPct val="50000"/>
              </a:spcBef>
              <a:buChar char="•"/>
              <a:defRPr sz="2800">
                <a:solidFill>
                  <a:schemeClr val="tx1"/>
                </a:solidFill>
                <a:latin typeface="Arial" charset="0"/>
                <a:ea typeface="Arial" charset="0"/>
                <a:cs typeface="Arial" charset="0"/>
              </a:defRPr>
            </a:lvl2pPr>
            <a:lvl3pPr marL="1143000" indent="-228600">
              <a:spcBef>
                <a:spcPct val="50000"/>
              </a:spcBef>
              <a:buChar char="•"/>
              <a:defRPr sz="2800">
                <a:solidFill>
                  <a:schemeClr val="tx1"/>
                </a:solidFill>
                <a:latin typeface="Arial" charset="0"/>
                <a:ea typeface="Arial" charset="0"/>
                <a:cs typeface="Arial" charset="0"/>
              </a:defRPr>
            </a:lvl3pPr>
            <a:lvl4pPr marL="1600200" indent="-228600">
              <a:spcBef>
                <a:spcPct val="50000"/>
              </a:spcBef>
              <a:buChar char="•"/>
              <a:defRPr sz="2800">
                <a:solidFill>
                  <a:schemeClr val="tx1"/>
                </a:solidFill>
                <a:latin typeface="Arial" charset="0"/>
                <a:ea typeface="Arial" charset="0"/>
                <a:cs typeface="Arial" charset="0"/>
              </a:defRPr>
            </a:lvl4pPr>
            <a:lvl5pPr marL="2057400" indent="-228600">
              <a:spcBef>
                <a:spcPct val="50000"/>
              </a:spcBef>
              <a:buChar char="•"/>
              <a:defRPr sz="2800">
                <a:solidFill>
                  <a:schemeClr val="tx1"/>
                </a:solidFill>
                <a:latin typeface="Arial" charset="0"/>
                <a:ea typeface="Arial" charset="0"/>
                <a:cs typeface="Arial" charset="0"/>
              </a:defRPr>
            </a:lvl5pPr>
            <a:lvl6pPr marL="2514600" indent="-228600" defTabSz="457200" eaLnBrk="0" fontAlgn="base" hangingPunct="0">
              <a:spcBef>
                <a:spcPct val="50000"/>
              </a:spcBef>
              <a:spcAft>
                <a:spcPct val="0"/>
              </a:spcAft>
              <a:buChar char="•"/>
              <a:defRPr sz="2800">
                <a:solidFill>
                  <a:schemeClr val="tx1"/>
                </a:solidFill>
                <a:latin typeface="Arial" charset="0"/>
                <a:ea typeface="Arial" charset="0"/>
                <a:cs typeface="Arial" charset="0"/>
              </a:defRPr>
            </a:lvl6pPr>
            <a:lvl7pPr marL="2971800" indent="-228600" defTabSz="457200" eaLnBrk="0" fontAlgn="base" hangingPunct="0">
              <a:spcBef>
                <a:spcPct val="50000"/>
              </a:spcBef>
              <a:spcAft>
                <a:spcPct val="0"/>
              </a:spcAft>
              <a:buChar char="•"/>
              <a:defRPr sz="2800">
                <a:solidFill>
                  <a:schemeClr val="tx1"/>
                </a:solidFill>
                <a:latin typeface="Arial" charset="0"/>
                <a:ea typeface="Arial" charset="0"/>
                <a:cs typeface="Arial" charset="0"/>
              </a:defRPr>
            </a:lvl7pPr>
            <a:lvl8pPr marL="3429000" indent="-228600" defTabSz="457200" eaLnBrk="0" fontAlgn="base" hangingPunct="0">
              <a:spcBef>
                <a:spcPct val="50000"/>
              </a:spcBef>
              <a:spcAft>
                <a:spcPct val="0"/>
              </a:spcAft>
              <a:buChar char="•"/>
              <a:defRPr sz="2800">
                <a:solidFill>
                  <a:schemeClr val="tx1"/>
                </a:solidFill>
                <a:latin typeface="Arial" charset="0"/>
                <a:ea typeface="Arial" charset="0"/>
                <a:cs typeface="Arial" charset="0"/>
              </a:defRPr>
            </a:lvl8pPr>
            <a:lvl9pPr marL="3886200" indent="-228600" defTabSz="457200" eaLnBrk="0" fontAlgn="base" hangingPunct="0">
              <a:spcBef>
                <a:spcPct val="50000"/>
              </a:spcBef>
              <a:spcAft>
                <a:spcPct val="0"/>
              </a:spcAft>
              <a:buChar char="•"/>
              <a:defRPr sz="2800">
                <a:solidFill>
                  <a:schemeClr val="tx1"/>
                </a:solidFill>
                <a:latin typeface="Arial" charset="0"/>
                <a:ea typeface="Arial" charset="0"/>
                <a:cs typeface="Arial" charset="0"/>
              </a:defRPr>
            </a:lvl9pPr>
          </a:lstStyle>
          <a:p>
            <a:pPr eaLnBrk="1" hangingPunct="1">
              <a:spcBef>
                <a:spcPct val="0"/>
              </a:spcBef>
              <a:buFontTx/>
              <a:buNone/>
            </a:pPr>
            <a:r>
              <a:rPr lang="en-US" altLang="en-US" sz="1800" b="1">
                <a:solidFill>
                  <a:srgbClr val="FF0000"/>
                </a:solidFill>
              </a:rPr>
              <a:t>Effects of Exotoxins </a:t>
            </a:r>
          </a:p>
          <a:p>
            <a:pPr eaLnBrk="1" hangingPunct="1">
              <a:spcBef>
                <a:spcPct val="0"/>
              </a:spcBef>
              <a:buFontTx/>
              <a:buNone/>
            </a:pPr>
            <a:endParaRPr lang="en-US" altLang="en-US" sz="1800" b="1">
              <a:solidFill>
                <a:srgbClr val="000000"/>
              </a:solidFill>
            </a:endParaRPr>
          </a:p>
          <a:p>
            <a:pPr eaLnBrk="1" hangingPunct="1">
              <a:spcBef>
                <a:spcPct val="0"/>
              </a:spcBef>
              <a:buFontTx/>
              <a:buAutoNum type="arabicPeriod"/>
            </a:pPr>
            <a:r>
              <a:rPr lang="en-US" altLang="en-US" sz="1800" b="1">
                <a:solidFill>
                  <a:srgbClr val="000000"/>
                </a:solidFill>
              </a:rPr>
              <a:t>Tetanus and Botulism</a:t>
            </a:r>
          </a:p>
          <a:p>
            <a:pPr eaLnBrk="1" hangingPunct="1">
              <a:spcBef>
                <a:spcPct val="0"/>
              </a:spcBef>
              <a:buFontTx/>
              <a:buAutoNum type="arabicPeriod"/>
            </a:pPr>
            <a:endParaRPr lang="en-US" altLang="en-US" sz="1800" b="1">
              <a:solidFill>
                <a:srgbClr val="000000"/>
              </a:solidFill>
            </a:endParaRPr>
          </a:p>
          <a:p>
            <a:pPr eaLnBrk="1" hangingPunct="1">
              <a:spcBef>
                <a:spcPct val="0"/>
              </a:spcBef>
              <a:buFontTx/>
              <a:buAutoNum type="arabicPeriod"/>
            </a:pPr>
            <a:r>
              <a:rPr lang="en-US" altLang="en-US" sz="1800" b="1">
                <a:solidFill>
                  <a:srgbClr val="000000"/>
                </a:solidFill>
              </a:rPr>
              <a:t>Membrane Damage – E.coli -----</a:t>
            </a:r>
            <a:r>
              <a:rPr lang="en-US" altLang="en-US" sz="1800" b="1">
                <a:solidFill>
                  <a:srgbClr val="000000"/>
                </a:solidFill>
                <a:sym typeface="Wingdings" charset="2"/>
              </a:rPr>
              <a:t> enterotoxins cause loss of water from cell, electrolyte loss)</a:t>
            </a:r>
          </a:p>
          <a:p>
            <a:pPr eaLnBrk="1" hangingPunct="1">
              <a:spcBef>
                <a:spcPct val="0"/>
              </a:spcBef>
              <a:buFontTx/>
              <a:buAutoNum type="arabicPeriod"/>
            </a:pPr>
            <a:endParaRPr lang="en-US" altLang="en-US" sz="1800" b="1">
              <a:solidFill>
                <a:srgbClr val="000000"/>
              </a:solidFill>
              <a:sym typeface="Wingdings" charset="2"/>
            </a:endParaRPr>
          </a:p>
          <a:p>
            <a:pPr eaLnBrk="1" hangingPunct="1">
              <a:spcBef>
                <a:spcPct val="0"/>
              </a:spcBef>
              <a:buFontTx/>
              <a:buAutoNum type="arabicPeriod"/>
            </a:pPr>
            <a:r>
              <a:rPr lang="en-US" altLang="en-US" sz="1800" b="1">
                <a:solidFill>
                  <a:srgbClr val="000000"/>
                </a:solidFill>
                <a:sym typeface="Wingdings" charset="2"/>
              </a:rPr>
              <a:t>Salmonella and hemolysis ------ membrane damage </a:t>
            </a:r>
          </a:p>
          <a:p>
            <a:pPr eaLnBrk="1" hangingPunct="1">
              <a:spcBef>
                <a:spcPct val="0"/>
              </a:spcBef>
              <a:buFontTx/>
              <a:buAutoNum type="arabicPeriod"/>
            </a:pPr>
            <a:endParaRPr lang="en-US" altLang="en-US" sz="1800" b="1">
              <a:solidFill>
                <a:srgbClr val="000000"/>
              </a:solidFill>
              <a:sym typeface="Wingdings" charset="2"/>
            </a:endParaRPr>
          </a:p>
          <a:p>
            <a:pPr eaLnBrk="1" hangingPunct="1">
              <a:spcBef>
                <a:spcPct val="0"/>
              </a:spcBef>
              <a:buFontTx/>
              <a:buAutoNum type="arabicPeriod"/>
            </a:pPr>
            <a:r>
              <a:rPr lang="en-US" altLang="en-US" sz="1800" b="1">
                <a:solidFill>
                  <a:srgbClr val="000000"/>
                </a:solidFill>
                <a:sym typeface="Wingdings" charset="2"/>
              </a:rPr>
              <a:t>Shiga ----------- inhibits ribosomes</a:t>
            </a:r>
          </a:p>
          <a:p>
            <a:pPr eaLnBrk="1" hangingPunct="1">
              <a:spcBef>
                <a:spcPct val="0"/>
              </a:spcBef>
              <a:buFontTx/>
              <a:buAutoNum type="arabicPeriod"/>
            </a:pPr>
            <a:endParaRPr lang="en-US" altLang="en-US" sz="1800" b="1">
              <a:solidFill>
                <a:srgbClr val="000000"/>
              </a:solidFill>
              <a:sym typeface="Wingdings" charset="2"/>
            </a:endParaRPr>
          </a:p>
          <a:p>
            <a:pPr eaLnBrk="1" hangingPunct="1">
              <a:spcBef>
                <a:spcPct val="0"/>
              </a:spcBef>
              <a:buFontTx/>
              <a:buAutoNum type="arabicPeriod"/>
            </a:pPr>
            <a:r>
              <a:rPr lang="en-US" altLang="en-US" sz="1800" b="1">
                <a:solidFill>
                  <a:srgbClr val="000000"/>
                </a:solidFill>
                <a:sym typeface="Wingdings" charset="2"/>
              </a:rPr>
              <a:t>Cholera (V.cholera) ------ fluids from abdomen into the intestines --------- massive diarrhea</a:t>
            </a:r>
          </a:p>
          <a:p>
            <a:pPr eaLnBrk="1" hangingPunct="1">
              <a:spcBef>
                <a:spcPct val="0"/>
              </a:spcBef>
              <a:buFontTx/>
              <a:buAutoNum type="arabicPeriod"/>
            </a:pPr>
            <a:endParaRPr lang="en-US" altLang="en-US" sz="1800" b="1">
              <a:solidFill>
                <a:srgbClr val="000000"/>
              </a:solidFill>
              <a:sym typeface="Wingdings" charset="2"/>
            </a:endParaRPr>
          </a:p>
          <a:p>
            <a:pPr eaLnBrk="1" hangingPunct="1">
              <a:spcBef>
                <a:spcPct val="0"/>
              </a:spcBef>
              <a:buFontTx/>
              <a:buAutoNum type="arabicPeriod"/>
            </a:pPr>
            <a:r>
              <a:rPr lang="en-US" altLang="en-US" sz="1800" b="1">
                <a:solidFill>
                  <a:srgbClr val="000000"/>
                </a:solidFill>
                <a:sym typeface="Wingdings" charset="2"/>
              </a:rPr>
              <a:t>C. perfringins -------- gas gangrene </a:t>
            </a:r>
          </a:p>
          <a:p>
            <a:pPr eaLnBrk="1" hangingPunct="1">
              <a:spcBef>
                <a:spcPct val="0"/>
              </a:spcBef>
              <a:buFontTx/>
              <a:buAutoNum type="arabicPeriod"/>
            </a:pPr>
            <a:endParaRPr lang="en-US" altLang="en-US" sz="1800" b="1">
              <a:solidFill>
                <a:srgbClr val="000000"/>
              </a:solidFill>
              <a:sym typeface="Wingdings" charset="2"/>
            </a:endParaRPr>
          </a:p>
          <a:p>
            <a:pPr eaLnBrk="1" hangingPunct="1">
              <a:spcBef>
                <a:spcPct val="0"/>
              </a:spcBef>
              <a:buFontTx/>
              <a:buAutoNum type="arabicPeriod"/>
            </a:pPr>
            <a:endParaRPr lang="en-US" altLang="en-US" sz="1800" b="1">
              <a:solidFill>
                <a:srgbClr val="000000"/>
              </a:solidFill>
              <a:sym typeface="Wingdings" charset="2"/>
            </a:endParaRPr>
          </a:p>
          <a:p>
            <a:pPr eaLnBrk="1" hangingPunct="1">
              <a:spcBef>
                <a:spcPct val="0"/>
              </a:spcBef>
              <a:buFontTx/>
              <a:buAutoNum type="arabicPeriod"/>
            </a:pPr>
            <a:endParaRPr lang="en-US" altLang="en-US" sz="1800" b="1">
              <a:solidFill>
                <a:srgbClr val="000000"/>
              </a:solidFill>
              <a:sym typeface="Wingdings" charset="2"/>
            </a:endParaRPr>
          </a:p>
          <a:p>
            <a:pPr eaLnBrk="1" hangingPunct="1">
              <a:spcBef>
                <a:spcPct val="0"/>
              </a:spcBef>
              <a:buFontTx/>
              <a:buAutoNum type="arabicPeriod"/>
            </a:pPr>
            <a:endParaRPr lang="en-US" altLang="en-US" sz="1800" b="1">
              <a:solidFill>
                <a:srgbClr val="000000"/>
              </a:solidFill>
            </a:endParaRPr>
          </a:p>
        </p:txBody>
      </p:sp>
    </p:spTree>
    <p:extLst>
      <p:ext uri="{BB962C8B-B14F-4D97-AF65-F5344CB8AC3E}">
        <p14:creationId xmlns:p14="http://schemas.microsoft.com/office/powerpoint/2010/main" val="190701339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accel="50000" decel="5000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Title 1"/>
          <p:cNvSpPr>
            <a:spLocks noGrp="1"/>
          </p:cNvSpPr>
          <p:nvPr>
            <p:ph type="title"/>
          </p:nvPr>
        </p:nvSpPr>
        <p:spPr>
          <a:xfrm>
            <a:off x="1981200" y="228600"/>
            <a:ext cx="8229600" cy="685800"/>
          </a:xfrm>
        </p:spPr>
        <p:txBody>
          <a:bodyPr>
            <a:normAutofit fontScale="90000"/>
          </a:bodyPr>
          <a:lstStyle/>
          <a:p>
            <a:pPr eaLnBrk="1" hangingPunct="1"/>
            <a:r>
              <a:rPr lang="en-US" altLang="en-US">
                <a:ea typeface="MS PGothic" charset="-128"/>
              </a:rPr>
              <a:t>The Process of Infection and Disease</a:t>
            </a:r>
          </a:p>
        </p:txBody>
      </p:sp>
      <p:sp>
        <p:nvSpPr>
          <p:cNvPr id="133123" name="Content Placeholder 2"/>
          <p:cNvSpPr>
            <a:spLocks noGrp="1"/>
          </p:cNvSpPr>
          <p:nvPr>
            <p:ph idx="1"/>
          </p:nvPr>
        </p:nvSpPr>
        <p:spPr>
          <a:xfrm>
            <a:off x="2133600" y="1295400"/>
            <a:ext cx="7772400" cy="4876800"/>
          </a:xfrm>
        </p:spPr>
        <p:txBody>
          <a:bodyPr/>
          <a:lstStyle/>
          <a:p>
            <a:pPr eaLnBrk="1" hangingPunct="1"/>
            <a:r>
              <a:rPr lang="en-US" altLang="en-US" sz="3500">
                <a:ea typeface="MS PGothic" charset="-128"/>
              </a:rPr>
              <a:t>Microbes eventually settle in a particular </a:t>
            </a:r>
            <a:r>
              <a:rPr lang="en-US" altLang="en-US" sz="3500" b="1" i="1">
                <a:solidFill>
                  <a:srgbClr val="FF0000"/>
                </a:solidFill>
                <a:ea typeface="MS PGothic" charset="-128"/>
              </a:rPr>
              <a:t>target organ</a:t>
            </a:r>
            <a:r>
              <a:rPr lang="en-US" altLang="en-US" sz="3500" b="1">
                <a:solidFill>
                  <a:srgbClr val="48224C"/>
                </a:solidFill>
                <a:ea typeface="MS PGothic" charset="-128"/>
              </a:rPr>
              <a:t> </a:t>
            </a:r>
            <a:r>
              <a:rPr lang="en-US" altLang="en-US" sz="3500">
                <a:ea typeface="MS PGothic" charset="-128"/>
              </a:rPr>
              <a:t>and continue to cause damage at the site</a:t>
            </a:r>
          </a:p>
          <a:p>
            <a:pPr lvl="1" eaLnBrk="1" hangingPunct="1"/>
            <a:r>
              <a:rPr lang="en-US" altLang="en-US" sz="3100">
                <a:ea typeface="MS PGothic" charset="-128"/>
              </a:rPr>
              <a:t>Frequently weakens hot tissues</a:t>
            </a:r>
          </a:p>
          <a:p>
            <a:pPr eaLnBrk="1" hangingPunct="1"/>
            <a:r>
              <a:rPr lang="en-US" altLang="en-US" sz="3500" b="1" u="sng">
                <a:solidFill>
                  <a:srgbClr val="FF0000"/>
                </a:solidFill>
                <a:ea typeface="MS PGothic" charset="-128"/>
              </a:rPr>
              <a:t>Necrosis</a:t>
            </a:r>
            <a:r>
              <a:rPr lang="en-US" altLang="en-US" sz="3500">
                <a:ea typeface="MS PGothic" charset="-128"/>
              </a:rPr>
              <a:t>:  accumulated damage leads to cell and tissue death</a:t>
            </a:r>
          </a:p>
        </p:txBody>
      </p:sp>
    </p:spTree>
    <p:extLst>
      <p:ext uri="{BB962C8B-B14F-4D97-AF65-F5344CB8AC3E}">
        <p14:creationId xmlns:p14="http://schemas.microsoft.com/office/powerpoint/2010/main" val="122940282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133123">
                                            <p:txEl>
                                              <p:pRg st="0" end="0"/>
                                            </p:txEl>
                                          </p:spTgt>
                                        </p:tgtEl>
                                        <p:attrNameLst>
                                          <p:attrName>style.visibility</p:attrName>
                                        </p:attrNameLst>
                                      </p:cBhvr>
                                      <p:to>
                                        <p:strVal val="visible"/>
                                      </p:to>
                                    </p:set>
                                    <p:anim calcmode="lin" valueType="num">
                                      <p:cBhvr>
                                        <p:cTn id="7" dur="500" fill="hold"/>
                                        <p:tgtEl>
                                          <p:spTgt spid="133123">
                                            <p:txEl>
                                              <p:pRg st="0" end="0"/>
                                            </p:txEl>
                                          </p:spTgt>
                                        </p:tgtEl>
                                        <p:attrNameLst>
                                          <p:attrName>ppt_w</p:attrName>
                                        </p:attrNameLst>
                                      </p:cBhvr>
                                      <p:tavLst>
                                        <p:tav tm="0">
                                          <p:val>
                                            <p:strVal val="#ppt_w*0.05"/>
                                          </p:val>
                                        </p:tav>
                                        <p:tav tm="100000">
                                          <p:val>
                                            <p:strVal val="#ppt_w"/>
                                          </p:val>
                                        </p:tav>
                                      </p:tavLst>
                                    </p:anim>
                                    <p:anim calcmode="lin" valueType="num">
                                      <p:cBhvr>
                                        <p:cTn id="8" dur="500" fill="hold"/>
                                        <p:tgtEl>
                                          <p:spTgt spid="133123">
                                            <p:txEl>
                                              <p:pRg st="0" end="0"/>
                                            </p:txEl>
                                          </p:spTgt>
                                        </p:tgtEl>
                                        <p:attrNameLst>
                                          <p:attrName>ppt_h</p:attrName>
                                        </p:attrNameLst>
                                      </p:cBhvr>
                                      <p:tavLst>
                                        <p:tav tm="0">
                                          <p:val>
                                            <p:strVal val="#ppt_h"/>
                                          </p:val>
                                        </p:tav>
                                        <p:tav tm="100000">
                                          <p:val>
                                            <p:strVal val="#ppt_h"/>
                                          </p:val>
                                        </p:tav>
                                      </p:tavLst>
                                    </p:anim>
                                    <p:anim calcmode="lin" valueType="num">
                                      <p:cBhvr>
                                        <p:cTn id="9" dur="500" fill="hold"/>
                                        <p:tgtEl>
                                          <p:spTgt spid="133123">
                                            <p:txEl>
                                              <p:pRg st="0" end="0"/>
                                            </p:txEl>
                                          </p:spTgt>
                                        </p:tgtEl>
                                        <p:attrNameLst>
                                          <p:attrName>ppt_x</p:attrName>
                                        </p:attrNameLst>
                                      </p:cBhvr>
                                      <p:tavLst>
                                        <p:tav tm="0">
                                          <p:val>
                                            <p:strVal val="#ppt_x-.2"/>
                                          </p:val>
                                        </p:tav>
                                        <p:tav tm="100000">
                                          <p:val>
                                            <p:strVal val="#ppt_x"/>
                                          </p:val>
                                        </p:tav>
                                      </p:tavLst>
                                    </p:anim>
                                    <p:anim calcmode="lin" valueType="num">
                                      <p:cBhvr>
                                        <p:cTn id="10" dur="500" fill="hold"/>
                                        <p:tgtEl>
                                          <p:spTgt spid="133123">
                                            <p:txEl>
                                              <p:pRg st="0" end="0"/>
                                            </p:txEl>
                                          </p:spTgt>
                                        </p:tgtEl>
                                        <p:attrNameLst>
                                          <p:attrName>ppt_y</p:attrName>
                                        </p:attrNameLst>
                                      </p:cBhvr>
                                      <p:tavLst>
                                        <p:tav tm="0">
                                          <p:val>
                                            <p:strVal val="#ppt_y"/>
                                          </p:val>
                                        </p:tav>
                                        <p:tav tm="100000">
                                          <p:val>
                                            <p:strVal val="#ppt_y"/>
                                          </p:val>
                                        </p:tav>
                                      </p:tavLst>
                                    </p:anim>
                                    <p:animEffect transition="in" filter="fade">
                                      <p:cBhvr>
                                        <p:cTn id="11" dur="500"/>
                                        <p:tgtEl>
                                          <p:spTgt spid="133123">
                                            <p:txEl>
                                              <p:pRg st="0" end="0"/>
                                            </p:txEl>
                                          </p:spTgt>
                                        </p:tgtEl>
                                      </p:cBhvr>
                                    </p:animEffect>
                                  </p:childTnLst>
                                </p:cTn>
                              </p:par>
                              <p:par>
                                <p:cTn id="12" presetID="54" presetClass="entr" presetSubtype="0" accel="100000" fill="hold" grpId="0" nodeType="withEffect">
                                  <p:stCondLst>
                                    <p:cond delay="0"/>
                                  </p:stCondLst>
                                  <p:childTnLst>
                                    <p:set>
                                      <p:cBhvr>
                                        <p:cTn id="13" dur="1" fill="hold">
                                          <p:stCondLst>
                                            <p:cond delay="0"/>
                                          </p:stCondLst>
                                        </p:cTn>
                                        <p:tgtEl>
                                          <p:spTgt spid="133123">
                                            <p:txEl>
                                              <p:pRg st="1" end="1"/>
                                            </p:txEl>
                                          </p:spTgt>
                                        </p:tgtEl>
                                        <p:attrNameLst>
                                          <p:attrName>style.visibility</p:attrName>
                                        </p:attrNameLst>
                                      </p:cBhvr>
                                      <p:to>
                                        <p:strVal val="visible"/>
                                      </p:to>
                                    </p:set>
                                    <p:anim calcmode="lin" valueType="num">
                                      <p:cBhvr>
                                        <p:cTn id="14" dur="500" fill="hold"/>
                                        <p:tgtEl>
                                          <p:spTgt spid="133123">
                                            <p:txEl>
                                              <p:pRg st="1" end="1"/>
                                            </p:txEl>
                                          </p:spTgt>
                                        </p:tgtEl>
                                        <p:attrNameLst>
                                          <p:attrName>ppt_w</p:attrName>
                                        </p:attrNameLst>
                                      </p:cBhvr>
                                      <p:tavLst>
                                        <p:tav tm="0">
                                          <p:val>
                                            <p:strVal val="#ppt_w*0.05"/>
                                          </p:val>
                                        </p:tav>
                                        <p:tav tm="100000">
                                          <p:val>
                                            <p:strVal val="#ppt_w"/>
                                          </p:val>
                                        </p:tav>
                                      </p:tavLst>
                                    </p:anim>
                                    <p:anim calcmode="lin" valueType="num">
                                      <p:cBhvr>
                                        <p:cTn id="15" dur="500" fill="hold"/>
                                        <p:tgtEl>
                                          <p:spTgt spid="133123">
                                            <p:txEl>
                                              <p:pRg st="1" end="1"/>
                                            </p:txEl>
                                          </p:spTgt>
                                        </p:tgtEl>
                                        <p:attrNameLst>
                                          <p:attrName>ppt_h</p:attrName>
                                        </p:attrNameLst>
                                      </p:cBhvr>
                                      <p:tavLst>
                                        <p:tav tm="0">
                                          <p:val>
                                            <p:strVal val="#ppt_h"/>
                                          </p:val>
                                        </p:tav>
                                        <p:tav tm="100000">
                                          <p:val>
                                            <p:strVal val="#ppt_h"/>
                                          </p:val>
                                        </p:tav>
                                      </p:tavLst>
                                    </p:anim>
                                    <p:anim calcmode="lin" valueType="num">
                                      <p:cBhvr>
                                        <p:cTn id="16" dur="500" fill="hold"/>
                                        <p:tgtEl>
                                          <p:spTgt spid="133123">
                                            <p:txEl>
                                              <p:pRg st="1" end="1"/>
                                            </p:txEl>
                                          </p:spTgt>
                                        </p:tgtEl>
                                        <p:attrNameLst>
                                          <p:attrName>ppt_x</p:attrName>
                                        </p:attrNameLst>
                                      </p:cBhvr>
                                      <p:tavLst>
                                        <p:tav tm="0">
                                          <p:val>
                                            <p:strVal val="#ppt_x-.2"/>
                                          </p:val>
                                        </p:tav>
                                        <p:tav tm="100000">
                                          <p:val>
                                            <p:strVal val="#ppt_x"/>
                                          </p:val>
                                        </p:tav>
                                      </p:tavLst>
                                    </p:anim>
                                    <p:anim calcmode="lin" valueType="num">
                                      <p:cBhvr>
                                        <p:cTn id="17" dur="500" fill="hold"/>
                                        <p:tgtEl>
                                          <p:spTgt spid="133123">
                                            <p:txEl>
                                              <p:pRg st="1" end="1"/>
                                            </p:txEl>
                                          </p:spTgt>
                                        </p:tgtEl>
                                        <p:attrNameLst>
                                          <p:attrName>ppt_y</p:attrName>
                                        </p:attrNameLst>
                                      </p:cBhvr>
                                      <p:tavLst>
                                        <p:tav tm="0">
                                          <p:val>
                                            <p:strVal val="#ppt_y"/>
                                          </p:val>
                                        </p:tav>
                                        <p:tav tm="100000">
                                          <p:val>
                                            <p:strVal val="#ppt_y"/>
                                          </p:val>
                                        </p:tav>
                                      </p:tavLst>
                                    </p:anim>
                                    <p:animEffect transition="in" filter="fade">
                                      <p:cBhvr>
                                        <p:cTn id="18" dur="500"/>
                                        <p:tgtEl>
                                          <p:spTgt spid="133123">
                                            <p:txEl>
                                              <p:pRg st="1" end="1"/>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54" presetClass="entr" presetSubtype="0" accel="100000" fill="hold" grpId="0" nodeType="clickEffect">
                                  <p:stCondLst>
                                    <p:cond delay="0"/>
                                  </p:stCondLst>
                                  <p:childTnLst>
                                    <p:set>
                                      <p:cBhvr>
                                        <p:cTn id="22" dur="1" fill="hold">
                                          <p:stCondLst>
                                            <p:cond delay="0"/>
                                          </p:stCondLst>
                                        </p:cTn>
                                        <p:tgtEl>
                                          <p:spTgt spid="133123">
                                            <p:txEl>
                                              <p:pRg st="2" end="2"/>
                                            </p:txEl>
                                          </p:spTgt>
                                        </p:tgtEl>
                                        <p:attrNameLst>
                                          <p:attrName>style.visibility</p:attrName>
                                        </p:attrNameLst>
                                      </p:cBhvr>
                                      <p:to>
                                        <p:strVal val="visible"/>
                                      </p:to>
                                    </p:set>
                                    <p:anim calcmode="lin" valueType="num">
                                      <p:cBhvr>
                                        <p:cTn id="23" dur="500" fill="hold"/>
                                        <p:tgtEl>
                                          <p:spTgt spid="133123">
                                            <p:txEl>
                                              <p:pRg st="2" end="2"/>
                                            </p:txEl>
                                          </p:spTgt>
                                        </p:tgtEl>
                                        <p:attrNameLst>
                                          <p:attrName>ppt_w</p:attrName>
                                        </p:attrNameLst>
                                      </p:cBhvr>
                                      <p:tavLst>
                                        <p:tav tm="0">
                                          <p:val>
                                            <p:strVal val="#ppt_w*0.05"/>
                                          </p:val>
                                        </p:tav>
                                        <p:tav tm="100000">
                                          <p:val>
                                            <p:strVal val="#ppt_w"/>
                                          </p:val>
                                        </p:tav>
                                      </p:tavLst>
                                    </p:anim>
                                    <p:anim calcmode="lin" valueType="num">
                                      <p:cBhvr>
                                        <p:cTn id="24" dur="500" fill="hold"/>
                                        <p:tgtEl>
                                          <p:spTgt spid="133123">
                                            <p:txEl>
                                              <p:pRg st="2" end="2"/>
                                            </p:txEl>
                                          </p:spTgt>
                                        </p:tgtEl>
                                        <p:attrNameLst>
                                          <p:attrName>ppt_h</p:attrName>
                                        </p:attrNameLst>
                                      </p:cBhvr>
                                      <p:tavLst>
                                        <p:tav tm="0">
                                          <p:val>
                                            <p:strVal val="#ppt_h"/>
                                          </p:val>
                                        </p:tav>
                                        <p:tav tm="100000">
                                          <p:val>
                                            <p:strVal val="#ppt_h"/>
                                          </p:val>
                                        </p:tav>
                                      </p:tavLst>
                                    </p:anim>
                                    <p:anim calcmode="lin" valueType="num">
                                      <p:cBhvr>
                                        <p:cTn id="25" dur="500" fill="hold"/>
                                        <p:tgtEl>
                                          <p:spTgt spid="133123">
                                            <p:txEl>
                                              <p:pRg st="2" end="2"/>
                                            </p:txEl>
                                          </p:spTgt>
                                        </p:tgtEl>
                                        <p:attrNameLst>
                                          <p:attrName>ppt_x</p:attrName>
                                        </p:attrNameLst>
                                      </p:cBhvr>
                                      <p:tavLst>
                                        <p:tav tm="0">
                                          <p:val>
                                            <p:strVal val="#ppt_x-.2"/>
                                          </p:val>
                                        </p:tav>
                                        <p:tav tm="100000">
                                          <p:val>
                                            <p:strVal val="#ppt_x"/>
                                          </p:val>
                                        </p:tav>
                                      </p:tavLst>
                                    </p:anim>
                                    <p:anim calcmode="lin" valueType="num">
                                      <p:cBhvr>
                                        <p:cTn id="26" dur="500" fill="hold"/>
                                        <p:tgtEl>
                                          <p:spTgt spid="133123">
                                            <p:txEl>
                                              <p:pRg st="2" end="2"/>
                                            </p:txEl>
                                          </p:spTgt>
                                        </p:tgtEl>
                                        <p:attrNameLst>
                                          <p:attrName>ppt_y</p:attrName>
                                        </p:attrNameLst>
                                      </p:cBhvr>
                                      <p:tavLst>
                                        <p:tav tm="0">
                                          <p:val>
                                            <p:strVal val="#ppt_y"/>
                                          </p:val>
                                        </p:tav>
                                        <p:tav tm="100000">
                                          <p:val>
                                            <p:strVal val="#ppt_y"/>
                                          </p:val>
                                        </p:tav>
                                      </p:tavLst>
                                    </p:anim>
                                    <p:animEffect transition="in" filter="fade">
                                      <p:cBhvr>
                                        <p:cTn id="27" dur="500"/>
                                        <p:tgtEl>
                                          <p:spTgt spid="13312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23"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Portal Exits </a:t>
            </a:r>
            <a:r>
              <a:rPr lang="mr-IN" dirty="0"/>
              <a:t>–</a:t>
            </a:r>
            <a:r>
              <a:rPr lang="en-US" dirty="0"/>
              <a:t> Transmission of Diseases </a:t>
            </a:r>
          </a:p>
        </p:txBody>
      </p:sp>
      <p:pic>
        <p:nvPicPr>
          <p:cNvPr id="3" name="Picture Placeholder 1" descr="OSC_Microbio_15_02_PortalExit.jpg"/>
          <p:cNvPicPr>
            <a:picLocks noChangeAspect="1"/>
          </p:cNvPicPr>
          <p:nvPr/>
        </p:nvPicPr>
        <p:blipFill>
          <a:blip r:embed="rId2">
            <a:extLst>
              <a:ext uri="{28A0092B-C50C-407E-A947-70E740481C1C}">
                <a14:useLocalDpi xmlns:a14="http://schemas.microsoft.com/office/drawing/2010/main" val="0"/>
              </a:ext>
            </a:extLst>
          </a:blip>
          <a:srcRect l="-39744" r="-39744"/>
          <a:stretch>
            <a:fillRect/>
          </a:stretch>
        </p:blipFill>
        <p:spPr>
          <a:xfrm>
            <a:off x="457199" y="1122386"/>
            <a:ext cx="11383519" cy="4941530"/>
          </a:xfrm>
          <a:prstGeom prst="rect">
            <a:avLst/>
          </a:prstGeom>
        </p:spPr>
      </p:pic>
    </p:spTree>
    <p:extLst>
      <p:ext uri="{BB962C8B-B14F-4D97-AF65-F5344CB8AC3E}">
        <p14:creationId xmlns:p14="http://schemas.microsoft.com/office/powerpoint/2010/main" val="114985238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Primary vs Secondary Infection</a:t>
            </a:r>
          </a:p>
        </p:txBody>
      </p:sp>
      <p:sp>
        <p:nvSpPr>
          <p:cNvPr id="3" name="Content Placeholder 2"/>
          <p:cNvSpPr>
            <a:spLocks noGrp="1"/>
          </p:cNvSpPr>
          <p:nvPr>
            <p:ph idx="1"/>
          </p:nvPr>
        </p:nvSpPr>
        <p:spPr/>
        <p:txBody>
          <a:bodyPr>
            <a:normAutofit/>
          </a:bodyPr>
          <a:lstStyle/>
          <a:p>
            <a:r>
              <a:rPr lang="en-US" sz="4000" b="1" dirty="0">
                <a:solidFill>
                  <a:srgbClr val="FF0000"/>
                </a:solidFill>
              </a:rPr>
              <a:t>Primary </a:t>
            </a:r>
          </a:p>
          <a:p>
            <a:pPr lvl="1"/>
            <a:r>
              <a:rPr lang="en-US" sz="3600" b="1" dirty="0"/>
              <a:t>Initial infection caused by pathogen</a:t>
            </a:r>
          </a:p>
          <a:p>
            <a:pPr lvl="1"/>
            <a:r>
              <a:rPr lang="en-US" sz="3600" b="1" dirty="0"/>
              <a:t>HIV</a:t>
            </a:r>
          </a:p>
          <a:p>
            <a:pPr lvl="1"/>
            <a:endParaRPr lang="en-US" sz="3600" b="1" dirty="0"/>
          </a:p>
          <a:p>
            <a:r>
              <a:rPr lang="en-US" sz="4000" b="1" dirty="0">
                <a:solidFill>
                  <a:srgbClr val="FF0000"/>
                </a:solidFill>
              </a:rPr>
              <a:t>Secondary </a:t>
            </a:r>
          </a:p>
          <a:p>
            <a:pPr lvl="1"/>
            <a:r>
              <a:rPr lang="en-US" sz="3600" b="1" dirty="0"/>
              <a:t>Complications from primary infection </a:t>
            </a:r>
          </a:p>
          <a:p>
            <a:pPr lvl="1"/>
            <a:r>
              <a:rPr lang="en-US" sz="3600" b="1" dirty="0"/>
              <a:t>HIV ---------</a:t>
            </a:r>
            <a:r>
              <a:rPr lang="en-US" sz="3600" b="1" dirty="0">
                <a:sym typeface="Wingdings"/>
              </a:rPr>
              <a:t> secondary infections</a:t>
            </a:r>
          </a:p>
          <a:p>
            <a:pPr lvl="1"/>
            <a:r>
              <a:rPr lang="en-US" sz="3600" b="1" dirty="0">
                <a:sym typeface="Wingdings"/>
              </a:rPr>
              <a:t>Skin cancer (</a:t>
            </a:r>
            <a:r>
              <a:rPr lang="en-US" sz="3600" b="1" dirty="0" err="1">
                <a:sym typeface="Wingdings"/>
              </a:rPr>
              <a:t>Karposi’s</a:t>
            </a:r>
            <a:r>
              <a:rPr lang="en-US" sz="3600" b="1" dirty="0">
                <a:sym typeface="Wingdings"/>
              </a:rPr>
              <a:t> sarcoma); pneumonia, etc. </a:t>
            </a:r>
            <a:endParaRPr lang="en-US" sz="3600" b="1" dirty="0"/>
          </a:p>
        </p:txBody>
      </p:sp>
    </p:spTree>
    <p:extLst>
      <p:ext uri="{BB962C8B-B14F-4D97-AF65-F5344CB8AC3E}">
        <p14:creationId xmlns:p14="http://schemas.microsoft.com/office/powerpoint/2010/main" val="135753952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Virulence Factors</a:t>
            </a:r>
          </a:p>
        </p:txBody>
      </p:sp>
      <p:sp>
        <p:nvSpPr>
          <p:cNvPr id="3" name="Content Placeholder 2"/>
          <p:cNvSpPr>
            <a:spLocks noGrp="1"/>
          </p:cNvSpPr>
          <p:nvPr>
            <p:ph idx="1"/>
          </p:nvPr>
        </p:nvSpPr>
        <p:spPr/>
        <p:txBody>
          <a:bodyPr>
            <a:normAutofit fontScale="85000" lnSpcReduction="20000"/>
          </a:bodyPr>
          <a:lstStyle/>
          <a:p>
            <a:r>
              <a:rPr lang="en-US" sz="3600" b="1" dirty="0">
                <a:solidFill>
                  <a:srgbClr val="FF0000"/>
                </a:solidFill>
              </a:rPr>
              <a:t>Adhesion </a:t>
            </a:r>
          </a:p>
          <a:p>
            <a:pPr lvl="1"/>
            <a:r>
              <a:rPr lang="en-US" sz="3200" b="1" dirty="0"/>
              <a:t>Streptococcus pyogenes - Protein F </a:t>
            </a:r>
          </a:p>
          <a:p>
            <a:pPr lvl="1"/>
            <a:r>
              <a:rPr lang="en-US" sz="3200" b="1" dirty="0"/>
              <a:t>Streptococcus </a:t>
            </a:r>
            <a:r>
              <a:rPr lang="en-US" sz="3200" b="1" dirty="0" err="1"/>
              <a:t>mutans</a:t>
            </a:r>
            <a:r>
              <a:rPr lang="en-US" sz="3200" b="1" dirty="0"/>
              <a:t> </a:t>
            </a:r>
            <a:r>
              <a:rPr lang="mr-IN" sz="3200" b="1" dirty="0"/>
              <a:t>–</a:t>
            </a:r>
            <a:r>
              <a:rPr lang="en-US" sz="3200" b="1" dirty="0"/>
              <a:t> Adhesion P1 </a:t>
            </a:r>
          </a:p>
          <a:p>
            <a:pPr lvl="1"/>
            <a:r>
              <a:rPr lang="en-US" sz="3200" b="1" dirty="0"/>
              <a:t>Neisseria gonorrhoeae </a:t>
            </a:r>
            <a:r>
              <a:rPr lang="mr-IN" sz="3200" b="1" dirty="0"/>
              <a:t>–</a:t>
            </a:r>
            <a:r>
              <a:rPr lang="en-US" sz="3200" b="1" dirty="0"/>
              <a:t> type 4 pili </a:t>
            </a:r>
          </a:p>
          <a:p>
            <a:r>
              <a:rPr lang="en-US" sz="3600" b="1" dirty="0"/>
              <a:t>For the following, know example and pathogen for each category</a:t>
            </a:r>
          </a:p>
          <a:p>
            <a:endParaRPr lang="en-US" sz="3600" b="1" dirty="0"/>
          </a:p>
          <a:p>
            <a:r>
              <a:rPr lang="en-US" sz="3600" b="1" dirty="0" err="1">
                <a:solidFill>
                  <a:srgbClr val="FF0000"/>
                </a:solidFill>
              </a:rPr>
              <a:t>Exoenzymes</a:t>
            </a:r>
            <a:r>
              <a:rPr lang="en-US" sz="3600" b="1" dirty="0">
                <a:solidFill>
                  <a:srgbClr val="FF0000"/>
                </a:solidFill>
              </a:rPr>
              <a:t> </a:t>
            </a:r>
          </a:p>
          <a:p>
            <a:pPr lvl="1"/>
            <a:r>
              <a:rPr lang="en-US" sz="3200" b="1" dirty="0"/>
              <a:t>Table 15.8</a:t>
            </a:r>
          </a:p>
          <a:p>
            <a:pPr lvl="1"/>
            <a:endParaRPr lang="en-US" sz="3200" b="1" dirty="0"/>
          </a:p>
          <a:p>
            <a:r>
              <a:rPr lang="en-US" sz="3600" b="1" dirty="0">
                <a:solidFill>
                  <a:srgbClr val="FF0000"/>
                </a:solidFill>
              </a:rPr>
              <a:t>Toxins </a:t>
            </a:r>
          </a:p>
          <a:p>
            <a:pPr lvl="1"/>
            <a:r>
              <a:rPr lang="en-US" sz="3200" b="1" dirty="0"/>
              <a:t>Table 15.10 </a:t>
            </a:r>
          </a:p>
        </p:txBody>
      </p:sp>
    </p:spTree>
    <p:extLst>
      <p:ext uri="{BB962C8B-B14F-4D97-AF65-F5344CB8AC3E}">
        <p14:creationId xmlns:p14="http://schemas.microsoft.com/office/powerpoint/2010/main" val="1236612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a:spLocks noGrp="1" noChangeArrowheads="1"/>
          </p:cNvSpPr>
          <p:nvPr>
            <p:ph type="title" idx="4294967295"/>
          </p:nvPr>
        </p:nvSpPr>
        <p:spPr>
          <a:xfrm>
            <a:off x="1524000" y="0"/>
            <a:ext cx="8229600" cy="1066800"/>
          </a:xfrm>
        </p:spPr>
        <p:txBody>
          <a:bodyPr/>
          <a:lstStyle/>
          <a:p>
            <a:pPr eaLnBrk="1" hangingPunct="1"/>
            <a:r>
              <a:rPr lang="en-US" altLang="en-US"/>
              <a:t>Normal Microbiota</a:t>
            </a:r>
          </a:p>
        </p:txBody>
      </p:sp>
      <p:sp>
        <p:nvSpPr>
          <p:cNvPr id="103427" name="Rectangle 3"/>
          <p:cNvSpPr>
            <a:spLocks noGrp="1" noChangeArrowheads="1"/>
          </p:cNvSpPr>
          <p:nvPr>
            <p:ph type="body" idx="4294967295"/>
          </p:nvPr>
        </p:nvSpPr>
        <p:spPr>
          <a:xfrm>
            <a:off x="1981200" y="914400"/>
            <a:ext cx="8686800" cy="5257800"/>
          </a:xfrm>
        </p:spPr>
        <p:txBody>
          <a:bodyPr/>
          <a:lstStyle/>
          <a:p>
            <a:pPr eaLnBrk="1" hangingPunct="1">
              <a:lnSpc>
                <a:spcPct val="80000"/>
              </a:lnSpc>
            </a:pPr>
            <a:r>
              <a:rPr lang="en-US" altLang="en-US" sz="6100"/>
              <a:t>Human cells in an adult is about </a:t>
            </a:r>
            <a:r>
              <a:rPr lang="en-US" altLang="en-US" sz="6100" b="1" i="1">
                <a:solidFill>
                  <a:srgbClr val="FF0000"/>
                </a:solidFill>
              </a:rPr>
              <a:t>10 trillion</a:t>
            </a:r>
            <a:endParaRPr lang="en-US" altLang="en-US" sz="6100" i="1">
              <a:solidFill>
                <a:srgbClr val="FF0000"/>
              </a:solidFill>
            </a:endParaRPr>
          </a:p>
          <a:p>
            <a:pPr eaLnBrk="1" hangingPunct="1">
              <a:lnSpc>
                <a:spcPct val="80000"/>
              </a:lnSpc>
            </a:pPr>
            <a:r>
              <a:rPr lang="en-US" altLang="en-US" sz="6100"/>
              <a:t>Bacteria in and on an adult is about </a:t>
            </a:r>
            <a:r>
              <a:rPr lang="en-US" altLang="en-US" sz="6100" b="1" i="1">
                <a:solidFill>
                  <a:srgbClr val="FF0000"/>
                </a:solidFill>
              </a:rPr>
              <a:t>100 trillion</a:t>
            </a:r>
          </a:p>
        </p:txBody>
      </p:sp>
    </p:spTree>
    <p:extLst>
      <p:ext uri="{BB962C8B-B14F-4D97-AF65-F5344CB8AC3E}">
        <p14:creationId xmlns:p14="http://schemas.microsoft.com/office/powerpoint/2010/main" val="1882970184"/>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342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342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7"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Immune Evasion </a:t>
            </a:r>
            <a:r>
              <a:rPr lang="mr-IN" dirty="0"/>
              <a:t>–</a:t>
            </a:r>
            <a:r>
              <a:rPr lang="en-US" dirty="0"/>
              <a:t> Capsules </a:t>
            </a:r>
          </a:p>
        </p:txBody>
      </p:sp>
      <p:pic>
        <p:nvPicPr>
          <p:cNvPr id="3" name="Picture Placeholder 1" descr="OSC_Microbio_15_03_Phago.jpg"/>
          <p:cNvPicPr>
            <a:picLocks noChangeAspect="1"/>
          </p:cNvPicPr>
          <p:nvPr/>
        </p:nvPicPr>
        <p:blipFill>
          <a:blip r:embed="rId2">
            <a:extLst>
              <a:ext uri="{28A0092B-C50C-407E-A947-70E740481C1C}">
                <a14:useLocalDpi xmlns:a14="http://schemas.microsoft.com/office/drawing/2010/main" val="0"/>
              </a:ext>
            </a:extLst>
          </a:blip>
          <a:srcRect t="-13237" b="-13237"/>
          <a:stretch>
            <a:fillRect/>
          </a:stretch>
        </p:blipFill>
        <p:spPr>
          <a:xfrm>
            <a:off x="457199" y="1122386"/>
            <a:ext cx="11106354" cy="4821214"/>
          </a:xfrm>
          <a:prstGeom prst="rect">
            <a:avLst/>
          </a:prstGeom>
        </p:spPr>
      </p:pic>
    </p:spTree>
    <p:extLst>
      <p:ext uri="{BB962C8B-B14F-4D97-AF65-F5344CB8AC3E}">
        <p14:creationId xmlns:p14="http://schemas.microsoft.com/office/powerpoint/2010/main" val="53261001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Antigenic Drift vs Shift </a:t>
            </a:r>
          </a:p>
        </p:txBody>
      </p:sp>
      <p:pic>
        <p:nvPicPr>
          <p:cNvPr id="3" name="Picture Placeholder 1" descr="OSC_Microbio_15_03_Flu.jpg"/>
          <p:cNvPicPr>
            <a:picLocks noChangeAspect="1"/>
          </p:cNvPicPr>
          <p:nvPr/>
        </p:nvPicPr>
        <p:blipFill>
          <a:blip r:embed="rId2">
            <a:extLst>
              <a:ext uri="{28A0092B-C50C-407E-A947-70E740481C1C}">
                <a14:useLocalDpi xmlns:a14="http://schemas.microsoft.com/office/drawing/2010/main" val="0"/>
              </a:ext>
            </a:extLst>
          </a:blip>
          <a:srcRect l="-12464" r="-12464"/>
          <a:stretch>
            <a:fillRect/>
          </a:stretch>
        </p:blipFill>
        <p:spPr>
          <a:xfrm>
            <a:off x="2285999" y="1079292"/>
            <a:ext cx="8062913" cy="3500071"/>
          </a:xfrm>
          <a:prstGeom prst="rect">
            <a:avLst/>
          </a:prstGeom>
        </p:spPr>
      </p:pic>
      <p:sp>
        <p:nvSpPr>
          <p:cNvPr id="4" name="Text Placeholder 6"/>
          <p:cNvSpPr txBox="1">
            <a:spLocks/>
          </p:cNvSpPr>
          <p:nvPr/>
        </p:nvSpPr>
        <p:spPr>
          <a:xfrm>
            <a:off x="457200" y="4579363"/>
            <a:ext cx="11734800" cy="1845500"/>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600" b="1"/>
              <a:t>Antigenic drift and antigenic shift in influenza viruses.</a:t>
            </a:r>
          </a:p>
          <a:p>
            <a:pPr marL="342900" indent="-342900">
              <a:buFont typeface="Arial"/>
              <a:buAutoNum type="alphaLcParenBoth"/>
            </a:pPr>
            <a:r>
              <a:rPr lang="en-US" sz="1600" b="1"/>
              <a:t>In antigenic drift, mutations in the genes for the surface proteins neuraminidase and/or hemagglutinin result in small antigenic changes over time.</a:t>
            </a:r>
          </a:p>
          <a:p>
            <a:pPr marL="342900" indent="-342900">
              <a:buFont typeface="Arial"/>
              <a:buAutoNum type="alphaLcParenBoth"/>
            </a:pPr>
            <a:r>
              <a:rPr lang="en-US" sz="1600" b="1"/>
              <a:t>In antigenic shift, simultaneous infection of a cell with two different influenza viruses results in mixing of the genes. The resultant virus possesses a mixture of the proteins of the original viruses. Influenza pandemics can often be traced to antigenic shifts.</a:t>
            </a:r>
            <a:endParaRPr lang="en-US" sz="1600" b="1" dirty="0"/>
          </a:p>
        </p:txBody>
      </p:sp>
    </p:spTree>
    <p:extLst>
      <p:ext uri="{BB962C8B-B14F-4D97-AF65-F5344CB8AC3E}">
        <p14:creationId xmlns:p14="http://schemas.microsoft.com/office/powerpoint/2010/main" val="2252916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p:cNvSpPr>
            <a:spLocks noGrp="1" noChangeArrowheads="1"/>
          </p:cNvSpPr>
          <p:nvPr>
            <p:ph type="title" idx="4294967295"/>
          </p:nvPr>
        </p:nvSpPr>
        <p:spPr>
          <a:xfrm>
            <a:off x="1524000" y="0"/>
            <a:ext cx="8229600" cy="1066800"/>
          </a:xfrm>
        </p:spPr>
        <p:txBody>
          <a:bodyPr/>
          <a:lstStyle/>
          <a:p>
            <a:pPr eaLnBrk="1" hangingPunct="1"/>
            <a:r>
              <a:rPr lang="en-US" altLang="en-US"/>
              <a:t>Normal Microbiota</a:t>
            </a:r>
          </a:p>
        </p:txBody>
      </p:sp>
      <p:sp>
        <p:nvSpPr>
          <p:cNvPr id="105475" name="Rectangle 3"/>
          <p:cNvSpPr>
            <a:spLocks noGrp="1" noChangeArrowheads="1"/>
          </p:cNvSpPr>
          <p:nvPr>
            <p:ph type="body" idx="4294967295"/>
          </p:nvPr>
        </p:nvSpPr>
        <p:spPr>
          <a:xfrm>
            <a:off x="1752600" y="1066800"/>
            <a:ext cx="8915400" cy="5257800"/>
          </a:xfrm>
        </p:spPr>
        <p:txBody>
          <a:bodyPr/>
          <a:lstStyle/>
          <a:p>
            <a:pPr eaLnBrk="1" hangingPunct="1">
              <a:lnSpc>
                <a:spcPct val="90000"/>
              </a:lnSpc>
            </a:pPr>
            <a:r>
              <a:rPr lang="en-US" altLang="en-US" b="1" u="sng">
                <a:solidFill>
                  <a:srgbClr val="FF0000"/>
                </a:solidFill>
              </a:rPr>
              <a:t>(1) Resident Microbes</a:t>
            </a:r>
          </a:p>
          <a:p>
            <a:pPr lvl="1" eaLnBrk="1" hangingPunct="1">
              <a:lnSpc>
                <a:spcPct val="90000"/>
              </a:lnSpc>
            </a:pPr>
            <a:r>
              <a:rPr lang="en-US" altLang="en-US"/>
              <a:t>each site has particular populations</a:t>
            </a:r>
          </a:p>
          <a:p>
            <a:pPr lvl="1" eaLnBrk="1" hangingPunct="1">
              <a:lnSpc>
                <a:spcPct val="90000"/>
              </a:lnSpc>
            </a:pPr>
            <a:r>
              <a:rPr lang="en-US" altLang="en-US" b="1" i="1">
                <a:solidFill>
                  <a:srgbClr val="004080"/>
                </a:solidFill>
              </a:rPr>
              <a:t>changes over time</a:t>
            </a:r>
          </a:p>
          <a:p>
            <a:pPr eaLnBrk="1" hangingPunct="1">
              <a:lnSpc>
                <a:spcPct val="90000"/>
              </a:lnSpc>
            </a:pPr>
            <a:r>
              <a:rPr lang="en-US" altLang="en-US" b="1" u="sng">
                <a:solidFill>
                  <a:srgbClr val="FF0000"/>
                </a:solidFill>
              </a:rPr>
              <a:t>(2) Transient Microbes</a:t>
            </a:r>
          </a:p>
          <a:p>
            <a:pPr lvl="1" eaLnBrk="1" hangingPunct="1">
              <a:lnSpc>
                <a:spcPct val="90000"/>
              </a:lnSpc>
            </a:pPr>
            <a:r>
              <a:rPr lang="en-US" altLang="en-US" u="sng"/>
              <a:t>do not normally reside</a:t>
            </a:r>
            <a:r>
              <a:rPr lang="en-US" altLang="en-US"/>
              <a:t>, just passing through</a:t>
            </a:r>
          </a:p>
          <a:p>
            <a:pPr lvl="1" eaLnBrk="1" hangingPunct="1">
              <a:lnSpc>
                <a:spcPct val="90000"/>
              </a:lnSpc>
            </a:pPr>
            <a:r>
              <a:rPr lang="en-US" altLang="en-US"/>
              <a:t>most are </a:t>
            </a:r>
            <a:r>
              <a:rPr lang="en-US" altLang="en-US" b="1" i="1">
                <a:solidFill>
                  <a:srgbClr val="004080"/>
                </a:solidFill>
              </a:rPr>
              <a:t>harmless</a:t>
            </a:r>
            <a:r>
              <a:rPr lang="en-US" altLang="en-US"/>
              <a:t>, some pathogens</a:t>
            </a:r>
          </a:p>
          <a:p>
            <a:pPr eaLnBrk="1" hangingPunct="1">
              <a:lnSpc>
                <a:spcPct val="90000"/>
              </a:lnSpc>
            </a:pPr>
            <a:r>
              <a:rPr lang="en-US" altLang="en-US" b="1" u="sng">
                <a:solidFill>
                  <a:srgbClr val="FF0000"/>
                </a:solidFill>
              </a:rPr>
              <a:t>(3) Opportunists</a:t>
            </a:r>
          </a:p>
          <a:p>
            <a:pPr lvl="1" eaLnBrk="1" hangingPunct="1">
              <a:lnSpc>
                <a:spcPct val="90000"/>
              </a:lnSpc>
            </a:pPr>
            <a:r>
              <a:rPr lang="en-US" altLang="en-US"/>
              <a:t>cause disease when given opportunity</a:t>
            </a:r>
          </a:p>
          <a:p>
            <a:pPr lvl="2" eaLnBrk="1" hangingPunct="1">
              <a:lnSpc>
                <a:spcPct val="90000"/>
              </a:lnSpc>
            </a:pPr>
            <a:r>
              <a:rPr lang="en-US" altLang="en-US" sz="2400"/>
              <a:t>breakdown in immunity</a:t>
            </a:r>
          </a:p>
          <a:p>
            <a:pPr lvl="2" eaLnBrk="1" hangingPunct="1">
              <a:lnSpc>
                <a:spcPct val="90000"/>
              </a:lnSpc>
            </a:pPr>
            <a:r>
              <a:rPr lang="en-US" altLang="en-US" sz="2400"/>
              <a:t>certain medical treatments</a:t>
            </a:r>
          </a:p>
          <a:p>
            <a:pPr lvl="2" eaLnBrk="1" hangingPunct="1">
              <a:lnSpc>
                <a:spcPct val="90000"/>
              </a:lnSpc>
            </a:pPr>
            <a:r>
              <a:rPr lang="en-US" altLang="en-US" sz="2400"/>
              <a:t>implantation of devices</a:t>
            </a:r>
          </a:p>
        </p:txBody>
      </p:sp>
    </p:spTree>
    <p:extLst>
      <p:ext uri="{BB962C8B-B14F-4D97-AF65-F5344CB8AC3E}">
        <p14:creationId xmlns:p14="http://schemas.microsoft.com/office/powerpoint/2010/main" val="1213244508"/>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105475">
                                            <p:txEl>
                                              <p:pRg st="0" end="0"/>
                                            </p:txEl>
                                          </p:spTgt>
                                        </p:tgtEl>
                                        <p:attrNameLst>
                                          <p:attrName>style.visibility</p:attrName>
                                        </p:attrNameLst>
                                      </p:cBhvr>
                                      <p:to>
                                        <p:strVal val="visible"/>
                                      </p:to>
                                    </p:set>
                                    <p:anim calcmode="lin" valueType="num">
                                      <p:cBhvr additive="base">
                                        <p:cTn id="7" dur="500" fill="hold"/>
                                        <p:tgtEl>
                                          <p:spTgt spid="10547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547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105475">
                                            <p:txEl>
                                              <p:pRg st="1" end="1"/>
                                            </p:txEl>
                                          </p:spTgt>
                                        </p:tgtEl>
                                        <p:attrNameLst>
                                          <p:attrName>style.visibility</p:attrName>
                                        </p:attrNameLst>
                                      </p:cBhvr>
                                      <p:to>
                                        <p:strVal val="visible"/>
                                      </p:to>
                                    </p:set>
                                    <p:anim calcmode="lin" valueType="num">
                                      <p:cBhvr additive="base">
                                        <p:cTn id="11" dur="500" fill="hold"/>
                                        <p:tgtEl>
                                          <p:spTgt spid="10547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05475">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105475">
                                            <p:txEl>
                                              <p:pRg st="2" end="2"/>
                                            </p:txEl>
                                          </p:spTgt>
                                        </p:tgtEl>
                                        <p:attrNameLst>
                                          <p:attrName>style.visibility</p:attrName>
                                        </p:attrNameLst>
                                      </p:cBhvr>
                                      <p:to>
                                        <p:strVal val="visible"/>
                                      </p:to>
                                    </p:set>
                                    <p:anim calcmode="lin" valueType="num">
                                      <p:cBhvr additive="base">
                                        <p:cTn id="15" dur="500" fill="hold"/>
                                        <p:tgtEl>
                                          <p:spTgt spid="105475">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0547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accel="50000" decel="50000" fill="hold" grpId="0" nodeType="clickEffect">
                                  <p:stCondLst>
                                    <p:cond delay="0"/>
                                  </p:stCondLst>
                                  <p:childTnLst>
                                    <p:set>
                                      <p:cBhvr>
                                        <p:cTn id="20" dur="1" fill="hold">
                                          <p:stCondLst>
                                            <p:cond delay="0"/>
                                          </p:stCondLst>
                                        </p:cTn>
                                        <p:tgtEl>
                                          <p:spTgt spid="105475">
                                            <p:txEl>
                                              <p:pRg st="3" end="3"/>
                                            </p:txEl>
                                          </p:spTgt>
                                        </p:tgtEl>
                                        <p:attrNameLst>
                                          <p:attrName>style.visibility</p:attrName>
                                        </p:attrNameLst>
                                      </p:cBhvr>
                                      <p:to>
                                        <p:strVal val="visible"/>
                                      </p:to>
                                    </p:set>
                                    <p:anim calcmode="lin" valueType="num">
                                      <p:cBhvr additive="base">
                                        <p:cTn id="21" dur="500" fill="hold"/>
                                        <p:tgtEl>
                                          <p:spTgt spid="105475">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05475">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accel="50000" decel="50000" fill="hold" grpId="0" nodeType="withEffect">
                                  <p:stCondLst>
                                    <p:cond delay="0"/>
                                  </p:stCondLst>
                                  <p:childTnLst>
                                    <p:set>
                                      <p:cBhvr>
                                        <p:cTn id="24" dur="1" fill="hold">
                                          <p:stCondLst>
                                            <p:cond delay="0"/>
                                          </p:stCondLst>
                                        </p:cTn>
                                        <p:tgtEl>
                                          <p:spTgt spid="105475">
                                            <p:txEl>
                                              <p:pRg st="4" end="4"/>
                                            </p:txEl>
                                          </p:spTgt>
                                        </p:tgtEl>
                                        <p:attrNameLst>
                                          <p:attrName>style.visibility</p:attrName>
                                        </p:attrNameLst>
                                      </p:cBhvr>
                                      <p:to>
                                        <p:strVal val="visible"/>
                                      </p:to>
                                    </p:set>
                                    <p:anim calcmode="lin" valueType="num">
                                      <p:cBhvr additive="base">
                                        <p:cTn id="25" dur="500" fill="hold"/>
                                        <p:tgtEl>
                                          <p:spTgt spid="105475">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5475">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accel="50000" decel="50000" fill="hold" grpId="0" nodeType="withEffect">
                                  <p:stCondLst>
                                    <p:cond delay="0"/>
                                  </p:stCondLst>
                                  <p:childTnLst>
                                    <p:set>
                                      <p:cBhvr>
                                        <p:cTn id="28" dur="1" fill="hold">
                                          <p:stCondLst>
                                            <p:cond delay="0"/>
                                          </p:stCondLst>
                                        </p:cTn>
                                        <p:tgtEl>
                                          <p:spTgt spid="105475">
                                            <p:txEl>
                                              <p:pRg st="5" end="5"/>
                                            </p:txEl>
                                          </p:spTgt>
                                        </p:tgtEl>
                                        <p:attrNameLst>
                                          <p:attrName>style.visibility</p:attrName>
                                        </p:attrNameLst>
                                      </p:cBhvr>
                                      <p:to>
                                        <p:strVal val="visible"/>
                                      </p:to>
                                    </p:set>
                                    <p:anim calcmode="lin" valueType="num">
                                      <p:cBhvr additive="base">
                                        <p:cTn id="29" dur="500" fill="hold"/>
                                        <p:tgtEl>
                                          <p:spTgt spid="105475">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0547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4" accel="50000" decel="50000" fill="hold" grpId="0" nodeType="clickEffect">
                                  <p:stCondLst>
                                    <p:cond delay="0"/>
                                  </p:stCondLst>
                                  <p:childTnLst>
                                    <p:set>
                                      <p:cBhvr>
                                        <p:cTn id="34" dur="1" fill="hold">
                                          <p:stCondLst>
                                            <p:cond delay="0"/>
                                          </p:stCondLst>
                                        </p:cTn>
                                        <p:tgtEl>
                                          <p:spTgt spid="105475">
                                            <p:txEl>
                                              <p:pRg st="6" end="6"/>
                                            </p:txEl>
                                          </p:spTgt>
                                        </p:tgtEl>
                                        <p:attrNameLst>
                                          <p:attrName>style.visibility</p:attrName>
                                        </p:attrNameLst>
                                      </p:cBhvr>
                                      <p:to>
                                        <p:strVal val="visible"/>
                                      </p:to>
                                    </p:set>
                                    <p:anim calcmode="lin" valueType="num">
                                      <p:cBhvr additive="base">
                                        <p:cTn id="35" dur="500" fill="hold"/>
                                        <p:tgtEl>
                                          <p:spTgt spid="105475">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05475">
                                            <p:txEl>
                                              <p:pRg st="6" end="6"/>
                                            </p:txEl>
                                          </p:spTgt>
                                        </p:tgtEl>
                                        <p:attrNameLst>
                                          <p:attrName>ppt_y</p:attrName>
                                        </p:attrNameLst>
                                      </p:cBhvr>
                                      <p:tavLst>
                                        <p:tav tm="0">
                                          <p:val>
                                            <p:strVal val="1+#ppt_h/2"/>
                                          </p:val>
                                        </p:tav>
                                        <p:tav tm="100000">
                                          <p:val>
                                            <p:strVal val="#ppt_y"/>
                                          </p:val>
                                        </p:tav>
                                      </p:tavLst>
                                    </p:anim>
                                  </p:childTnLst>
                                </p:cTn>
                              </p:par>
                              <p:par>
                                <p:cTn id="37" presetID="2" presetClass="entr" presetSubtype="4" accel="50000" decel="50000" fill="hold" grpId="0" nodeType="withEffect">
                                  <p:stCondLst>
                                    <p:cond delay="0"/>
                                  </p:stCondLst>
                                  <p:childTnLst>
                                    <p:set>
                                      <p:cBhvr>
                                        <p:cTn id="38" dur="1" fill="hold">
                                          <p:stCondLst>
                                            <p:cond delay="0"/>
                                          </p:stCondLst>
                                        </p:cTn>
                                        <p:tgtEl>
                                          <p:spTgt spid="105475">
                                            <p:txEl>
                                              <p:pRg st="7" end="7"/>
                                            </p:txEl>
                                          </p:spTgt>
                                        </p:tgtEl>
                                        <p:attrNameLst>
                                          <p:attrName>style.visibility</p:attrName>
                                        </p:attrNameLst>
                                      </p:cBhvr>
                                      <p:to>
                                        <p:strVal val="visible"/>
                                      </p:to>
                                    </p:set>
                                    <p:anim calcmode="lin" valueType="num">
                                      <p:cBhvr additive="base">
                                        <p:cTn id="39" dur="500" fill="hold"/>
                                        <p:tgtEl>
                                          <p:spTgt spid="105475">
                                            <p:txEl>
                                              <p:pRg st="7" end="7"/>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105475">
                                            <p:txEl>
                                              <p:pRg st="7" end="7"/>
                                            </p:txEl>
                                          </p:spTgt>
                                        </p:tgtEl>
                                        <p:attrNameLst>
                                          <p:attrName>ppt_y</p:attrName>
                                        </p:attrNameLst>
                                      </p:cBhvr>
                                      <p:tavLst>
                                        <p:tav tm="0">
                                          <p:val>
                                            <p:strVal val="1+#ppt_h/2"/>
                                          </p:val>
                                        </p:tav>
                                        <p:tav tm="100000">
                                          <p:val>
                                            <p:strVal val="#ppt_y"/>
                                          </p:val>
                                        </p:tav>
                                      </p:tavLst>
                                    </p:anim>
                                  </p:childTnLst>
                                </p:cTn>
                              </p:par>
                              <p:par>
                                <p:cTn id="41" presetID="2" presetClass="entr" presetSubtype="4" accel="50000" decel="50000" fill="hold" grpId="0" nodeType="withEffect">
                                  <p:stCondLst>
                                    <p:cond delay="0"/>
                                  </p:stCondLst>
                                  <p:childTnLst>
                                    <p:set>
                                      <p:cBhvr>
                                        <p:cTn id="42" dur="1" fill="hold">
                                          <p:stCondLst>
                                            <p:cond delay="0"/>
                                          </p:stCondLst>
                                        </p:cTn>
                                        <p:tgtEl>
                                          <p:spTgt spid="105475">
                                            <p:txEl>
                                              <p:pRg st="8" end="8"/>
                                            </p:txEl>
                                          </p:spTgt>
                                        </p:tgtEl>
                                        <p:attrNameLst>
                                          <p:attrName>style.visibility</p:attrName>
                                        </p:attrNameLst>
                                      </p:cBhvr>
                                      <p:to>
                                        <p:strVal val="visible"/>
                                      </p:to>
                                    </p:set>
                                    <p:anim calcmode="lin" valueType="num">
                                      <p:cBhvr additive="base">
                                        <p:cTn id="43" dur="500" fill="hold"/>
                                        <p:tgtEl>
                                          <p:spTgt spid="105475">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05475">
                                            <p:txEl>
                                              <p:pRg st="8" end="8"/>
                                            </p:txEl>
                                          </p:spTgt>
                                        </p:tgtEl>
                                        <p:attrNameLst>
                                          <p:attrName>ppt_y</p:attrName>
                                        </p:attrNameLst>
                                      </p:cBhvr>
                                      <p:tavLst>
                                        <p:tav tm="0">
                                          <p:val>
                                            <p:strVal val="1+#ppt_h/2"/>
                                          </p:val>
                                        </p:tav>
                                        <p:tav tm="100000">
                                          <p:val>
                                            <p:strVal val="#ppt_y"/>
                                          </p:val>
                                        </p:tav>
                                      </p:tavLst>
                                    </p:anim>
                                  </p:childTnLst>
                                </p:cTn>
                              </p:par>
                              <p:par>
                                <p:cTn id="45" presetID="2" presetClass="entr" presetSubtype="4" accel="50000" decel="50000" fill="hold" grpId="0" nodeType="withEffect">
                                  <p:stCondLst>
                                    <p:cond delay="0"/>
                                  </p:stCondLst>
                                  <p:childTnLst>
                                    <p:set>
                                      <p:cBhvr>
                                        <p:cTn id="46" dur="1" fill="hold">
                                          <p:stCondLst>
                                            <p:cond delay="0"/>
                                          </p:stCondLst>
                                        </p:cTn>
                                        <p:tgtEl>
                                          <p:spTgt spid="105475">
                                            <p:txEl>
                                              <p:pRg st="9" end="9"/>
                                            </p:txEl>
                                          </p:spTgt>
                                        </p:tgtEl>
                                        <p:attrNameLst>
                                          <p:attrName>style.visibility</p:attrName>
                                        </p:attrNameLst>
                                      </p:cBhvr>
                                      <p:to>
                                        <p:strVal val="visible"/>
                                      </p:to>
                                    </p:set>
                                    <p:anim calcmode="lin" valueType="num">
                                      <p:cBhvr additive="base">
                                        <p:cTn id="47" dur="500" fill="hold"/>
                                        <p:tgtEl>
                                          <p:spTgt spid="105475">
                                            <p:txEl>
                                              <p:pRg st="9" end="9"/>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105475">
                                            <p:txEl>
                                              <p:pRg st="9" end="9"/>
                                            </p:txEl>
                                          </p:spTgt>
                                        </p:tgtEl>
                                        <p:attrNameLst>
                                          <p:attrName>ppt_y</p:attrName>
                                        </p:attrNameLst>
                                      </p:cBhvr>
                                      <p:tavLst>
                                        <p:tav tm="0">
                                          <p:val>
                                            <p:strVal val="1+#ppt_h/2"/>
                                          </p:val>
                                        </p:tav>
                                        <p:tav tm="100000">
                                          <p:val>
                                            <p:strVal val="#ppt_y"/>
                                          </p:val>
                                        </p:tav>
                                      </p:tavLst>
                                    </p:anim>
                                  </p:childTnLst>
                                </p:cTn>
                              </p:par>
                              <p:par>
                                <p:cTn id="49" presetID="2" presetClass="entr" presetSubtype="4" accel="50000" decel="50000" fill="hold" grpId="0" nodeType="withEffect">
                                  <p:stCondLst>
                                    <p:cond delay="0"/>
                                  </p:stCondLst>
                                  <p:childTnLst>
                                    <p:set>
                                      <p:cBhvr>
                                        <p:cTn id="50" dur="1" fill="hold">
                                          <p:stCondLst>
                                            <p:cond delay="0"/>
                                          </p:stCondLst>
                                        </p:cTn>
                                        <p:tgtEl>
                                          <p:spTgt spid="105475">
                                            <p:txEl>
                                              <p:pRg st="10" end="10"/>
                                            </p:txEl>
                                          </p:spTgt>
                                        </p:tgtEl>
                                        <p:attrNameLst>
                                          <p:attrName>style.visibility</p:attrName>
                                        </p:attrNameLst>
                                      </p:cBhvr>
                                      <p:to>
                                        <p:strVal val="visible"/>
                                      </p:to>
                                    </p:set>
                                    <p:anim calcmode="lin" valueType="num">
                                      <p:cBhvr additive="base">
                                        <p:cTn id="51" dur="500" fill="hold"/>
                                        <p:tgtEl>
                                          <p:spTgt spid="105475">
                                            <p:txEl>
                                              <p:pRg st="10" end="1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05475">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5"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2"/>
          <p:cNvSpPr>
            <a:spLocks noGrp="1" noChangeArrowheads="1"/>
          </p:cNvSpPr>
          <p:nvPr>
            <p:ph type="title" idx="4294967295"/>
          </p:nvPr>
        </p:nvSpPr>
        <p:spPr>
          <a:xfrm>
            <a:off x="2438400" y="0"/>
            <a:ext cx="8229600" cy="762000"/>
          </a:xfrm>
        </p:spPr>
        <p:txBody>
          <a:bodyPr/>
          <a:lstStyle/>
          <a:p>
            <a:pPr eaLnBrk="1" hangingPunct="1"/>
            <a:r>
              <a:rPr lang="en-US" altLang="en-US" dirty="0"/>
              <a:t>Acquiring the Normal Microbiota</a:t>
            </a:r>
          </a:p>
        </p:txBody>
      </p:sp>
      <p:sp>
        <p:nvSpPr>
          <p:cNvPr id="63490" name="Rectangle 3"/>
          <p:cNvSpPr>
            <a:spLocks noGrp="1" noChangeArrowheads="1"/>
          </p:cNvSpPr>
          <p:nvPr>
            <p:ph sz="half" idx="4294967295"/>
          </p:nvPr>
        </p:nvSpPr>
        <p:spPr>
          <a:xfrm>
            <a:off x="1589314" y="1709057"/>
            <a:ext cx="9078686" cy="3738154"/>
          </a:xfrm>
        </p:spPr>
        <p:txBody>
          <a:bodyPr/>
          <a:lstStyle/>
          <a:p>
            <a:pPr eaLnBrk="1" hangingPunct="1"/>
            <a:r>
              <a:rPr lang="en-US" altLang="en-US" sz="3200" b="1" u="sng" dirty="0">
                <a:solidFill>
                  <a:srgbClr val="FF0000"/>
                </a:solidFill>
              </a:rPr>
              <a:t>Birth canal</a:t>
            </a:r>
          </a:p>
          <a:p>
            <a:pPr lvl="1" eaLnBrk="1" hangingPunct="1"/>
            <a:r>
              <a:rPr lang="en-US" altLang="en-US" sz="3200" dirty="0"/>
              <a:t>Vaginal biota – </a:t>
            </a:r>
            <a:r>
              <a:rPr lang="en-US" altLang="en-US" sz="3200" i="1" dirty="0"/>
              <a:t>strep, staph </a:t>
            </a:r>
            <a:r>
              <a:rPr lang="en-US" altLang="en-US" sz="3200" dirty="0"/>
              <a:t>and </a:t>
            </a:r>
            <a:r>
              <a:rPr lang="en-US" altLang="en-US" sz="3200" i="1" dirty="0"/>
              <a:t>lactobacilli  </a:t>
            </a:r>
          </a:p>
          <a:p>
            <a:pPr eaLnBrk="1" hangingPunct="1"/>
            <a:r>
              <a:rPr lang="en-US" altLang="en-US" sz="3200" b="1" u="sng" dirty="0">
                <a:solidFill>
                  <a:srgbClr val="FF0000"/>
                </a:solidFill>
              </a:rPr>
              <a:t>Food</a:t>
            </a:r>
          </a:p>
          <a:p>
            <a:pPr lvl="1" eaLnBrk="1" hangingPunct="1"/>
            <a:r>
              <a:rPr lang="en-US" altLang="en-US" sz="3200" dirty="0"/>
              <a:t>Bottle (</a:t>
            </a:r>
            <a:r>
              <a:rPr lang="en-US" altLang="en-US" sz="3200" i="1" dirty="0"/>
              <a:t>lactobacilli, strep and staph</a:t>
            </a:r>
            <a:r>
              <a:rPr lang="en-US" altLang="en-US" sz="3200" dirty="0"/>
              <a:t>) Breast (</a:t>
            </a:r>
            <a:r>
              <a:rPr lang="en-US" altLang="en-US" sz="3200" i="1" dirty="0" err="1"/>
              <a:t>bifidobacterium</a:t>
            </a:r>
            <a:r>
              <a:rPr lang="en-US" altLang="en-US" sz="3200" dirty="0"/>
              <a:t>) </a:t>
            </a:r>
            <a:endParaRPr lang="en-US" altLang="en-US" sz="3200" i="1" dirty="0"/>
          </a:p>
          <a:p>
            <a:pPr eaLnBrk="1" hangingPunct="1"/>
            <a:r>
              <a:rPr lang="en-US" altLang="en-US" sz="3200" b="1" dirty="0">
                <a:solidFill>
                  <a:srgbClr val="48224C"/>
                </a:solidFill>
              </a:rPr>
              <a:t>Breathing</a:t>
            </a:r>
          </a:p>
        </p:txBody>
      </p:sp>
    </p:spTree>
    <p:extLst>
      <p:ext uri="{BB962C8B-B14F-4D97-AF65-F5344CB8AC3E}">
        <p14:creationId xmlns:p14="http://schemas.microsoft.com/office/powerpoint/2010/main" val="791765555"/>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Title 1"/>
          <p:cNvSpPr>
            <a:spLocks noGrp="1"/>
          </p:cNvSpPr>
          <p:nvPr>
            <p:ph type="title"/>
          </p:nvPr>
        </p:nvSpPr>
        <p:spPr/>
        <p:txBody>
          <a:bodyPr>
            <a:normAutofit fontScale="90000"/>
          </a:bodyPr>
          <a:lstStyle/>
          <a:p>
            <a:pPr eaLnBrk="1" hangingPunct="1"/>
            <a:r>
              <a:rPr lang="en-US" altLang="en-US">
                <a:ea typeface="MS PGothic" charset="-128"/>
              </a:rPr>
              <a:t>Signs of Infection in the Blood</a:t>
            </a:r>
          </a:p>
        </p:txBody>
      </p:sp>
      <p:sp>
        <p:nvSpPr>
          <p:cNvPr id="140291" name="Content Placeholder 2"/>
          <p:cNvSpPr>
            <a:spLocks noGrp="1"/>
          </p:cNvSpPr>
          <p:nvPr>
            <p:ph idx="1"/>
          </p:nvPr>
        </p:nvSpPr>
        <p:spPr>
          <a:xfrm>
            <a:off x="1828800" y="1066800"/>
            <a:ext cx="8153400" cy="5257800"/>
          </a:xfrm>
        </p:spPr>
        <p:txBody>
          <a:bodyPr/>
          <a:lstStyle/>
          <a:p>
            <a:pPr eaLnBrk="1" hangingPunct="1">
              <a:lnSpc>
                <a:spcPct val="90000"/>
              </a:lnSpc>
            </a:pPr>
            <a:r>
              <a:rPr lang="en-US" altLang="en-US" sz="3100">
                <a:ea typeface="MS PGothic" charset="-128"/>
              </a:rPr>
              <a:t>Changes in the number of circulating white blood cells</a:t>
            </a:r>
          </a:p>
          <a:p>
            <a:pPr eaLnBrk="1" hangingPunct="1">
              <a:lnSpc>
                <a:spcPct val="90000"/>
              </a:lnSpc>
            </a:pPr>
            <a:r>
              <a:rPr lang="en-US" altLang="en-US" sz="3100" b="1" i="1" u="sng">
                <a:solidFill>
                  <a:srgbClr val="FF0000"/>
                </a:solidFill>
                <a:ea typeface="MS PGothic" charset="-128"/>
              </a:rPr>
              <a:t>Leukocytosis</a:t>
            </a:r>
            <a:r>
              <a:rPr lang="en-US" altLang="en-US" sz="3100" b="1" i="1">
                <a:solidFill>
                  <a:srgbClr val="FF0000"/>
                </a:solidFill>
                <a:ea typeface="MS PGothic" charset="-128"/>
              </a:rPr>
              <a:t> </a:t>
            </a:r>
            <a:r>
              <a:rPr lang="en-US" altLang="en-US" sz="3100" b="1">
                <a:ea typeface="MS PGothic" charset="-128"/>
              </a:rPr>
              <a:t>(increase in WBCs)</a:t>
            </a:r>
            <a:endParaRPr lang="en-US" altLang="en-US" sz="3100">
              <a:ea typeface="MS PGothic" charset="-128"/>
            </a:endParaRPr>
          </a:p>
          <a:p>
            <a:pPr lvl="1" eaLnBrk="1" hangingPunct="1">
              <a:lnSpc>
                <a:spcPct val="90000"/>
              </a:lnSpc>
            </a:pPr>
            <a:r>
              <a:rPr lang="en-US" altLang="en-US" sz="2700" b="1">
                <a:solidFill>
                  <a:srgbClr val="330F42"/>
                </a:solidFill>
                <a:ea typeface="MS PGothic" charset="-128"/>
              </a:rPr>
              <a:t>Leukopenia </a:t>
            </a:r>
            <a:r>
              <a:rPr lang="en-US" altLang="en-US" sz="2700" b="1">
                <a:ea typeface="MS PGothic" charset="-128"/>
              </a:rPr>
              <a:t>(decrease) </a:t>
            </a:r>
            <a:endParaRPr lang="en-US" altLang="en-US" sz="2700">
              <a:ea typeface="MS PGothic" charset="-128"/>
            </a:endParaRPr>
          </a:p>
          <a:p>
            <a:pPr eaLnBrk="1" hangingPunct="1">
              <a:lnSpc>
                <a:spcPct val="90000"/>
              </a:lnSpc>
            </a:pPr>
            <a:r>
              <a:rPr lang="en-US" altLang="en-US" sz="3100" b="1" i="1" u="sng">
                <a:solidFill>
                  <a:srgbClr val="FF0000"/>
                </a:solidFill>
                <a:ea typeface="MS PGothic" charset="-128"/>
              </a:rPr>
              <a:t>Septicemia</a:t>
            </a:r>
            <a:r>
              <a:rPr lang="en-US" altLang="en-US" sz="3100">
                <a:ea typeface="MS PGothic" charset="-128"/>
              </a:rPr>
              <a:t>:  general state in which microorganisms are multiplying in the blood and are present in large numbers</a:t>
            </a:r>
          </a:p>
          <a:p>
            <a:pPr eaLnBrk="1" hangingPunct="1">
              <a:lnSpc>
                <a:spcPct val="90000"/>
              </a:lnSpc>
            </a:pPr>
            <a:r>
              <a:rPr lang="en-US" altLang="en-US" sz="3100" b="1" i="1" u="sng">
                <a:solidFill>
                  <a:srgbClr val="FF0000"/>
                </a:solidFill>
                <a:ea typeface="MS PGothic" charset="-128"/>
              </a:rPr>
              <a:t>Bacteremia</a:t>
            </a:r>
            <a:r>
              <a:rPr lang="en-US" altLang="en-US" sz="3100" b="1">
                <a:solidFill>
                  <a:srgbClr val="330F42"/>
                </a:solidFill>
                <a:ea typeface="MS PGothic" charset="-128"/>
              </a:rPr>
              <a:t> </a:t>
            </a:r>
            <a:r>
              <a:rPr lang="en-US" altLang="en-US" sz="3100">
                <a:ea typeface="MS PGothic" charset="-128"/>
              </a:rPr>
              <a:t>or </a:t>
            </a:r>
            <a:r>
              <a:rPr lang="en-US" altLang="en-US" sz="3100" b="1" i="1" u="sng">
                <a:solidFill>
                  <a:srgbClr val="FF0000"/>
                </a:solidFill>
                <a:ea typeface="MS PGothic" charset="-128"/>
              </a:rPr>
              <a:t>viremia</a:t>
            </a:r>
            <a:r>
              <a:rPr lang="en-US" altLang="en-US" sz="3100">
                <a:ea typeface="MS PGothic" charset="-128"/>
              </a:rPr>
              <a:t>:  microbes are present in the blood but are not necessarily multiplying</a:t>
            </a:r>
          </a:p>
        </p:txBody>
      </p:sp>
    </p:spTree>
    <p:extLst>
      <p:ext uri="{BB962C8B-B14F-4D97-AF65-F5344CB8AC3E}">
        <p14:creationId xmlns:p14="http://schemas.microsoft.com/office/powerpoint/2010/main" val="61998776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140291">
                                            <p:txEl>
                                              <p:pRg st="0" end="0"/>
                                            </p:txEl>
                                          </p:spTgt>
                                        </p:tgtEl>
                                        <p:attrNameLst>
                                          <p:attrName>style.visibility</p:attrName>
                                        </p:attrNameLst>
                                      </p:cBhvr>
                                      <p:to>
                                        <p:strVal val="visible"/>
                                      </p:to>
                                    </p:set>
                                    <p:anim calcmode="lin" valueType="num">
                                      <p:cBhvr additive="base">
                                        <p:cTn id="7" dur="500" fill="hold"/>
                                        <p:tgtEl>
                                          <p:spTgt spid="14029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029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accel="50000" decel="50000" fill="hold" grpId="0" nodeType="clickEffect">
                                  <p:stCondLst>
                                    <p:cond delay="0"/>
                                  </p:stCondLst>
                                  <p:childTnLst>
                                    <p:set>
                                      <p:cBhvr>
                                        <p:cTn id="12" dur="1" fill="hold">
                                          <p:stCondLst>
                                            <p:cond delay="0"/>
                                          </p:stCondLst>
                                        </p:cTn>
                                        <p:tgtEl>
                                          <p:spTgt spid="140291">
                                            <p:txEl>
                                              <p:pRg st="1" end="1"/>
                                            </p:txEl>
                                          </p:spTgt>
                                        </p:tgtEl>
                                        <p:attrNameLst>
                                          <p:attrName>style.visibility</p:attrName>
                                        </p:attrNameLst>
                                      </p:cBhvr>
                                      <p:to>
                                        <p:strVal val="visible"/>
                                      </p:to>
                                    </p:set>
                                    <p:anim calcmode="lin" valueType="num">
                                      <p:cBhvr additive="base">
                                        <p:cTn id="13" dur="500" fill="hold"/>
                                        <p:tgtEl>
                                          <p:spTgt spid="14029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40291">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accel="50000" decel="50000" fill="hold" grpId="0" nodeType="withEffect">
                                  <p:stCondLst>
                                    <p:cond delay="0"/>
                                  </p:stCondLst>
                                  <p:childTnLst>
                                    <p:set>
                                      <p:cBhvr>
                                        <p:cTn id="16" dur="1" fill="hold">
                                          <p:stCondLst>
                                            <p:cond delay="0"/>
                                          </p:stCondLst>
                                        </p:cTn>
                                        <p:tgtEl>
                                          <p:spTgt spid="140291">
                                            <p:txEl>
                                              <p:pRg st="2" end="2"/>
                                            </p:txEl>
                                          </p:spTgt>
                                        </p:tgtEl>
                                        <p:attrNameLst>
                                          <p:attrName>style.visibility</p:attrName>
                                        </p:attrNameLst>
                                      </p:cBhvr>
                                      <p:to>
                                        <p:strVal val="visible"/>
                                      </p:to>
                                    </p:set>
                                    <p:anim calcmode="lin" valueType="num">
                                      <p:cBhvr additive="base">
                                        <p:cTn id="17" dur="500" fill="hold"/>
                                        <p:tgtEl>
                                          <p:spTgt spid="140291">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4029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accel="50000" decel="50000" fill="hold" grpId="0" nodeType="clickEffect">
                                  <p:stCondLst>
                                    <p:cond delay="0"/>
                                  </p:stCondLst>
                                  <p:childTnLst>
                                    <p:set>
                                      <p:cBhvr>
                                        <p:cTn id="22" dur="1" fill="hold">
                                          <p:stCondLst>
                                            <p:cond delay="0"/>
                                          </p:stCondLst>
                                        </p:cTn>
                                        <p:tgtEl>
                                          <p:spTgt spid="140291">
                                            <p:txEl>
                                              <p:pRg st="3" end="3"/>
                                            </p:txEl>
                                          </p:spTgt>
                                        </p:tgtEl>
                                        <p:attrNameLst>
                                          <p:attrName>style.visibility</p:attrName>
                                        </p:attrNameLst>
                                      </p:cBhvr>
                                      <p:to>
                                        <p:strVal val="visible"/>
                                      </p:to>
                                    </p:set>
                                    <p:anim calcmode="lin" valueType="num">
                                      <p:cBhvr additive="base">
                                        <p:cTn id="23" dur="500" fill="hold"/>
                                        <p:tgtEl>
                                          <p:spTgt spid="140291">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4029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accel="50000" decel="50000" fill="hold" grpId="0" nodeType="clickEffect">
                                  <p:stCondLst>
                                    <p:cond delay="0"/>
                                  </p:stCondLst>
                                  <p:childTnLst>
                                    <p:set>
                                      <p:cBhvr>
                                        <p:cTn id="28" dur="1" fill="hold">
                                          <p:stCondLst>
                                            <p:cond delay="0"/>
                                          </p:stCondLst>
                                        </p:cTn>
                                        <p:tgtEl>
                                          <p:spTgt spid="140291">
                                            <p:txEl>
                                              <p:pRg st="4" end="4"/>
                                            </p:txEl>
                                          </p:spTgt>
                                        </p:tgtEl>
                                        <p:attrNameLst>
                                          <p:attrName>style.visibility</p:attrName>
                                        </p:attrNameLst>
                                      </p:cBhvr>
                                      <p:to>
                                        <p:strVal val="visible"/>
                                      </p:to>
                                    </p:set>
                                    <p:anim calcmode="lin" valueType="num">
                                      <p:cBhvr additive="base">
                                        <p:cTn id="29" dur="500" fill="hold"/>
                                        <p:tgtEl>
                                          <p:spTgt spid="140291">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40291">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291"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Infectious and Noninfectious Diseases </a:t>
            </a:r>
          </a:p>
        </p:txBody>
      </p:sp>
      <p:pic>
        <p:nvPicPr>
          <p:cNvPr id="3" name="Picture Placeholder 1" descr="OSC_Microbio_15_01_Blood.jpg"/>
          <p:cNvPicPr>
            <a:picLocks noChangeAspect="1"/>
          </p:cNvPicPr>
          <p:nvPr/>
        </p:nvPicPr>
        <p:blipFill>
          <a:blip r:embed="rId2">
            <a:extLst>
              <a:ext uri="{28A0092B-C50C-407E-A947-70E740481C1C}">
                <a14:useLocalDpi xmlns:a14="http://schemas.microsoft.com/office/drawing/2010/main" val="0"/>
              </a:ext>
            </a:extLst>
          </a:blip>
          <a:srcRect t="-1678" b="-1678"/>
          <a:stretch>
            <a:fillRect/>
          </a:stretch>
        </p:blipFill>
        <p:spPr>
          <a:xfrm>
            <a:off x="2454441" y="1211601"/>
            <a:ext cx="8062913" cy="3500071"/>
          </a:xfrm>
          <a:prstGeom prst="rect">
            <a:avLst/>
          </a:prstGeom>
        </p:spPr>
      </p:pic>
      <p:sp>
        <p:nvSpPr>
          <p:cNvPr id="4" name="Text Placeholder 6"/>
          <p:cNvSpPr txBox="1">
            <a:spLocks/>
          </p:cNvSpPr>
          <p:nvPr/>
        </p:nvSpPr>
        <p:spPr>
          <a:xfrm>
            <a:off x="457199" y="4843981"/>
            <a:ext cx="11357811" cy="1701197"/>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400" b="1"/>
              <a:t>Blood smears showing two diseases of the blood.</a:t>
            </a:r>
          </a:p>
          <a:p>
            <a:pPr>
              <a:buFont typeface="Arial"/>
              <a:buAutoNum type="alphaLcParenBoth"/>
            </a:pPr>
            <a:r>
              <a:rPr lang="en-US" sz="1400" b="1"/>
              <a:t>Malaria is an infectious, zoonotic disease caused by the protozoan pathogen </a:t>
            </a:r>
            <a:r>
              <a:rPr lang="en-US" sz="1400" b="1" i="1"/>
              <a:t>Plasmodium falciparum</a:t>
            </a:r>
            <a:r>
              <a:rPr lang="en-US" sz="1400" b="1"/>
              <a:t> (shown here) and several other species of the genus </a:t>
            </a:r>
            <a:r>
              <a:rPr lang="en-US" sz="1400" b="1" i="1"/>
              <a:t>Plasmodium</a:t>
            </a:r>
            <a:r>
              <a:rPr lang="en-US" sz="1400" b="1"/>
              <a:t>. It is transmitted by mosquitoes to humans.</a:t>
            </a:r>
          </a:p>
          <a:p>
            <a:pPr>
              <a:buFont typeface="Arial"/>
              <a:buAutoNum type="alphaLcParenBoth"/>
            </a:pPr>
            <a:r>
              <a:rPr lang="en-US" sz="1400" b="1"/>
              <a:t>Sickle cell disease is a noninfectious genetic disorder that results in abnormally shaped red blood cells, which can stick together and obstruct the flow of blood through the circulatory system. It is not caused by a pathogen, but rather a genetic mutation. (credit a: modification of work by Centers for Disease Control and Prevention; credit b: modification of work by Ed Uthman)</a:t>
            </a:r>
            <a:endParaRPr lang="en-US" sz="1400" b="1" dirty="0"/>
          </a:p>
        </p:txBody>
      </p:sp>
    </p:spTree>
    <p:extLst>
      <p:ext uri="{BB962C8B-B14F-4D97-AF65-F5344CB8AC3E}">
        <p14:creationId xmlns:p14="http://schemas.microsoft.com/office/powerpoint/2010/main" val="143429667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793</TotalTime>
  <Words>2581</Words>
  <Application>Microsoft Macintosh PowerPoint</Application>
  <PresentationFormat>Widescreen</PresentationFormat>
  <Paragraphs>341</Paragraphs>
  <Slides>51</Slides>
  <Notes>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51</vt:i4>
      </vt:variant>
    </vt:vector>
  </HeadingPairs>
  <TitlesOfParts>
    <vt:vector size="60" baseType="lpstr">
      <vt:lpstr>ＭＳ Ｐゴシック</vt:lpstr>
      <vt:lpstr>ＭＳ Ｐゴシック</vt:lpstr>
      <vt:lpstr>Arial</vt:lpstr>
      <vt:lpstr>Calibri</vt:lpstr>
      <vt:lpstr>Calibri Light</vt:lpstr>
      <vt:lpstr>Mangal</vt:lpstr>
      <vt:lpstr>Rockwell</vt:lpstr>
      <vt:lpstr>Wingdings</vt:lpstr>
      <vt:lpstr>Office Theme</vt:lpstr>
      <vt:lpstr>Microbial Mechanisms of Pathogenicity </vt:lpstr>
      <vt:lpstr>Introduction </vt:lpstr>
      <vt:lpstr>The Human Host</vt:lpstr>
      <vt:lpstr>Resident Biota</vt:lpstr>
      <vt:lpstr>Normal Microbiota</vt:lpstr>
      <vt:lpstr>Normal Microbiota</vt:lpstr>
      <vt:lpstr>Acquiring the Normal Microbiota</vt:lpstr>
      <vt:lpstr>Signs of Infection in the Blood</vt:lpstr>
      <vt:lpstr>Infectious and Noninfectious Diseases </vt:lpstr>
      <vt:lpstr>Acquisition and Transmission of Infectious Agents</vt:lpstr>
      <vt:lpstr>Communicable and Noncommunicable </vt:lpstr>
      <vt:lpstr>Nosocomial Infections:  The Hospital as a Source of Disease</vt:lpstr>
      <vt:lpstr>PowerPoint Presentation</vt:lpstr>
      <vt:lpstr>Reservoirs:  Where Pathogens Persist</vt:lpstr>
      <vt:lpstr>Animals as Reservoirs and Sources</vt:lpstr>
      <vt:lpstr>Vectors</vt:lpstr>
      <vt:lpstr>Zoonosis</vt:lpstr>
      <vt:lpstr>Periods of Disease </vt:lpstr>
      <vt:lpstr>Progression of Infection</vt:lpstr>
      <vt:lpstr>Acute vs Chronic </vt:lpstr>
      <vt:lpstr>The Persistence of Microbes and Pathologic Conditions</vt:lpstr>
      <vt:lpstr>How Pathogens cause Disease </vt:lpstr>
      <vt:lpstr>Pathogenicity and Virulence – LD50 and ID50 </vt:lpstr>
      <vt:lpstr>The Progress of an Infection</vt:lpstr>
      <vt:lpstr>Primary vs. Opportunistic Pathogens </vt:lpstr>
      <vt:lpstr>Stages of Pathogenesis – Portal of Entry </vt:lpstr>
      <vt:lpstr>Becoming Established:  Step One- Portals of Entry</vt:lpstr>
      <vt:lpstr>Infectious Agents that Enter the Skin</vt:lpstr>
      <vt:lpstr>The Respiratory Portal of Entry</vt:lpstr>
      <vt:lpstr>The Gastrointestinal Tract as Portal</vt:lpstr>
      <vt:lpstr>Urogenital Portals of Entry</vt:lpstr>
      <vt:lpstr>Pathogens that Infect During Pregnancy and Birth</vt:lpstr>
      <vt:lpstr>Becoming Established:  Step Two- Attaching to the Host (Adhesion)</vt:lpstr>
      <vt:lpstr>Becoming Established:  Step Three- Surviving Host Defenses</vt:lpstr>
      <vt:lpstr>Exoenzymes </vt:lpstr>
      <vt:lpstr>Exoenzymes </vt:lpstr>
      <vt:lpstr>Causing Disease:  How Virulence Factors Contribute to Tissue Damage</vt:lpstr>
      <vt:lpstr>Extracellular Enzymes</vt:lpstr>
      <vt:lpstr>Toxins – Endotoxins and Exotoxins </vt:lpstr>
      <vt:lpstr>Toxins – Affect Membranes  </vt:lpstr>
      <vt:lpstr>Intracellular Toxins – Botulism and Tetanus </vt:lpstr>
      <vt:lpstr>Bacterial Toxins</vt:lpstr>
      <vt:lpstr>Endotoxins and Exotoxins</vt:lpstr>
      <vt:lpstr>Toxins</vt:lpstr>
      <vt:lpstr>PowerPoint Presentation</vt:lpstr>
      <vt:lpstr>The Process of Infection and Disease</vt:lpstr>
      <vt:lpstr>Portal Exits – Transmission of Diseases </vt:lpstr>
      <vt:lpstr>Primary vs Secondary Infection</vt:lpstr>
      <vt:lpstr>Virulence Factors</vt:lpstr>
      <vt:lpstr>Immune Evasion – Capsules </vt:lpstr>
      <vt:lpstr>Antigenic Drift vs Shift </vt:lpstr>
    </vt:vector>
  </TitlesOfParts>
  <Company/>
  <LinksUpToDate>false</LinksUpToDate>
  <SharedDoc>false</SharedDoc>
  <HyperlinksChanged>false</HyperlinksChanged>
  <AppVersion>16.0010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An Invisible World  </dc:title>
  <dc:creator>Andrew Dawson</dc:creator>
  <cp:lastModifiedBy>Andrew Dawson</cp:lastModifiedBy>
  <cp:revision>90</cp:revision>
  <dcterms:created xsi:type="dcterms:W3CDTF">2017-06-12T19:29:15Z</dcterms:created>
  <dcterms:modified xsi:type="dcterms:W3CDTF">2018-03-01T18:50:11Z</dcterms:modified>
</cp:coreProperties>
</file>