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76" r:id="rId10"/>
    <p:sldId id="267" r:id="rId11"/>
    <p:sldId id="266" r:id="rId12"/>
    <p:sldId id="268" r:id="rId13"/>
    <p:sldId id="272" r:id="rId14"/>
    <p:sldId id="273" r:id="rId15"/>
    <p:sldId id="277" r:id="rId16"/>
    <p:sldId id="270" r:id="rId17"/>
    <p:sldId id="271" r:id="rId18"/>
    <p:sldId id="279" r:id="rId19"/>
    <p:sldId id="281" r:id="rId20"/>
    <p:sldId id="28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048"/>
    <p:restoredTop sz="94632"/>
  </p:normalViewPr>
  <p:slideViewPr>
    <p:cSldViewPr snapToGrid="0" snapToObjects="1">
      <p:cViewPr varScale="1">
        <p:scale>
          <a:sx n="96" d="100"/>
          <a:sy n="96" d="100"/>
        </p:scale>
        <p:origin x="19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1003A-3DC5-EA41-BE52-5054C1B3DAD8}" type="datetimeFigureOut">
              <a:rPr lang="en-US" smtClean="0"/>
              <a:t>3/1/18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9E4D1-782F-EC44-8B5D-33DC3587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7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2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3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49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028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0258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53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2245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9520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2212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0501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1822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9196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9233"/>
            <a:ext cx="10515600" cy="50077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24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74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58836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5813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41327"/>
            <a:ext cx="10750549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599" y="1122387"/>
            <a:ext cx="10750551" cy="35000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09600" y="4843982"/>
            <a:ext cx="10750549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436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4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26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3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167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4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0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9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6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33BAD-F96F-7143-B745-21EBFAA84F47}" type="datetimeFigureOut">
              <a:rPr lang="en-US" smtClean="0"/>
              <a:t>3/1/18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69EA4-F97C-7A4E-8B2D-57572F3C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4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Biochemistry of the Bacterial Genome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Chapter 10 </a:t>
            </a:r>
          </a:p>
          <a:p>
            <a:r>
              <a:rPr lang="en-US" b="1" dirty="0"/>
              <a:t>Biology 2161</a:t>
            </a:r>
          </a:p>
        </p:txBody>
      </p:sp>
    </p:spTree>
    <p:extLst>
      <p:ext uri="{BB962C8B-B14F-4D97-AF65-F5344CB8AC3E}">
        <p14:creationId xmlns:p14="http://schemas.microsoft.com/office/powerpoint/2010/main" val="1640851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RNA vs. DNA </a:t>
            </a:r>
          </a:p>
        </p:txBody>
      </p:sp>
      <p:pic>
        <p:nvPicPr>
          <p:cNvPr id="2" name="Picture Placeholder 1" descr="OSC_Microbio_10_03_RNAStruct2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857" r="-23857"/>
          <a:stretch>
            <a:fillRect/>
          </a:stretch>
        </p:blipFill>
        <p:spPr>
          <a:xfrm>
            <a:off x="609600" y="1464943"/>
            <a:ext cx="10750551" cy="3500071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5478982"/>
            <a:ext cx="10750549" cy="1166382"/>
          </a:xfrm>
        </p:spPr>
        <p:txBody>
          <a:bodyPr>
            <a:noAutofit/>
          </a:bodyPr>
          <a:lstStyle/>
          <a:p>
            <a:pPr marL="342900" indent="-342900">
              <a:buAutoNum type="alphaLcParenBoth"/>
            </a:pPr>
            <a:r>
              <a:rPr lang="en-US" sz="1600" b="1" dirty="0"/>
              <a:t>DNA is typically double stranded, whereas RNA is typically single stranded. </a:t>
            </a:r>
          </a:p>
          <a:p>
            <a:pPr marL="342900" indent="-342900">
              <a:buAutoNum type="alphaLcParenBoth"/>
            </a:pPr>
            <a:r>
              <a:rPr lang="en-US" sz="1600" b="1" dirty="0"/>
              <a:t>Although it is single stranded, RNA can fold upon itself, with the folds stabilized by short areas of complementary base pairing within the molecule, forming a three-dimensional structure.</a:t>
            </a:r>
          </a:p>
        </p:txBody>
      </p:sp>
      <p:pic>
        <p:nvPicPr>
          <p:cNvPr id="9" name="Picture 2" descr="L:\Clients\Connexions\01_CNX_ Admin\00_OSC_Project_Resources\14_OSC_Production\PowerPoints\OSX-Stacked-TM-CMYK-300dp1-2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2" y="237744"/>
            <a:ext cx="1049775" cy="713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540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RNA </a:t>
            </a:r>
          </a:p>
        </p:txBody>
      </p:sp>
      <p:pic>
        <p:nvPicPr>
          <p:cNvPr id="2" name="Picture Placeholder 1" descr="OSC_Microbio_10_03_RNAStruct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877" b="-31877"/>
          <a:stretch>
            <a:fillRect/>
          </a:stretch>
        </p:blipFill>
        <p:spPr>
          <a:xfrm>
            <a:off x="609599" y="1122387"/>
            <a:ext cx="10750551" cy="4237013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5301525"/>
            <a:ext cx="10750549" cy="1166382"/>
          </a:xfrm>
        </p:spPr>
        <p:txBody>
          <a:bodyPr>
            <a:normAutofit/>
          </a:bodyPr>
          <a:lstStyle/>
          <a:p>
            <a:pPr marL="342900" indent="-342900">
              <a:buAutoNum type="alphaLcParenBoth"/>
            </a:pPr>
            <a:r>
              <a:rPr lang="en-US" sz="2000" b="1" dirty="0"/>
              <a:t>Ribonucleotides contain the pentose sugar ribose instead of the deoxyribose found in deoxyribonucleotides.</a:t>
            </a:r>
          </a:p>
          <a:p>
            <a:pPr marL="342900" indent="-342900">
              <a:buAutoNum type="alphaLcParenBoth"/>
            </a:pPr>
            <a:r>
              <a:rPr lang="en-US" sz="2000" b="1" dirty="0"/>
              <a:t>RNA contains the pyrimidine uracil in place of thymine found in DNA.</a:t>
            </a:r>
          </a:p>
          <a:p>
            <a:pPr marL="342900" indent="-342900">
              <a:buAutoNum type="alphaLcParenBoth"/>
            </a:pPr>
            <a:endParaRPr lang="en-US" sz="2000" b="1" dirty="0"/>
          </a:p>
        </p:txBody>
      </p:sp>
      <p:pic>
        <p:nvPicPr>
          <p:cNvPr id="9" name="Picture 2" descr="L:\Clients\Connexions\01_CNX_ Admin\00_OSC_Project_Resources\14_OSC_Production\PowerPoints\OSX-Stacked-TM-CMYK-300dp1-2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2" y="237744"/>
            <a:ext cx="1049775" cy="713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870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RNA and Protein Synthesis </a:t>
            </a:r>
          </a:p>
        </p:txBody>
      </p:sp>
      <p:pic>
        <p:nvPicPr>
          <p:cNvPr id="2" name="Picture Placeholder 1" descr="OSC_Microbio_10_03_RNAFunct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51" r="-9351"/>
          <a:stretch>
            <a:fillRect/>
          </a:stretch>
        </p:blipFill>
        <p:spPr>
          <a:xfrm>
            <a:off x="406399" y="1549400"/>
            <a:ext cx="10750551" cy="4698999"/>
          </a:xfrm>
        </p:spPr>
      </p:pic>
    </p:spTree>
    <p:extLst>
      <p:ext uri="{BB962C8B-B14F-4D97-AF65-F5344CB8AC3E}">
        <p14:creationId xmlns:p14="http://schemas.microsoft.com/office/powerpoint/2010/main" val="798880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/>
          <a:lstStyle/>
          <a:p>
            <a:r>
              <a:rPr lang="en-US" altLang="en-US"/>
              <a:t>Differences in Transcription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41" y="1250198"/>
            <a:ext cx="11143281" cy="5135563"/>
          </a:xfrm>
          <a:solidFill>
            <a:schemeClr val="bg1"/>
          </a:solidFill>
          <a:ln cap="flat">
            <a:solidFill>
              <a:srgbClr val="7D60A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  <a:ea typeface="+mn-ea"/>
              </a:rPr>
              <a:t>Transcription</a:t>
            </a:r>
            <a:r>
              <a:rPr lang="en-US" sz="3600" b="1" dirty="0">
                <a:ea typeface="+mn-ea"/>
              </a:rPr>
              <a:t> in nucleoid region - cytosol (not nucleus)</a:t>
            </a:r>
          </a:p>
          <a:p>
            <a:pPr>
              <a:defRPr/>
            </a:pPr>
            <a:endParaRPr lang="en-US" sz="3600" b="1" dirty="0">
              <a:ea typeface="+mn-ea"/>
            </a:endParaRPr>
          </a:p>
          <a:p>
            <a:pPr>
              <a:defRPr/>
            </a:pPr>
            <a:r>
              <a:rPr lang="en-US" sz="3600" b="1" dirty="0">
                <a:ea typeface="+mn-ea"/>
              </a:rPr>
              <a:t>Single </a:t>
            </a:r>
            <a:r>
              <a:rPr lang="en-US" sz="3600" b="1" dirty="0">
                <a:solidFill>
                  <a:srgbClr val="FF0000"/>
                </a:solidFill>
                <a:ea typeface="+mn-ea"/>
              </a:rPr>
              <a:t>RNA Polymerase </a:t>
            </a:r>
            <a:r>
              <a:rPr lang="en-US" sz="3600" b="1" dirty="0">
                <a:ea typeface="+mn-ea"/>
              </a:rPr>
              <a:t>produces three types of RNA (RNA polymerase I, II and III do this in eukaryotes)</a:t>
            </a:r>
          </a:p>
          <a:p>
            <a:pPr>
              <a:defRPr/>
            </a:pPr>
            <a:endParaRPr lang="en-US" sz="3600" b="1" dirty="0">
              <a:ea typeface="+mn-ea"/>
            </a:endParaRPr>
          </a:p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  <a:ea typeface="+mn-ea"/>
              </a:rPr>
              <a:t>Transcription and Translation occur at almost the same time</a:t>
            </a:r>
            <a:r>
              <a:rPr lang="en-US" sz="3600" b="1" dirty="0">
                <a:ea typeface="+mn-ea"/>
              </a:rPr>
              <a:t> (no delay)</a:t>
            </a:r>
          </a:p>
          <a:p>
            <a:pPr lvl="1">
              <a:defRPr/>
            </a:pPr>
            <a:r>
              <a:rPr lang="en-US" sz="3200" b="1" dirty="0">
                <a:ea typeface="+mn-ea"/>
              </a:rPr>
              <a:t>Very little processing of RNA like in eukaryotes </a:t>
            </a:r>
          </a:p>
          <a:p>
            <a:pPr>
              <a:defRPr/>
            </a:pPr>
            <a:endParaRPr lang="en-US" sz="3600" b="1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6721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Difference in Translation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1823"/>
            <a:ext cx="10515600" cy="4565139"/>
          </a:xfrm>
          <a:solidFill>
            <a:schemeClr val="bg1"/>
          </a:solidFill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7200" dirty="0">
                <a:solidFill>
                  <a:schemeClr val="tx1"/>
                </a:solidFill>
              </a:rPr>
              <a:t>First amino acid is </a:t>
            </a:r>
            <a:r>
              <a:rPr lang="en-US" sz="7200" u="sng" dirty="0">
                <a:solidFill>
                  <a:srgbClr val="FF0000"/>
                </a:solidFill>
              </a:rPr>
              <a:t>f-methionine</a:t>
            </a:r>
            <a:r>
              <a:rPr lang="en-US" sz="7200" dirty="0">
                <a:solidFill>
                  <a:schemeClr val="tx1"/>
                </a:solidFill>
              </a:rPr>
              <a:t> not methionine.</a:t>
            </a:r>
          </a:p>
        </p:txBody>
      </p:sp>
    </p:spTree>
    <p:extLst>
      <p:ext uri="{BB962C8B-B14F-4D97-AF65-F5344CB8AC3E}">
        <p14:creationId xmlns:p14="http://schemas.microsoft.com/office/powerpoint/2010/main" val="1009679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Genotype vs Phenotype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2728"/>
            <a:ext cx="10515600" cy="500773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Genotype</a:t>
            </a:r>
          </a:p>
          <a:p>
            <a:pPr lvl="1"/>
            <a:r>
              <a:rPr lang="en-US" sz="2800" b="1" dirty="0"/>
              <a:t>Genes in the genome</a:t>
            </a:r>
          </a:p>
          <a:p>
            <a:pPr lvl="1"/>
            <a:r>
              <a:rPr lang="en-US" sz="2800" b="1" dirty="0"/>
              <a:t>Expressed and expressed as phenotype</a:t>
            </a:r>
          </a:p>
          <a:p>
            <a:pPr lvl="1"/>
            <a:r>
              <a:rPr lang="en-US" sz="2800" b="1" dirty="0"/>
              <a:t>Gene expression may be affected by temperature (pigments in bacteria may only be expressed at specific temperatures); presence of nutrients like sugars (sucrose) </a:t>
            </a:r>
          </a:p>
          <a:p>
            <a:pPr lvl="1"/>
            <a:endParaRPr lang="en-US" sz="2800" b="1" dirty="0"/>
          </a:p>
          <a:p>
            <a:r>
              <a:rPr lang="en-US" sz="3200" b="1" dirty="0">
                <a:solidFill>
                  <a:srgbClr val="FF0000"/>
                </a:solidFill>
              </a:rPr>
              <a:t>Phenotype</a:t>
            </a:r>
          </a:p>
          <a:p>
            <a:pPr lvl="1"/>
            <a:r>
              <a:rPr lang="en-US" sz="2800" b="1" dirty="0"/>
              <a:t>Observable characteristics </a:t>
            </a:r>
          </a:p>
          <a:p>
            <a:pPr lvl="1"/>
            <a:r>
              <a:rPr lang="en-US" sz="2800" b="1" dirty="0"/>
              <a:t>May be influenced (see above) </a:t>
            </a:r>
          </a:p>
        </p:txBody>
      </p:sp>
    </p:spTree>
    <p:extLst>
      <p:ext uri="{BB962C8B-B14F-4D97-AF65-F5344CB8AC3E}">
        <p14:creationId xmlns:p14="http://schemas.microsoft.com/office/powerpoint/2010/main" val="1755138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Eukaryote Chromosome </a:t>
            </a:r>
          </a:p>
        </p:txBody>
      </p:sp>
      <p:pic>
        <p:nvPicPr>
          <p:cNvPr id="2" name="Picture Placeholder 1" descr="OSC_Microbio_10_04_noncodDNA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2" r="-1192"/>
          <a:stretch>
            <a:fillRect/>
          </a:stretch>
        </p:blipFill>
        <p:spPr>
          <a:xfrm>
            <a:off x="609599" y="1546204"/>
            <a:ext cx="10750551" cy="3500071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599" y="5691618"/>
            <a:ext cx="10750549" cy="1166382"/>
          </a:xfrm>
        </p:spPr>
        <p:txBody>
          <a:bodyPr>
            <a:normAutofit/>
          </a:bodyPr>
          <a:lstStyle/>
          <a:p>
            <a:r>
              <a:rPr lang="en-US" dirty="0"/>
              <a:t>Chromosomes typically have a significant amount of noncoding DNA, often found in intergenic regions.</a:t>
            </a:r>
          </a:p>
        </p:txBody>
      </p:sp>
    </p:spTree>
    <p:extLst>
      <p:ext uri="{BB962C8B-B14F-4D97-AF65-F5344CB8AC3E}">
        <p14:creationId xmlns:p14="http://schemas.microsoft.com/office/powerpoint/2010/main" val="739353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Prokaryote Chromosome </a:t>
            </a:r>
          </a:p>
        </p:txBody>
      </p:sp>
      <p:pic>
        <p:nvPicPr>
          <p:cNvPr id="2" name="Picture Placeholder 1" descr="OSC_Microbio_10_04_Bacilli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53" b="-1753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5564276"/>
            <a:ext cx="10750549" cy="1166382"/>
          </a:xfrm>
        </p:spPr>
        <p:txBody>
          <a:bodyPr>
            <a:normAutofit/>
          </a:bodyPr>
          <a:lstStyle/>
          <a:p>
            <a:r>
              <a:rPr lang="en-US" sz="2400" b="1" dirty="0"/>
              <a:t>Genome sequencing of </a:t>
            </a:r>
            <a:r>
              <a:rPr lang="en-US" sz="2400" b="1" i="1" dirty="0"/>
              <a:t>Bacillus anthracis </a:t>
            </a:r>
            <a:r>
              <a:rPr lang="en-US" sz="2400" b="1" dirty="0"/>
              <a:t>and its close relative </a:t>
            </a:r>
            <a:r>
              <a:rPr lang="en-US" sz="2400" b="1" i="1" dirty="0"/>
              <a:t>B. cereus </a:t>
            </a:r>
            <a:r>
              <a:rPr lang="en-US" sz="2400" b="1" dirty="0"/>
              <a:t>reveals that the pathogenicity of </a:t>
            </a:r>
            <a:r>
              <a:rPr lang="en-US" sz="2400" b="1" i="1" dirty="0"/>
              <a:t>B. anthracis</a:t>
            </a:r>
            <a:r>
              <a:rPr lang="en-US" sz="2400" b="1" dirty="0"/>
              <a:t> is due to the maintenance of two plasmids, pX01 and pX02, which encode virulence factors.</a:t>
            </a:r>
          </a:p>
        </p:txBody>
      </p:sp>
    </p:spTree>
    <p:extLst>
      <p:ext uri="{BB962C8B-B14F-4D97-AF65-F5344CB8AC3E}">
        <p14:creationId xmlns:p14="http://schemas.microsoft.com/office/powerpoint/2010/main" val="1319682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altLang="en-US" b="1"/>
              <a:t>Chromosome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11623964" cy="5562600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80000"/>
              </a:lnSpc>
              <a:buFont typeface="Arial" charset="0"/>
              <a:buChar char="•"/>
            </a:pPr>
            <a:r>
              <a:rPr lang="en-US" altLang="en-US" sz="3200" b="1" dirty="0">
                <a:solidFill>
                  <a:srgbClr val="FF0000"/>
                </a:solidFill>
              </a:rPr>
              <a:t>A discrete cellular structure composed of a neatly packed </a:t>
            </a:r>
            <a:r>
              <a:rPr lang="en-US" altLang="en-US" sz="3200" b="1" i="1" dirty="0">
                <a:solidFill>
                  <a:srgbClr val="0000FF"/>
                </a:solidFill>
              </a:rPr>
              <a:t>DNA </a:t>
            </a:r>
            <a:r>
              <a:rPr lang="en-US" altLang="en-US" sz="3200" b="1" dirty="0">
                <a:solidFill>
                  <a:srgbClr val="FF0000"/>
                </a:solidFill>
              </a:rPr>
              <a:t>molecule</a:t>
            </a:r>
          </a:p>
          <a:p>
            <a:pPr marL="342900" lvl="1" indent="-342900">
              <a:lnSpc>
                <a:spcPct val="80000"/>
              </a:lnSpc>
              <a:buNone/>
            </a:pPr>
            <a:endParaRPr lang="en-US" altLang="en-US" sz="32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3200" b="1" dirty="0">
                <a:solidFill>
                  <a:srgbClr val="FF0000"/>
                </a:solidFill>
              </a:rPr>
              <a:t>Eukaryotic chromosomes</a:t>
            </a:r>
          </a:p>
          <a:p>
            <a:pPr marL="342900" lvl="1" indent="-342900">
              <a:lnSpc>
                <a:spcPct val="80000"/>
              </a:lnSpc>
            </a:pPr>
            <a:r>
              <a:rPr lang="en-US" altLang="en-US" sz="3200" dirty="0"/>
              <a:t>DNA molecule tightly wound around </a:t>
            </a:r>
            <a:r>
              <a:rPr lang="en-US" altLang="en-US" sz="3200" b="1" i="1" dirty="0">
                <a:solidFill>
                  <a:srgbClr val="0000FF"/>
                </a:solidFill>
              </a:rPr>
              <a:t>histone proteins</a:t>
            </a:r>
          </a:p>
          <a:p>
            <a:pPr marL="800100" lvl="2" indent="-342900">
              <a:lnSpc>
                <a:spcPct val="80000"/>
              </a:lnSpc>
            </a:pPr>
            <a:r>
              <a:rPr lang="en-US" altLang="en-US" sz="2800" dirty="0"/>
              <a:t>Located in the </a:t>
            </a:r>
            <a:r>
              <a:rPr lang="en-US" altLang="en-US" sz="2800" b="1" i="1" dirty="0">
                <a:solidFill>
                  <a:srgbClr val="0000FF"/>
                </a:solidFill>
              </a:rPr>
              <a:t>nucleus</a:t>
            </a:r>
          </a:p>
          <a:p>
            <a:pPr marL="800100" lvl="2" indent="-342900">
              <a:lnSpc>
                <a:spcPct val="80000"/>
              </a:lnSpc>
            </a:pPr>
            <a:r>
              <a:rPr lang="en-US" altLang="en-US" sz="2800" dirty="0"/>
              <a:t>Vary in </a:t>
            </a:r>
            <a:r>
              <a:rPr lang="en-US" altLang="en-US" sz="2800" b="1" i="1" dirty="0">
                <a:solidFill>
                  <a:srgbClr val="0000FF"/>
                </a:solidFill>
              </a:rPr>
              <a:t>number </a:t>
            </a:r>
            <a:r>
              <a:rPr lang="en-US" altLang="en-US" sz="2800" dirty="0"/>
              <a:t>from a few to hundreds</a:t>
            </a:r>
          </a:p>
          <a:p>
            <a:pPr marL="342900" lvl="1" indent="-342900">
              <a:lnSpc>
                <a:spcPct val="80000"/>
              </a:lnSpc>
              <a:buNone/>
            </a:pPr>
            <a:endParaRPr lang="en-US" altLang="en-US" sz="32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3200" b="1" dirty="0">
                <a:solidFill>
                  <a:srgbClr val="FF0000"/>
                </a:solidFill>
              </a:rPr>
              <a:t>Bacterial chromosomes</a:t>
            </a:r>
          </a:p>
          <a:p>
            <a:pPr marL="342900" lvl="1" indent="-342900">
              <a:lnSpc>
                <a:spcPct val="80000"/>
              </a:lnSpc>
            </a:pPr>
            <a:r>
              <a:rPr lang="en-US" altLang="en-US" sz="3200" dirty="0"/>
              <a:t>Condensed and secured by means of </a:t>
            </a:r>
            <a:r>
              <a:rPr lang="en-US" altLang="en-US" sz="3200" b="1" i="1" dirty="0">
                <a:solidFill>
                  <a:srgbClr val="0000FF"/>
                </a:solidFill>
              </a:rPr>
              <a:t>histone </a:t>
            </a:r>
            <a:r>
              <a:rPr lang="en-US" altLang="en-US" sz="4400" b="1" i="1" dirty="0">
                <a:solidFill>
                  <a:srgbClr val="FF0000"/>
                </a:solidFill>
              </a:rPr>
              <a:t>like</a:t>
            </a:r>
            <a:r>
              <a:rPr lang="en-US" altLang="en-US" sz="4400" b="1" i="1" dirty="0">
                <a:solidFill>
                  <a:srgbClr val="0000FF"/>
                </a:solidFill>
              </a:rPr>
              <a:t> </a:t>
            </a:r>
            <a:r>
              <a:rPr lang="en-US" altLang="en-US" sz="3200" b="1" i="1" dirty="0">
                <a:solidFill>
                  <a:srgbClr val="0000FF"/>
                </a:solidFill>
              </a:rPr>
              <a:t>proteins</a:t>
            </a:r>
          </a:p>
          <a:p>
            <a:pPr marL="800100" lvl="2" indent="-342900">
              <a:lnSpc>
                <a:spcPct val="80000"/>
              </a:lnSpc>
            </a:pPr>
            <a:r>
              <a:rPr lang="en-US" altLang="en-US" sz="2800" b="1" i="1" dirty="0">
                <a:solidFill>
                  <a:srgbClr val="0000FF"/>
                </a:solidFill>
              </a:rPr>
              <a:t>Single, circular chromosome </a:t>
            </a:r>
          </a:p>
          <a:p>
            <a:pPr marL="800100" lvl="2" indent="-342900">
              <a:lnSpc>
                <a:spcPct val="80000"/>
              </a:lnSpc>
            </a:pPr>
            <a:r>
              <a:rPr lang="en-US" altLang="en-US" sz="2800" b="1" i="1" dirty="0">
                <a:solidFill>
                  <a:srgbClr val="0000FF"/>
                </a:solidFill>
              </a:rPr>
              <a:t>Extra - small circular chromosome – Plasmid </a:t>
            </a:r>
          </a:p>
          <a:p>
            <a:pPr marL="342900" lvl="1" indent="-342900">
              <a:lnSpc>
                <a:spcPct val="80000"/>
              </a:lnSpc>
              <a:buFont typeface="Arial" charset="0"/>
              <a:buChar char="•"/>
            </a:pPr>
            <a:endParaRPr lang="en-US" altLang="en-US" sz="3200" dirty="0"/>
          </a:p>
          <a:p>
            <a:pPr eaLnBrk="1" hangingPunct="1">
              <a:lnSpc>
                <a:spcPct val="80000"/>
              </a:lnSpc>
            </a:pP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0381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Plasmids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14400"/>
            <a:ext cx="5257800" cy="57912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dirty="0"/>
              <a:t>1. </a:t>
            </a:r>
            <a:r>
              <a:rPr lang="en-US" u="sng" dirty="0">
                <a:solidFill>
                  <a:srgbClr val="FFFF00"/>
                </a:solidFill>
              </a:rPr>
              <a:t>Fertility Factors</a:t>
            </a:r>
            <a:r>
              <a:rPr lang="en-US" dirty="0"/>
              <a:t> (F+) – conjugation instructions</a:t>
            </a:r>
          </a:p>
          <a:p>
            <a:pPr>
              <a:defRPr/>
            </a:pPr>
            <a:r>
              <a:rPr lang="en-US" dirty="0"/>
              <a:t>2. </a:t>
            </a:r>
            <a:r>
              <a:rPr lang="en-US" u="sng" dirty="0">
                <a:solidFill>
                  <a:srgbClr val="FFFF00"/>
                </a:solidFill>
              </a:rPr>
              <a:t>Resistance Factors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– genes for antibiotic resistance</a:t>
            </a:r>
          </a:p>
          <a:p>
            <a:pPr>
              <a:defRPr/>
            </a:pPr>
            <a:r>
              <a:rPr lang="en-US" dirty="0"/>
              <a:t>3. </a:t>
            </a:r>
            <a:r>
              <a:rPr lang="en-US" u="sng" dirty="0" err="1">
                <a:solidFill>
                  <a:srgbClr val="FFFF00"/>
                </a:solidFill>
              </a:rPr>
              <a:t>Bacteriocin</a:t>
            </a:r>
            <a:r>
              <a:rPr lang="en-US" u="sng" dirty="0">
                <a:solidFill>
                  <a:srgbClr val="FFFF00"/>
                </a:solidFill>
              </a:rPr>
              <a:t> Factors</a:t>
            </a:r>
            <a:r>
              <a:rPr lang="en-US" dirty="0"/>
              <a:t> – genes code for production of toxins that kill bacteria</a:t>
            </a:r>
          </a:p>
          <a:p>
            <a:pPr>
              <a:defRPr/>
            </a:pPr>
            <a:r>
              <a:rPr lang="en-US" dirty="0"/>
              <a:t>4. </a:t>
            </a:r>
            <a:r>
              <a:rPr lang="en-US" u="sng" dirty="0">
                <a:solidFill>
                  <a:srgbClr val="FFFF00"/>
                </a:solidFill>
              </a:rPr>
              <a:t>Virulence plasmids</a:t>
            </a:r>
            <a:r>
              <a:rPr lang="en-US" dirty="0"/>
              <a:t> – instructions for production of other toxins, enzymes, etc. allow for bacteria to be pathogenic </a:t>
            </a:r>
          </a:p>
        </p:txBody>
      </p:sp>
      <p:pic>
        <p:nvPicPr>
          <p:cNvPr id="104450" name="Picture 2" descr="http://www.cengage.com/biology/discipline_content/animations/recomb-DNA-tutorial/images/ch14c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64" y="1828801"/>
            <a:ext cx="3462337" cy="30781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90251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</a:t>
            </a:r>
          </a:p>
        </p:txBody>
      </p:sp>
      <p:pic>
        <p:nvPicPr>
          <p:cNvPr id="2" name="Picture Placeholder 1" descr="OSC_Microbio_10_00_HumvsBactG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53" b="-5653"/>
          <a:stretch>
            <a:fillRect/>
          </a:stretch>
        </p:blipFill>
        <p:spPr>
          <a:xfrm>
            <a:off x="609599" y="1122387"/>
            <a:ext cx="10750551" cy="4381995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599" y="5504382"/>
            <a:ext cx="10750549" cy="1166382"/>
          </a:xfrm>
        </p:spPr>
        <p:txBody>
          <a:bodyPr>
            <a:noAutofit/>
          </a:bodyPr>
          <a:lstStyle/>
          <a:p>
            <a:r>
              <a:rPr lang="en-US" sz="1540" b="1" dirty="0"/>
              <a:t>Siblings within a family share some genes with each other and with each parent. Identical twins, however, are genetically identical. Bacteria like </a:t>
            </a:r>
            <a:r>
              <a:rPr lang="en-US" sz="1540" b="1" i="1" dirty="0"/>
              <a:t>Escherichia coli</a:t>
            </a:r>
            <a:r>
              <a:rPr lang="en-US" sz="1540" b="1" dirty="0"/>
              <a:t> may acquire genes encoding virulence factors, converting them into pathogenic strains, like this uropathogenic </a:t>
            </a:r>
            <a:r>
              <a:rPr lang="en-US" sz="1540" b="1" i="1" dirty="0"/>
              <a:t>E. coli.</a:t>
            </a:r>
            <a:r>
              <a:rPr lang="en-US" sz="1540" b="1" dirty="0"/>
              <a:t> (credit left: modification of work by Pellegrini C, Fargnoli MC, Suppa M, Peris K; credit right: modification of work by American Society for Microbiology)</a:t>
            </a:r>
          </a:p>
        </p:txBody>
      </p:sp>
    </p:spTree>
    <p:extLst>
      <p:ext uri="{BB962C8B-B14F-4D97-AF65-F5344CB8AC3E}">
        <p14:creationId xmlns:p14="http://schemas.microsoft.com/office/powerpoint/2010/main" val="733841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x-none"/>
              <a:t>Differences 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193963" y="990600"/>
            <a:ext cx="11610109" cy="5451764"/>
          </a:xfrm>
        </p:spPr>
        <p:txBody>
          <a:bodyPr>
            <a:normAutofit/>
          </a:bodyPr>
          <a:lstStyle/>
          <a:p>
            <a:r>
              <a:rPr lang="en-US" altLang="x-none" sz="4800" b="1">
                <a:solidFill>
                  <a:srgbClr val="FF0000"/>
                </a:solidFill>
              </a:rPr>
              <a:t>Bacterial genomes </a:t>
            </a:r>
            <a:r>
              <a:rPr lang="en-US" altLang="x-none" sz="4800" b="1"/>
              <a:t>are ‘packed’ with coding genes and very little non-coding sequences of DNA!</a:t>
            </a:r>
          </a:p>
          <a:p>
            <a:pPr lvl="1"/>
            <a:r>
              <a:rPr lang="en-US" altLang="x-none" sz="4400" b="1" i="1">
                <a:solidFill>
                  <a:srgbClr val="FF0000"/>
                </a:solidFill>
              </a:rPr>
              <a:t>Eukaryotes</a:t>
            </a:r>
            <a:r>
              <a:rPr lang="en-US" altLang="x-none" sz="4400" b="1"/>
              <a:t> – 95% non-coding sections </a:t>
            </a:r>
          </a:p>
          <a:p>
            <a:pPr lvl="1"/>
            <a:r>
              <a:rPr lang="en-US" altLang="x-none" sz="4400" b="1"/>
              <a:t>Coding genes found between these non coding sections</a:t>
            </a:r>
          </a:p>
          <a:p>
            <a:r>
              <a:rPr lang="en-US" altLang="x-none" sz="4800" b="1"/>
              <a:t>Coding genes occur together in ‘</a:t>
            </a:r>
            <a:r>
              <a:rPr lang="en-US" altLang="x-none" sz="4800" b="1">
                <a:solidFill>
                  <a:srgbClr val="FF0000"/>
                </a:solidFill>
              </a:rPr>
              <a:t>operons</a:t>
            </a:r>
            <a:r>
              <a:rPr lang="en-US" altLang="x-none" sz="4800" b="1"/>
              <a:t>’ </a:t>
            </a:r>
          </a:p>
          <a:p>
            <a:pPr lvl="1"/>
            <a:endParaRPr lang="en-US" altLang="x-none" sz="4400" b="1"/>
          </a:p>
        </p:txBody>
      </p:sp>
    </p:spTree>
    <p:extLst>
      <p:ext uri="{BB962C8B-B14F-4D97-AF65-F5344CB8AC3E}">
        <p14:creationId xmlns:p14="http://schemas.microsoft.com/office/powerpoint/2010/main" val="1341728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Discovery of DNA – History </a:t>
            </a:r>
          </a:p>
        </p:txBody>
      </p:sp>
      <p:pic>
        <p:nvPicPr>
          <p:cNvPr id="2" name="Picture Placeholder 1" descr="OSC_Microbio_10_01_Timeline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173" r="-20173"/>
          <a:stretch>
            <a:fillRect/>
          </a:stretch>
        </p:blipFill>
        <p:spPr>
          <a:xfrm>
            <a:off x="609599" y="1122387"/>
            <a:ext cx="10750551" cy="5278413"/>
          </a:xfrm>
        </p:spPr>
      </p:pic>
      <p:pic>
        <p:nvPicPr>
          <p:cNvPr id="9" name="Picture 2" descr="L:\Clients\Connexions\01_CNX_ Admin\00_OSC_Project_Resources\14_OSC_Production\PowerPoints\OSX-Stacked-TM-CMYK-300dp1-2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2" y="237744"/>
            <a:ext cx="1049775" cy="713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90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and Function of DNA - Nucleotides</a:t>
            </a:r>
          </a:p>
        </p:txBody>
      </p:sp>
      <p:pic>
        <p:nvPicPr>
          <p:cNvPr id="2" name="Picture Placeholder 1" descr="OSC_Microbio_10_02_Nucleotide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32" r="-13232"/>
          <a:stretch>
            <a:fillRect/>
          </a:stretch>
        </p:blipFill>
        <p:spPr>
          <a:xfrm>
            <a:off x="609599" y="1122387"/>
            <a:ext cx="10750551" cy="4084613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599" y="5564276"/>
            <a:ext cx="10750549" cy="1166382"/>
          </a:xfrm>
        </p:spPr>
        <p:txBody>
          <a:bodyPr>
            <a:normAutofit/>
          </a:bodyPr>
          <a:lstStyle/>
          <a:p>
            <a:pPr marL="342900" indent="-342900">
              <a:buAutoNum type="alphaLcParenBoth"/>
            </a:pPr>
            <a:r>
              <a:rPr lang="en-US" sz="1600" b="1" dirty="0"/>
              <a:t>Each deoxyribonucleotide is made up of a sugar called deoxyribose, a phosphate group, and a nitrogenous base—in this case, adenine. </a:t>
            </a:r>
          </a:p>
          <a:p>
            <a:pPr marL="342900" indent="-342900">
              <a:buAutoNum type="alphaLcParenBoth"/>
            </a:pPr>
            <a:r>
              <a:rPr lang="en-US" sz="1600" b="1" dirty="0"/>
              <a:t>The five carbons within deoxyribose are designated as 1</a:t>
            </a:r>
            <a:r>
              <a:rPr lang="en-US" sz="1600" b="1" i="1" dirty="0"/>
              <a:t>ʹ</a:t>
            </a:r>
            <a:r>
              <a:rPr lang="en-US" sz="1600" b="1" dirty="0"/>
              <a:t>, 2</a:t>
            </a:r>
            <a:r>
              <a:rPr lang="en-US" sz="1600" b="1" i="1" dirty="0"/>
              <a:t>ʹ</a:t>
            </a:r>
            <a:r>
              <a:rPr lang="en-US" sz="1600" b="1" dirty="0"/>
              <a:t>, 3</a:t>
            </a:r>
            <a:r>
              <a:rPr lang="en-US" sz="1600" b="1" i="1" dirty="0"/>
              <a:t>ʹ</a:t>
            </a:r>
            <a:r>
              <a:rPr lang="en-US" sz="1600" b="1" dirty="0"/>
              <a:t>, 4</a:t>
            </a:r>
            <a:r>
              <a:rPr lang="en-US" sz="1600" b="1" i="1" dirty="0"/>
              <a:t>ʹ</a:t>
            </a:r>
            <a:r>
              <a:rPr lang="en-US" sz="1600" b="1" dirty="0"/>
              <a:t>, and 5</a:t>
            </a:r>
            <a:r>
              <a:rPr lang="en-US" sz="1600" b="1" i="1" dirty="0"/>
              <a:t>ʹ</a:t>
            </a:r>
            <a:r>
              <a:rPr lang="en-US" sz="1600" b="1" dirty="0"/>
              <a:t>.</a:t>
            </a:r>
          </a:p>
          <a:p>
            <a:pPr marL="342900" indent="-342900">
              <a:buAutoNum type="alphaLcParenBoth"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47335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Nitrogen Bases </a:t>
            </a:r>
          </a:p>
        </p:txBody>
      </p:sp>
      <p:pic>
        <p:nvPicPr>
          <p:cNvPr id="2" name="Picture Placeholder 1" descr="OSC_Microbio_10_02_Bases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690" b="-24690"/>
          <a:stretch>
            <a:fillRect/>
          </a:stretch>
        </p:blipFill>
        <p:spPr>
          <a:xfrm>
            <a:off x="609599" y="1122387"/>
            <a:ext cx="10750551" cy="4287813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599" y="5691618"/>
            <a:ext cx="10750549" cy="1166382"/>
          </a:xfrm>
        </p:spPr>
        <p:txBody>
          <a:bodyPr>
            <a:normAutofit/>
          </a:bodyPr>
          <a:lstStyle/>
          <a:p>
            <a:r>
              <a:rPr lang="en-US" sz="1600" b="1" dirty="0"/>
              <a:t>Nitrogenous bases within DNA are categorized into the two-ringed purines adenine and guanine and the single-ringed pyrimidines cytosine and thymine. Thymine is unique to DNA.</a:t>
            </a:r>
          </a:p>
        </p:txBody>
      </p:sp>
    </p:spTree>
    <p:extLst>
      <p:ext uri="{BB962C8B-B14F-4D97-AF65-F5344CB8AC3E}">
        <p14:creationId xmlns:p14="http://schemas.microsoft.com/office/powerpoint/2010/main" val="39893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OSC_Microbio_10_02_NAcidStrand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732" r="-54732"/>
          <a:stretch>
            <a:fillRect/>
          </a:stretch>
        </p:blipFill>
        <p:spPr>
          <a:xfrm>
            <a:off x="609597" y="228601"/>
            <a:ext cx="11309752" cy="4099560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599" y="4328161"/>
            <a:ext cx="10750549" cy="2529839"/>
          </a:xfrm>
        </p:spPr>
        <p:txBody>
          <a:bodyPr>
            <a:normAutofit/>
          </a:bodyPr>
          <a:lstStyle/>
          <a:p>
            <a:r>
              <a:rPr lang="en-US" b="1" dirty="0"/>
              <a:t>Phosphodiester bonds form between the phosphate group attached to the 5</a:t>
            </a:r>
            <a:r>
              <a:rPr lang="en-US" b="1" i="1" dirty="0"/>
              <a:t>ʹ</a:t>
            </a:r>
            <a:r>
              <a:rPr lang="en-US" b="1" dirty="0"/>
              <a:t> carbon of one nucleotide and the hydroxyl group of the 3</a:t>
            </a:r>
            <a:r>
              <a:rPr lang="en-US" b="1" i="1" dirty="0"/>
              <a:t>ʹ</a:t>
            </a:r>
            <a:r>
              <a:rPr lang="en-US" b="1" dirty="0"/>
              <a:t> carbon in the next nucleotide, bringing about polymerization of nucleotides in to nucleic acid strands. Note the 5</a:t>
            </a:r>
            <a:r>
              <a:rPr lang="en-US" b="1" i="1" dirty="0"/>
              <a:t>ʹ</a:t>
            </a:r>
            <a:r>
              <a:rPr lang="en-US" b="1" dirty="0"/>
              <a:t> and 3</a:t>
            </a:r>
            <a:r>
              <a:rPr lang="en-US" b="1" i="1" dirty="0"/>
              <a:t>ʹ</a:t>
            </a:r>
            <a:r>
              <a:rPr lang="en-US" b="1" dirty="0"/>
              <a:t> ends of this nucleic acid strand.</a:t>
            </a:r>
          </a:p>
        </p:txBody>
      </p:sp>
    </p:spTree>
    <p:extLst>
      <p:ext uri="{BB962C8B-B14F-4D97-AF65-F5344CB8AC3E}">
        <p14:creationId xmlns:p14="http://schemas.microsoft.com/office/powerpoint/2010/main" val="1867662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DNA Structure – Antiparallel Structure  </a:t>
            </a:r>
          </a:p>
        </p:txBody>
      </p:sp>
      <p:pic>
        <p:nvPicPr>
          <p:cNvPr id="2" name="Picture Placeholder 1" descr="OSC_Microbio_10_02_DoubHelix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56" r="-14856"/>
          <a:stretch>
            <a:fillRect/>
          </a:stretch>
        </p:blipFill>
        <p:spPr>
          <a:xfrm>
            <a:off x="609598" y="1422401"/>
            <a:ext cx="10750551" cy="4775200"/>
          </a:xfrm>
        </p:spPr>
      </p:pic>
    </p:spTree>
    <p:extLst>
      <p:ext uri="{BB962C8B-B14F-4D97-AF65-F5344CB8AC3E}">
        <p14:creationId xmlns:p14="http://schemas.microsoft.com/office/powerpoint/2010/main" val="1709086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Hydrogen Bonding </a:t>
            </a:r>
          </a:p>
        </p:txBody>
      </p:sp>
      <p:pic>
        <p:nvPicPr>
          <p:cNvPr id="2" name="Picture Placeholder 1" descr="OSC_Microbio_10_02_BasePairs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62" r="-20362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5478982"/>
            <a:ext cx="10750549" cy="1166382"/>
          </a:xfrm>
        </p:spPr>
        <p:txBody>
          <a:bodyPr>
            <a:normAutofit/>
          </a:bodyPr>
          <a:lstStyle/>
          <a:p>
            <a:r>
              <a:rPr lang="en-US" sz="3200" b="1" dirty="0"/>
              <a:t>Hydrogen bonds form between complementary nitrogenous bases on the interior of DNA.</a:t>
            </a:r>
          </a:p>
        </p:txBody>
      </p:sp>
    </p:spTree>
    <p:extLst>
      <p:ext uri="{BB962C8B-B14F-4D97-AF65-F5344CB8AC3E}">
        <p14:creationId xmlns:p14="http://schemas.microsoft.com/office/powerpoint/2010/main" val="36367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1600200" y="64770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charset="0"/>
              </a:rPr>
              <a:t>Figure 9.1</a:t>
            </a:r>
            <a:endParaRPr lang="en-US" altLang="en-US" sz="1800">
              <a:latin typeface="Arial" charset="0"/>
            </a:endParaRPr>
          </a:p>
        </p:txBody>
      </p:sp>
      <p:pic>
        <p:nvPicPr>
          <p:cNvPr id="17410" name="Picture 3" descr="cow95289_09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69988"/>
            <a:ext cx="8763000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342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2259</TotalTime>
  <Words>664</Words>
  <Application>Microsoft Macintosh PowerPoint</Application>
  <PresentationFormat>Widescreen</PresentationFormat>
  <Paragraphs>67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ＭＳ Ｐゴシック</vt:lpstr>
      <vt:lpstr>Arial</vt:lpstr>
      <vt:lpstr>Calibri</vt:lpstr>
      <vt:lpstr>Calibri Light</vt:lpstr>
      <vt:lpstr>Office Theme</vt:lpstr>
      <vt:lpstr>Biochemistry of the Bacterial Genome </vt:lpstr>
      <vt:lpstr>Introduction </vt:lpstr>
      <vt:lpstr>Discovery of DNA – History </vt:lpstr>
      <vt:lpstr>Structure and Function of DNA - Nucleotides</vt:lpstr>
      <vt:lpstr>Nitrogen Bases </vt:lpstr>
      <vt:lpstr>PowerPoint Presentation</vt:lpstr>
      <vt:lpstr>DNA Structure – Antiparallel Structure  </vt:lpstr>
      <vt:lpstr>Hydrogen Bonding </vt:lpstr>
      <vt:lpstr>PowerPoint Presentation</vt:lpstr>
      <vt:lpstr>RNA vs. DNA </vt:lpstr>
      <vt:lpstr>RNA </vt:lpstr>
      <vt:lpstr>RNA and Protein Synthesis </vt:lpstr>
      <vt:lpstr>Differences in Transcription</vt:lpstr>
      <vt:lpstr>Difference in Translation </vt:lpstr>
      <vt:lpstr>Genotype vs Phenotype </vt:lpstr>
      <vt:lpstr>Eukaryote Chromosome </vt:lpstr>
      <vt:lpstr>Prokaryote Chromosome </vt:lpstr>
      <vt:lpstr>Chromosome</vt:lpstr>
      <vt:lpstr>Plasmids</vt:lpstr>
      <vt:lpstr>Differences 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An Invisible World  </dc:title>
  <dc:creator>Andrew Dawson</dc:creator>
  <cp:lastModifiedBy>Andrew Dawson</cp:lastModifiedBy>
  <cp:revision>61</cp:revision>
  <dcterms:created xsi:type="dcterms:W3CDTF">2017-06-12T19:29:15Z</dcterms:created>
  <dcterms:modified xsi:type="dcterms:W3CDTF">2018-03-01T18:29:01Z</dcterms:modified>
</cp:coreProperties>
</file>