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sldIdLst>
    <p:sldId id="256" r:id="rId2"/>
    <p:sldId id="257" r:id="rId3"/>
    <p:sldId id="258" r:id="rId4"/>
    <p:sldId id="270" r:id="rId5"/>
    <p:sldId id="259" r:id="rId6"/>
    <p:sldId id="262" r:id="rId7"/>
    <p:sldId id="260" r:id="rId8"/>
    <p:sldId id="261" r:id="rId9"/>
    <p:sldId id="284" r:id="rId10"/>
    <p:sldId id="272" r:id="rId11"/>
    <p:sldId id="285" r:id="rId12"/>
    <p:sldId id="286" r:id="rId13"/>
    <p:sldId id="273" r:id="rId14"/>
    <p:sldId id="287" r:id="rId15"/>
    <p:sldId id="274" r:id="rId16"/>
    <p:sldId id="275" r:id="rId17"/>
    <p:sldId id="276" r:id="rId18"/>
    <p:sldId id="288" r:id="rId19"/>
    <p:sldId id="278" r:id="rId20"/>
    <p:sldId id="289" r:id="rId21"/>
    <p:sldId id="279" r:id="rId22"/>
    <p:sldId id="280" r:id="rId23"/>
    <p:sldId id="290" r:id="rId24"/>
    <p:sldId id="281" r:id="rId25"/>
    <p:sldId id="292" r:id="rId26"/>
    <p:sldId id="291" r:id="rId27"/>
    <p:sldId id="282" r:id="rId28"/>
    <p:sldId id="283" r:id="rId29"/>
    <p:sldId id="263" r:id="rId30"/>
    <p:sldId id="264" r:id="rId31"/>
    <p:sldId id="265" r:id="rId32"/>
    <p:sldId id="266" r:id="rId33"/>
    <p:sldId id="267" r:id="rId34"/>
    <p:sldId id="268" r:id="rId35"/>
    <p:sldId id="269" r:id="rId36"/>
    <p:sldId id="271" r:id="rId37"/>
    <p:sldId id="294" r:id="rId38"/>
    <p:sldId id="295"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634"/>
    <p:restoredTop sz="94632"/>
  </p:normalViewPr>
  <p:slideViewPr>
    <p:cSldViewPr snapToGrid="0" snapToObjects="1">
      <p:cViewPr varScale="1">
        <p:scale>
          <a:sx n="112" d="100"/>
          <a:sy n="112" d="100"/>
        </p:scale>
        <p:origin x="200" y="224"/>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11003A-3DC5-EA41-BE52-5054C1B3DAD8}" type="datetimeFigureOut">
              <a:rPr lang="en-US" smtClean="0"/>
              <a:t>3/1/18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69E4D1-782F-EC44-8B5D-33DC3587112B}" type="slidenum">
              <a:rPr lang="en-US" smtClean="0"/>
              <a:t>‹#›</a:t>
            </a:fld>
            <a:endParaRPr lang="en-US"/>
          </a:p>
        </p:txBody>
      </p:sp>
    </p:spTree>
    <p:extLst>
      <p:ext uri="{BB962C8B-B14F-4D97-AF65-F5344CB8AC3E}">
        <p14:creationId xmlns:p14="http://schemas.microsoft.com/office/powerpoint/2010/main" val="719017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406092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2011238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4849496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75751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640578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15810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4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07505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5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757609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176771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7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229399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8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24083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69196"/>
          </a:xfrm>
        </p:spPr>
        <p:txBody>
          <a:bodyPr/>
          <a:lstStyle>
            <a:lvl1pPr>
              <a:defRPr b="1">
                <a:latin typeface="+mn-lt"/>
              </a:defRPr>
            </a:lvl1pPr>
          </a:lstStyle>
          <a:p>
            <a:r>
              <a:rPr lang="en-US" dirty="0"/>
              <a:t>Click to edit Master title style</a:t>
            </a:r>
          </a:p>
        </p:txBody>
      </p:sp>
      <p:sp>
        <p:nvSpPr>
          <p:cNvPr id="3" name="Content Placeholder 2"/>
          <p:cNvSpPr>
            <a:spLocks noGrp="1"/>
          </p:cNvSpPr>
          <p:nvPr>
            <p:ph idx="1"/>
          </p:nvPr>
        </p:nvSpPr>
        <p:spPr>
          <a:xfrm>
            <a:off x="838200" y="1169233"/>
            <a:ext cx="10515600" cy="50077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2920245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9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310607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10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065249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1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833373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24304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3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5583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14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443653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15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731363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927220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7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403132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18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45814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8498435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19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574610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20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1989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2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717604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2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41615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23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277757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24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22271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200526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6A33BAD-F96F-7143-B745-21EBFAA84F47}" type="datetimeFigureOut">
              <a:rPr lang="en-US" smtClean="0"/>
              <a:t>3/1/18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64403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14167"/>
          </a:xfrm>
        </p:spPr>
        <p:txBody>
          <a:bodyPr/>
          <a:lstStyle>
            <a:lvl1pPr>
              <a:defRPr b="1">
                <a:latin typeface="+mn-lt"/>
              </a:defRPr>
            </a:lvl1pPr>
          </a:lstStyle>
          <a:p>
            <a:r>
              <a:rPr lang="en-US"/>
              <a:t>Click to edit Master title style</a:t>
            </a:r>
          </a:p>
        </p:txBody>
      </p:sp>
      <p:sp>
        <p:nvSpPr>
          <p:cNvPr id="3" name="Date Placeholder 2"/>
          <p:cNvSpPr>
            <a:spLocks noGrp="1"/>
          </p:cNvSpPr>
          <p:nvPr>
            <p:ph type="dt" sz="half" idx="10"/>
          </p:nvPr>
        </p:nvSpPr>
        <p:spPr/>
        <p:txBody>
          <a:bodyPr/>
          <a:lstStyle/>
          <a:p>
            <a:fld id="{46A33BAD-F96F-7143-B745-21EBFAA84F47}" type="datetimeFigureOut">
              <a:rPr lang="en-US" smtClean="0"/>
              <a:t>3/1/18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835643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A33BAD-F96F-7143-B745-21EBFAA84F47}" type="datetimeFigureOut">
              <a:rPr lang="en-US" smtClean="0"/>
              <a:t>3/1/18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914500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472399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37896711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169EA4-F97C-7A4E-8B2D-57572F3C8D32}" type="slidenum">
              <a:rPr lang="en-US" smtClean="0"/>
              <a:t>‹#›</a:t>
            </a:fld>
            <a:endParaRPr lang="en-US"/>
          </a:p>
        </p:txBody>
      </p:sp>
    </p:spTree>
    <p:extLst>
      <p:ext uri="{BB962C8B-B14F-4D97-AF65-F5344CB8AC3E}">
        <p14:creationId xmlns:p14="http://schemas.microsoft.com/office/powerpoint/2010/main" val="12448498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g"/><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Microbial Growth </a:t>
            </a:r>
          </a:p>
        </p:txBody>
      </p:sp>
      <p:sp>
        <p:nvSpPr>
          <p:cNvPr id="3" name="Subtitle 2"/>
          <p:cNvSpPr>
            <a:spLocks noGrp="1"/>
          </p:cNvSpPr>
          <p:nvPr>
            <p:ph type="subTitle" idx="1"/>
          </p:nvPr>
        </p:nvSpPr>
        <p:spPr/>
        <p:txBody>
          <a:bodyPr/>
          <a:lstStyle/>
          <a:p>
            <a:r>
              <a:rPr lang="en-US" b="1" dirty="0"/>
              <a:t>Chapter 9</a:t>
            </a:r>
          </a:p>
          <a:p>
            <a:r>
              <a:rPr lang="en-US" b="1" dirty="0"/>
              <a:t>Biology 2161</a:t>
            </a:r>
          </a:p>
        </p:txBody>
      </p:sp>
    </p:spTree>
    <p:extLst>
      <p:ext uri="{BB962C8B-B14F-4D97-AF65-F5344CB8AC3E}">
        <p14:creationId xmlns:p14="http://schemas.microsoft.com/office/powerpoint/2010/main" val="1640851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Microorganisms and Oxygen Requirements</a:t>
            </a:r>
          </a:p>
        </p:txBody>
      </p:sp>
      <p:pic>
        <p:nvPicPr>
          <p:cNvPr id="2" name="Picture Placeholder 1" descr="OSC_Microbio_09_02_bog.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9688" b="-9688"/>
          <a:stretch>
            <a:fillRect/>
          </a:stretch>
        </p:blipFill>
        <p:spPr>
          <a:xfrm>
            <a:off x="609599" y="1122387"/>
            <a:ext cx="10750551" cy="4086922"/>
          </a:xfrm>
        </p:spPr>
      </p:pic>
      <p:sp>
        <p:nvSpPr>
          <p:cNvPr id="7" name="Text Placeholder 6"/>
          <p:cNvSpPr>
            <a:spLocks noGrp="1"/>
          </p:cNvSpPr>
          <p:nvPr>
            <p:ph type="body" sz="quarter" idx="14"/>
          </p:nvPr>
        </p:nvSpPr>
        <p:spPr>
          <a:xfrm>
            <a:off x="609600" y="5691618"/>
            <a:ext cx="10750549" cy="1166382"/>
          </a:xfrm>
        </p:spPr>
        <p:txBody>
          <a:bodyPr>
            <a:noAutofit/>
          </a:bodyPr>
          <a:lstStyle/>
          <a:p>
            <a:r>
              <a:rPr lang="en-US" sz="1520" b="1" dirty="0"/>
              <a:t>Anaerobic environments are still common on earth. They include environments like </a:t>
            </a:r>
            <a:r>
              <a:rPr lang="en-US" sz="1520" b="1" dirty="0">
                <a:solidFill>
                  <a:srgbClr val="6CB255"/>
                </a:solidFill>
              </a:rPr>
              <a:t>(a)</a:t>
            </a:r>
            <a:r>
              <a:rPr lang="en-US" sz="1520" b="1" dirty="0"/>
              <a:t> a bog where undisturbed dense sediments are virtually devoid of oxygen, and </a:t>
            </a:r>
            <a:r>
              <a:rPr lang="en-US" sz="1520" b="1" dirty="0">
                <a:solidFill>
                  <a:srgbClr val="6CB255"/>
                </a:solidFill>
              </a:rPr>
              <a:t>(b)</a:t>
            </a:r>
            <a:r>
              <a:rPr lang="en-US" sz="1520" b="1" dirty="0"/>
              <a:t> the rumen (the first compartment of a cow’s stomach), which provides an oxygen-free incubator for methanogens and other obligate anaerobic bacteria. (credit a: modification of work by National Park Service; credit b: modification of work by US Department of Agriculture)</a:t>
            </a:r>
          </a:p>
        </p:txBody>
      </p:sp>
    </p:spTree>
    <p:extLst>
      <p:ext uri="{BB962C8B-B14F-4D97-AF65-F5344CB8AC3E}">
        <p14:creationId xmlns:p14="http://schemas.microsoft.com/office/powerpoint/2010/main" val="10473619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Gas Requirements</a:t>
            </a:r>
          </a:p>
        </p:txBody>
      </p:sp>
      <p:sp>
        <p:nvSpPr>
          <p:cNvPr id="3" name="Content Placeholder 2"/>
          <p:cNvSpPr>
            <a:spLocks noGrp="1"/>
          </p:cNvSpPr>
          <p:nvPr>
            <p:ph idx="1"/>
          </p:nvPr>
        </p:nvSpPr>
        <p:spPr>
          <a:xfrm>
            <a:off x="838200" y="1312668"/>
            <a:ext cx="10515600" cy="5007730"/>
          </a:xfrm>
        </p:spPr>
        <p:txBody>
          <a:bodyPr>
            <a:normAutofit/>
          </a:bodyPr>
          <a:lstStyle/>
          <a:p>
            <a:pPr>
              <a:lnSpc>
                <a:spcPct val="80000"/>
              </a:lnSpc>
              <a:defRPr/>
            </a:pPr>
            <a:r>
              <a:rPr lang="en-US" altLang="en-US" sz="3200" b="1" dirty="0">
                <a:latin typeface="Abadi MT Condensed Extra Bold" charset="0"/>
              </a:rPr>
              <a:t>Atmospheric gases that </a:t>
            </a:r>
            <a:r>
              <a:rPr lang="en-US" altLang="en-US" sz="3200" b="1" dirty="0">
                <a:solidFill>
                  <a:srgbClr val="FF0000"/>
                </a:solidFill>
                <a:latin typeface="Abadi MT Condensed Extra Bold" charset="0"/>
              </a:rPr>
              <a:t>most influence </a:t>
            </a:r>
            <a:r>
              <a:rPr lang="en-US" altLang="en-US" sz="3200" b="1" dirty="0">
                <a:latin typeface="Abadi MT Condensed Extra Bold" charset="0"/>
              </a:rPr>
              <a:t>microbial growth- </a:t>
            </a:r>
            <a:r>
              <a:rPr lang="en-US" altLang="en-US" sz="3200" b="1" dirty="0">
                <a:solidFill>
                  <a:srgbClr val="FF0000"/>
                </a:solidFill>
                <a:latin typeface="Abadi MT Condensed Extra Bold" charset="0"/>
              </a:rPr>
              <a:t>O</a:t>
            </a:r>
            <a:r>
              <a:rPr lang="en-US" altLang="en-US" sz="3200" b="1" baseline="-25000" dirty="0">
                <a:solidFill>
                  <a:srgbClr val="FF0000"/>
                </a:solidFill>
                <a:latin typeface="Abadi MT Condensed Extra Bold" charset="0"/>
              </a:rPr>
              <a:t>2</a:t>
            </a:r>
            <a:r>
              <a:rPr lang="en-US" altLang="en-US" sz="3200" b="1" dirty="0">
                <a:solidFill>
                  <a:srgbClr val="FF0000"/>
                </a:solidFill>
                <a:latin typeface="Abadi MT Condensed Extra Bold" charset="0"/>
              </a:rPr>
              <a:t> and CO</a:t>
            </a:r>
            <a:r>
              <a:rPr lang="en-US" altLang="en-US" sz="3200" b="1" baseline="-25000" dirty="0">
                <a:solidFill>
                  <a:srgbClr val="FF0000"/>
                </a:solidFill>
                <a:latin typeface="Abadi MT Condensed Extra Bold" charset="0"/>
              </a:rPr>
              <a:t>2</a:t>
            </a:r>
            <a:endParaRPr lang="en-US" altLang="en-US" sz="3200" b="1" dirty="0">
              <a:solidFill>
                <a:srgbClr val="FF0000"/>
              </a:solidFill>
              <a:latin typeface="Abadi MT Condensed Extra Bold" charset="0"/>
            </a:endParaRPr>
          </a:p>
          <a:p>
            <a:pPr lvl="1">
              <a:lnSpc>
                <a:spcPct val="80000"/>
              </a:lnSpc>
              <a:defRPr/>
            </a:pPr>
            <a:r>
              <a:rPr lang="en-US" altLang="en-US" sz="2800" dirty="0">
                <a:solidFill>
                  <a:srgbClr val="FF0000"/>
                </a:solidFill>
                <a:latin typeface="Abadi MT Condensed Extra Bold" charset="0"/>
              </a:rPr>
              <a:t>Oxygen</a:t>
            </a:r>
            <a:r>
              <a:rPr lang="en-US" altLang="en-US" sz="2800" dirty="0">
                <a:latin typeface="Abadi MT Condensed Extra Bold" charset="0"/>
              </a:rPr>
              <a:t> gas has the greatest impact on microbial growth</a:t>
            </a:r>
          </a:p>
          <a:p>
            <a:pPr>
              <a:lnSpc>
                <a:spcPct val="80000"/>
              </a:lnSpc>
              <a:defRPr/>
            </a:pPr>
            <a:endParaRPr lang="en-US" altLang="en-US" sz="3200" dirty="0">
              <a:latin typeface="Abadi MT Condensed Extra Bold" charset="0"/>
            </a:endParaRPr>
          </a:p>
          <a:p>
            <a:pPr>
              <a:lnSpc>
                <a:spcPct val="80000"/>
              </a:lnSpc>
              <a:defRPr/>
            </a:pPr>
            <a:r>
              <a:rPr lang="en-US" altLang="en-US" sz="3200" b="1" dirty="0">
                <a:latin typeface="Abadi MT Condensed Extra Bold" charset="0"/>
              </a:rPr>
              <a:t>For Oxygen Users: As oxygen enters into cellular reactions, it is transformed into several </a:t>
            </a:r>
            <a:r>
              <a:rPr lang="en-US" altLang="en-US" sz="3200" b="1" dirty="0">
                <a:solidFill>
                  <a:srgbClr val="FF0000"/>
                </a:solidFill>
                <a:latin typeface="Abadi MT Condensed Extra Bold" charset="0"/>
              </a:rPr>
              <a:t>toxic products</a:t>
            </a:r>
          </a:p>
          <a:p>
            <a:pPr lvl="1">
              <a:lnSpc>
                <a:spcPct val="80000"/>
              </a:lnSpc>
              <a:defRPr/>
            </a:pPr>
            <a:r>
              <a:rPr lang="en-US" altLang="en-US" sz="2800" b="1" dirty="0">
                <a:latin typeface="Abadi MT Condensed Extra Bold" charset="0"/>
              </a:rPr>
              <a:t>Most cells have developed enzymes that go about scavenging and neutralizing these chemicals</a:t>
            </a:r>
          </a:p>
          <a:p>
            <a:pPr lvl="2">
              <a:lnSpc>
                <a:spcPct val="80000"/>
              </a:lnSpc>
              <a:defRPr/>
            </a:pPr>
            <a:r>
              <a:rPr lang="en-US" altLang="en-US" sz="2400" b="1" dirty="0">
                <a:solidFill>
                  <a:srgbClr val="FF0000"/>
                </a:solidFill>
                <a:latin typeface="Abadi MT Condensed Extra Bold" charset="0"/>
              </a:rPr>
              <a:t>Superoxide dismutase</a:t>
            </a:r>
          </a:p>
          <a:p>
            <a:pPr lvl="2">
              <a:lnSpc>
                <a:spcPct val="80000"/>
              </a:lnSpc>
              <a:defRPr/>
            </a:pPr>
            <a:r>
              <a:rPr lang="en-US" altLang="en-US" sz="2400" b="1" dirty="0">
                <a:solidFill>
                  <a:srgbClr val="FF0000"/>
                </a:solidFill>
                <a:latin typeface="Abadi MT Condensed Extra Bold" charset="0"/>
              </a:rPr>
              <a:t>Catalase</a:t>
            </a:r>
          </a:p>
          <a:p>
            <a:pPr lvl="1">
              <a:lnSpc>
                <a:spcPct val="80000"/>
              </a:lnSpc>
              <a:defRPr/>
            </a:pPr>
            <a:r>
              <a:rPr lang="en-US" altLang="en-US" sz="2800" b="1" dirty="0">
                <a:latin typeface="Abadi MT Condensed Extra Bold" charset="0"/>
              </a:rPr>
              <a:t>Essential for aerobic organisms</a:t>
            </a:r>
          </a:p>
          <a:p>
            <a:pPr>
              <a:lnSpc>
                <a:spcPct val="80000"/>
              </a:lnSpc>
              <a:defRPr/>
            </a:pPr>
            <a:endParaRPr lang="en-US" altLang="en-US" sz="3200" dirty="0">
              <a:latin typeface="Abadi MT Condensed Extra Bold" charset="0"/>
            </a:endParaRPr>
          </a:p>
        </p:txBody>
      </p:sp>
    </p:spTree>
    <p:extLst>
      <p:ext uri="{BB962C8B-B14F-4D97-AF65-F5344CB8AC3E}">
        <p14:creationId xmlns:p14="http://schemas.microsoft.com/office/powerpoint/2010/main" val="16342615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Toxic Oxygen</a:t>
            </a:r>
          </a:p>
        </p:txBody>
      </p:sp>
      <p:sp>
        <p:nvSpPr>
          <p:cNvPr id="3" name="Content Placeholder 2"/>
          <p:cNvSpPr>
            <a:spLocks noGrp="1"/>
          </p:cNvSpPr>
          <p:nvPr>
            <p:ph idx="1"/>
          </p:nvPr>
        </p:nvSpPr>
        <p:spPr/>
        <p:txBody>
          <a:bodyPr>
            <a:normAutofit/>
          </a:bodyPr>
          <a:lstStyle/>
          <a:p>
            <a:r>
              <a:rPr lang="en-US" sz="3600" b="1" dirty="0"/>
              <a:t>Certain forms of Oxygen can be </a:t>
            </a:r>
            <a:r>
              <a:rPr lang="en-US" sz="3600" b="1" dirty="0">
                <a:solidFill>
                  <a:srgbClr val="FF0000"/>
                </a:solidFill>
              </a:rPr>
              <a:t>deadly</a:t>
            </a:r>
            <a:r>
              <a:rPr lang="en-US" sz="3600" b="1" dirty="0"/>
              <a:t> for </a:t>
            </a:r>
            <a:r>
              <a:rPr lang="en-US" sz="3600" b="1" dirty="0">
                <a:solidFill>
                  <a:srgbClr val="FF0000"/>
                </a:solidFill>
              </a:rPr>
              <a:t>obligate anaerobes and harmful for aerobes</a:t>
            </a:r>
          </a:p>
          <a:p>
            <a:pPr lvl="1"/>
            <a:r>
              <a:rPr lang="en-US" sz="3200" b="1" dirty="0"/>
              <a:t>Singlet Oxygen molecule (O</a:t>
            </a:r>
            <a:r>
              <a:rPr lang="en-US" sz="3200" b="1" baseline="-25000" dirty="0"/>
              <a:t>2</a:t>
            </a:r>
            <a:r>
              <a:rPr lang="en-US" sz="3200" b="1" dirty="0"/>
              <a:t>)</a:t>
            </a:r>
          </a:p>
          <a:p>
            <a:pPr lvl="1"/>
            <a:r>
              <a:rPr lang="en-US" sz="3200" b="1" dirty="0"/>
              <a:t>Superoxide radical (O</a:t>
            </a:r>
            <a:r>
              <a:rPr lang="en-US" sz="3200" b="1" baseline="-25000" dirty="0"/>
              <a:t>2</a:t>
            </a:r>
            <a:r>
              <a:rPr lang="en-US" sz="3200" b="1" baseline="30000" dirty="0"/>
              <a:t>-</a:t>
            </a:r>
            <a:r>
              <a:rPr lang="en-US" sz="3200" b="1" dirty="0"/>
              <a:t>)</a:t>
            </a:r>
          </a:p>
          <a:p>
            <a:pPr lvl="1"/>
            <a:r>
              <a:rPr lang="en-US" sz="3200" b="1" dirty="0"/>
              <a:t>Peroxide anion (O</a:t>
            </a:r>
            <a:r>
              <a:rPr lang="en-US" sz="3200" b="1" baseline="-25000" dirty="0"/>
              <a:t>2</a:t>
            </a:r>
            <a:r>
              <a:rPr lang="en-US" sz="3200" b="1" baseline="30000" dirty="0"/>
              <a:t>2-</a:t>
            </a:r>
            <a:r>
              <a:rPr lang="en-US" sz="3200" b="1" dirty="0"/>
              <a:t>)</a:t>
            </a:r>
          </a:p>
          <a:p>
            <a:pPr marL="685800" lvl="2">
              <a:spcBef>
                <a:spcPts val="1000"/>
              </a:spcBef>
            </a:pPr>
            <a:r>
              <a:rPr lang="en-US" altLang="en-US" sz="3200" dirty="0">
                <a:latin typeface="Abadi MT Condensed Extra Bold" charset="0"/>
              </a:rPr>
              <a:t>H</a:t>
            </a:r>
            <a:r>
              <a:rPr lang="en-US" altLang="en-US" sz="3200" baseline="-25000" dirty="0">
                <a:latin typeface="Abadi MT Condensed Extra Bold" charset="0"/>
              </a:rPr>
              <a:t>2</a:t>
            </a:r>
            <a:r>
              <a:rPr lang="en-US" altLang="en-US" sz="3200" dirty="0">
                <a:latin typeface="Abadi MT Condensed Extra Bold" charset="0"/>
              </a:rPr>
              <a:t>O</a:t>
            </a:r>
            <a:r>
              <a:rPr lang="en-US" altLang="en-US" sz="3200" baseline="-25000" dirty="0">
                <a:latin typeface="Abadi MT Condensed Extra Bold" charset="0"/>
              </a:rPr>
              <a:t>2</a:t>
            </a:r>
          </a:p>
          <a:p>
            <a:pPr marL="685800" lvl="2">
              <a:spcBef>
                <a:spcPts val="1000"/>
              </a:spcBef>
            </a:pPr>
            <a:endParaRPr lang="en-US" altLang="en-US" sz="3200" baseline="-25000" dirty="0">
              <a:latin typeface="Abadi MT Condensed Extra Bold" charset="0"/>
            </a:endParaRPr>
          </a:p>
          <a:p>
            <a:pPr>
              <a:lnSpc>
                <a:spcPct val="80000"/>
              </a:lnSpc>
              <a:defRPr/>
            </a:pPr>
            <a:r>
              <a:rPr lang="en-US" altLang="en-US" sz="3200" b="1" dirty="0">
                <a:latin typeface="Abadi MT Condensed Extra Bold" charset="0"/>
              </a:rPr>
              <a:t>Enzymes that break down these toxic by-products </a:t>
            </a:r>
          </a:p>
          <a:p>
            <a:pPr lvl="1">
              <a:lnSpc>
                <a:spcPct val="80000"/>
              </a:lnSpc>
              <a:defRPr/>
            </a:pPr>
            <a:r>
              <a:rPr lang="en-US" altLang="en-US" sz="2800" b="1" dirty="0">
                <a:solidFill>
                  <a:srgbClr val="FF0000"/>
                </a:solidFill>
                <a:latin typeface="Abadi MT Condensed Extra Bold" charset="0"/>
              </a:rPr>
              <a:t>Superoxide dismutase</a:t>
            </a:r>
          </a:p>
          <a:p>
            <a:pPr lvl="1">
              <a:lnSpc>
                <a:spcPct val="80000"/>
              </a:lnSpc>
              <a:defRPr/>
            </a:pPr>
            <a:r>
              <a:rPr lang="en-US" altLang="en-US" sz="2800" b="1" dirty="0">
                <a:solidFill>
                  <a:srgbClr val="FF0000"/>
                </a:solidFill>
                <a:latin typeface="Abadi MT Condensed Extra Bold" charset="0"/>
              </a:rPr>
              <a:t>Catalase</a:t>
            </a:r>
          </a:p>
          <a:p>
            <a:pPr marL="228600" lvl="1">
              <a:spcBef>
                <a:spcPts val="1000"/>
              </a:spcBef>
            </a:pPr>
            <a:endParaRPr lang="en-US" altLang="en-US" sz="3600" dirty="0">
              <a:latin typeface="Abadi MT Condensed Extra Bold" charset="0"/>
            </a:endParaRPr>
          </a:p>
          <a:p>
            <a:endParaRPr lang="en-US" sz="3600" b="1" dirty="0"/>
          </a:p>
        </p:txBody>
      </p:sp>
    </p:spTree>
    <p:extLst>
      <p:ext uri="{BB962C8B-B14F-4D97-AF65-F5344CB8AC3E}">
        <p14:creationId xmlns:p14="http://schemas.microsoft.com/office/powerpoint/2010/main" val="717471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Oxygen Requirements </a:t>
            </a:r>
          </a:p>
        </p:txBody>
      </p:sp>
      <p:pic>
        <p:nvPicPr>
          <p:cNvPr id="2" name="Picture Placeholder 1" descr="OSC_Microbio_09_02_tubO.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6439" r="-6439"/>
          <a:stretch>
            <a:fillRect/>
          </a:stretch>
        </p:blipFill>
        <p:spPr>
          <a:xfrm>
            <a:off x="609599" y="1122387"/>
            <a:ext cx="10750551" cy="4835068"/>
          </a:xfrm>
        </p:spPr>
      </p:pic>
    </p:spTree>
    <p:extLst>
      <p:ext uri="{BB962C8B-B14F-4D97-AF65-F5344CB8AC3E}">
        <p14:creationId xmlns:p14="http://schemas.microsoft.com/office/powerpoint/2010/main" val="8923069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8471" y="351271"/>
            <a:ext cx="5320147" cy="669196"/>
          </a:xfrm>
        </p:spPr>
        <p:txBody>
          <a:bodyPr>
            <a:normAutofit fontScale="90000"/>
          </a:bodyPr>
          <a:lstStyle/>
          <a:p>
            <a:r>
              <a:rPr lang="en-US"/>
              <a:t> 			   Examples </a:t>
            </a:r>
            <a:endParaRPr lang="en-US" dirty="0"/>
          </a:p>
        </p:txBody>
      </p:sp>
      <p:sp>
        <p:nvSpPr>
          <p:cNvPr id="3" name="Content Placeholder 2"/>
          <p:cNvSpPr>
            <a:spLocks noGrp="1"/>
          </p:cNvSpPr>
          <p:nvPr>
            <p:ph idx="1"/>
          </p:nvPr>
        </p:nvSpPr>
        <p:spPr>
          <a:xfrm>
            <a:off x="767443" y="1215744"/>
            <a:ext cx="5355771" cy="5007730"/>
          </a:xfrm>
        </p:spPr>
        <p:style>
          <a:lnRef idx="2">
            <a:schemeClr val="dk1"/>
          </a:lnRef>
          <a:fillRef idx="1">
            <a:schemeClr val="lt1"/>
          </a:fillRef>
          <a:effectRef idx="0">
            <a:schemeClr val="dk1"/>
          </a:effectRef>
          <a:fontRef idx="minor">
            <a:schemeClr val="dk1"/>
          </a:fontRef>
        </p:style>
        <p:txBody>
          <a:bodyPr>
            <a:normAutofit/>
          </a:bodyPr>
          <a:lstStyle/>
          <a:p>
            <a:r>
              <a:rPr lang="en-US" sz="3600" b="1" dirty="0">
                <a:solidFill>
                  <a:srgbClr val="FF0000"/>
                </a:solidFill>
              </a:rPr>
              <a:t>Obligate Aerobes</a:t>
            </a:r>
          </a:p>
          <a:p>
            <a:pPr lvl="1"/>
            <a:r>
              <a:rPr lang="en-US" sz="3200" b="1" i="1" dirty="0"/>
              <a:t>M. </a:t>
            </a:r>
            <a:r>
              <a:rPr lang="en-US" sz="3200" b="1" i="1" dirty="0" err="1"/>
              <a:t>smegmatis</a:t>
            </a:r>
            <a:r>
              <a:rPr lang="en-US" sz="3200" b="1" i="1" dirty="0"/>
              <a:t>; M. </a:t>
            </a:r>
            <a:r>
              <a:rPr lang="en-US" sz="3200" b="1" i="1" dirty="0" err="1"/>
              <a:t>luteus</a:t>
            </a:r>
            <a:r>
              <a:rPr lang="en-US" sz="3200" b="1" i="1" dirty="0"/>
              <a:t> </a:t>
            </a:r>
          </a:p>
          <a:p>
            <a:r>
              <a:rPr lang="en-US" sz="3600" b="1" dirty="0">
                <a:solidFill>
                  <a:srgbClr val="FF0000"/>
                </a:solidFill>
              </a:rPr>
              <a:t>Facultative Anaerobes</a:t>
            </a:r>
          </a:p>
          <a:p>
            <a:pPr lvl="1"/>
            <a:r>
              <a:rPr lang="en-US" sz="3200" b="1" dirty="0"/>
              <a:t> </a:t>
            </a:r>
            <a:r>
              <a:rPr lang="en-US" sz="3200" b="1" i="1" dirty="0"/>
              <a:t>E. coli; S. epi</a:t>
            </a:r>
            <a:endParaRPr lang="en-US" sz="3200" b="1" dirty="0"/>
          </a:p>
          <a:p>
            <a:r>
              <a:rPr lang="en-US" sz="3600" b="1" dirty="0" err="1">
                <a:solidFill>
                  <a:srgbClr val="FF0000"/>
                </a:solidFill>
              </a:rPr>
              <a:t>Microaerophiles</a:t>
            </a:r>
            <a:endParaRPr lang="en-US" sz="3600" b="1" dirty="0">
              <a:solidFill>
                <a:srgbClr val="FF0000"/>
              </a:solidFill>
            </a:endParaRPr>
          </a:p>
          <a:p>
            <a:pPr lvl="1"/>
            <a:r>
              <a:rPr lang="en-US" sz="3200" b="1" i="1" dirty="0"/>
              <a:t>Campylobacter; H. pylori</a:t>
            </a:r>
          </a:p>
          <a:p>
            <a:r>
              <a:rPr lang="en-US" sz="3600" b="1" dirty="0">
                <a:solidFill>
                  <a:srgbClr val="FF0000"/>
                </a:solidFill>
              </a:rPr>
              <a:t>Obligate Anaerobes</a:t>
            </a:r>
          </a:p>
          <a:p>
            <a:pPr lvl="1"/>
            <a:r>
              <a:rPr lang="en-US" sz="3200" b="1" i="1" dirty="0"/>
              <a:t>Clostridium</a:t>
            </a:r>
            <a:r>
              <a:rPr lang="en-US" sz="3200" b="1" dirty="0"/>
              <a:t> spp.</a:t>
            </a:r>
          </a:p>
        </p:txBody>
      </p:sp>
      <p:pic>
        <p:nvPicPr>
          <p:cNvPr id="4" name="Picture Placeholder 1" descr="OSC_Microbio_09_02_tubO.jpg"/>
          <p:cNvPicPr>
            <a:picLocks noChangeAspect="1"/>
          </p:cNvPicPr>
          <p:nvPr/>
        </p:nvPicPr>
        <p:blipFill>
          <a:blip r:embed="rId2">
            <a:extLst>
              <a:ext uri="{28A0092B-C50C-407E-A947-70E740481C1C}">
                <a14:useLocalDpi xmlns:a14="http://schemas.microsoft.com/office/drawing/2010/main" val="0"/>
              </a:ext>
            </a:extLst>
          </a:blip>
          <a:srcRect l="-6439" r="-6439"/>
          <a:stretch>
            <a:fillRect/>
          </a:stretch>
        </p:blipFill>
        <p:spPr>
          <a:xfrm>
            <a:off x="6371412" y="2204357"/>
            <a:ext cx="5658210" cy="2544784"/>
          </a:xfrm>
          <a:prstGeom prst="rect">
            <a:avLst/>
          </a:prstGeom>
        </p:spPr>
        <p:style>
          <a:lnRef idx="2">
            <a:schemeClr val="accent1"/>
          </a:lnRef>
          <a:fillRef idx="1">
            <a:schemeClr val="lt1"/>
          </a:fillRef>
          <a:effectRef idx="0">
            <a:schemeClr val="accent1"/>
          </a:effectRef>
          <a:fontRef idx="minor">
            <a:schemeClr val="dk1"/>
          </a:fontRef>
        </p:style>
      </p:pic>
    </p:spTree>
    <p:extLst>
      <p:ext uri="{BB962C8B-B14F-4D97-AF65-F5344CB8AC3E}">
        <p14:creationId xmlns:p14="http://schemas.microsoft.com/office/powerpoint/2010/main" val="8136265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Anaerobic Growth – Removing Oxygen </a:t>
            </a:r>
          </a:p>
        </p:txBody>
      </p:sp>
      <p:pic>
        <p:nvPicPr>
          <p:cNvPr id="2" name="Picture Placeholder 1" descr="OSC_Microbio_09_02_jar.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670" b="-7670"/>
          <a:stretch>
            <a:fillRect/>
          </a:stretch>
        </p:blipFill>
        <p:spPr>
          <a:xfrm>
            <a:off x="609599" y="1122387"/>
            <a:ext cx="10750551" cy="4519117"/>
          </a:xfrm>
        </p:spPr>
      </p:pic>
      <p:sp>
        <p:nvSpPr>
          <p:cNvPr id="7" name="Text Placeholder 6"/>
          <p:cNvSpPr>
            <a:spLocks noGrp="1"/>
          </p:cNvSpPr>
          <p:nvPr>
            <p:ph type="body" sz="quarter" idx="14"/>
          </p:nvPr>
        </p:nvSpPr>
        <p:spPr>
          <a:xfrm>
            <a:off x="609599" y="5257800"/>
            <a:ext cx="10750549" cy="1600200"/>
          </a:xfrm>
        </p:spPr>
        <p:txBody>
          <a:bodyPr>
            <a:noAutofit/>
          </a:bodyPr>
          <a:lstStyle/>
          <a:p>
            <a:pPr marL="342900" indent="-342900">
              <a:buAutoNum type="alphaLcParenBoth"/>
            </a:pPr>
            <a:r>
              <a:rPr lang="en-US" sz="2000" b="1" dirty="0"/>
              <a:t>An anaerobic jar is pictured that is holding nine Petri plates supporting cultures. </a:t>
            </a:r>
          </a:p>
          <a:p>
            <a:pPr marL="342900" indent="-342900">
              <a:buAutoNum type="alphaLcParenBoth"/>
            </a:pPr>
            <a:r>
              <a:rPr lang="en-US" sz="2000" b="1" dirty="0"/>
              <a:t>Openings in the side of an anaerobic box are sealed by glove-like sleeves that allow for the handling of cultures inside the box. (credit a: modification of work by Centers for Disease Control and Prevention; credit b: modification of work by NIST)</a:t>
            </a:r>
          </a:p>
        </p:txBody>
      </p:sp>
    </p:spTree>
    <p:extLst>
      <p:ext uri="{BB962C8B-B14F-4D97-AF65-F5344CB8AC3E}">
        <p14:creationId xmlns:p14="http://schemas.microsoft.com/office/powerpoint/2010/main" val="1286214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241327"/>
            <a:ext cx="10750549" cy="1304877"/>
          </a:xfrm>
        </p:spPr>
        <p:txBody>
          <a:bodyPr>
            <a:normAutofit/>
          </a:bodyPr>
          <a:lstStyle/>
          <a:p>
            <a:r>
              <a:rPr lang="en-US" dirty="0"/>
              <a:t>Diabetes, Dead Tissue and Anaerobic Bacterial Growth</a:t>
            </a:r>
          </a:p>
        </p:txBody>
      </p:sp>
      <p:pic>
        <p:nvPicPr>
          <p:cNvPr id="2" name="Picture Placeholder 1" descr="OSC_Microbio_09_02_foot.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4868" r="-24868"/>
          <a:stretch>
            <a:fillRect/>
          </a:stretch>
        </p:blipFill>
        <p:spPr>
          <a:xfrm>
            <a:off x="609599" y="1546204"/>
            <a:ext cx="10750551" cy="3500071"/>
          </a:xfrm>
        </p:spPr>
      </p:pic>
      <p:sp>
        <p:nvSpPr>
          <p:cNvPr id="7" name="Text Placeholder 6"/>
          <p:cNvSpPr>
            <a:spLocks noGrp="1"/>
          </p:cNvSpPr>
          <p:nvPr>
            <p:ph type="body" sz="quarter" idx="14"/>
          </p:nvPr>
        </p:nvSpPr>
        <p:spPr>
          <a:xfrm>
            <a:off x="609599" y="5691618"/>
            <a:ext cx="10750549" cy="1166382"/>
          </a:xfrm>
        </p:spPr>
        <p:txBody>
          <a:bodyPr>
            <a:normAutofit/>
          </a:bodyPr>
          <a:lstStyle/>
          <a:p>
            <a:r>
              <a:rPr lang="en-US" sz="1540" b="1" dirty="0"/>
              <a:t>This clinical photo depicts ulcers on the foot of a diabetic patient. Dead tissue accumulating in ulcers can provide an ideal growth environment for the anaerobe </a:t>
            </a:r>
            <a:r>
              <a:rPr lang="en-US" sz="1540" b="1" i="1" dirty="0"/>
              <a:t>C. perfringens</a:t>
            </a:r>
            <a:r>
              <a:rPr lang="en-US" sz="1540" b="1" dirty="0"/>
              <a:t>, a causative agent of gas </a:t>
            </a:r>
            <a:r>
              <a:rPr lang="hr-HR" sz="1540" b="1" dirty="0"/>
              <a:t>gangrene. (credit: Shigeo Kono, Reiko Nakagawachi, Jun Arata, Benjamin A Lipsky)</a:t>
            </a:r>
            <a:endParaRPr lang="en-US" sz="1540" b="1" dirty="0"/>
          </a:p>
        </p:txBody>
      </p:sp>
    </p:spTree>
    <p:extLst>
      <p:ext uri="{BB962C8B-B14F-4D97-AF65-F5344CB8AC3E}">
        <p14:creationId xmlns:p14="http://schemas.microsoft.com/office/powerpoint/2010/main" val="8139662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Detoxifying Oxygen - Aerobes</a:t>
            </a:r>
          </a:p>
        </p:txBody>
      </p:sp>
      <p:pic>
        <p:nvPicPr>
          <p:cNvPr id="2" name="Picture Placeholder 1" descr="OSC_Microbio_09_01_cat.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9767" r="-19767"/>
          <a:stretch>
            <a:fillRect/>
          </a:stretch>
        </p:blipFill>
        <p:spPr/>
      </p:pic>
      <p:sp>
        <p:nvSpPr>
          <p:cNvPr id="7" name="Text Placeholder 6"/>
          <p:cNvSpPr>
            <a:spLocks noGrp="1"/>
          </p:cNvSpPr>
          <p:nvPr>
            <p:ph type="body" sz="quarter" idx="14"/>
          </p:nvPr>
        </p:nvSpPr>
        <p:spPr>
          <a:xfrm>
            <a:off x="609600" y="4843982"/>
            <a:ext cx="10750549" cy="1736432"/>
          </a:xfrm>
        </p:spPr>
        <p:txBody>
          <a:bodyPr>
            <a:normAutofit/>
          </a:bodyPr>
          <a:lstStyle/>
          <a:p>
            <a:r>
              <a:rPr lang="en-US" sz="2400" b="1" dirty="0"/>
              <a:t>The catalase test detects the presence of the enzyme catalase by noting whether bubbles are released when hydrogen peroxide is added to a culture sample. Compare the positive result (right) with the negative result (left). (credit: Centers for Disease Control and Prevention)</a:t>
            </a:r>
          </a:p>
        </p:txBody>
      </p:sp>
      <p:pic>
        <p:nvPicPr>
          <p:cNvPr id="9" name="Picture 2" descr="L:\Clients\Connexions\01_CNX_ Admin\00_OSC_Project_Resources\14_OSC_Production\PowerPoints\OSX-Stacked-TM-CMYK-300dp1-2016.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296402" y="237744"/>
            <a:ext cx="1049775" cy="71323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9243672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Carbon Dioxide</a:t>
            </a:r>
          </a:p>
        </p:txBody>
      </p:sp>
      <p:sp>
        <p:nvSpPr>
          <p:cNvPr id="3" name="Content Placeholder 2"/>
          <p:cNvSpPr>
            <a:spLocks noGrp="1"/>
          </p:cNvSpPr>
          <p:nvPr>
            <p:ph idx="1"/>
          </p:nvPr>
        </p:nvSpPr>
        <p:spPr/>
        <p:txBody>
          <a:bodyPr>
            <a:noAutofit/>
          </a:bodyPr>
          <a:lstStyle/>
          <a:p>
            <a:pPr>
              <a:defRPr/>
            </a:pPr>
            <a:r>
              <a:rPr lang="en-US" altLang="en-US" sz="4800" dirty="0">
                <a:latin typeface="Abadi MT Condensed Extra Bold" charset="0"/>
              </a:rPr>
              <a:t>All microbes </a:t>
            </a:r>
            <a:r>
              <a:rPr lang="en-US" altLang="en-US" sz="4800" b="1" dirty="0">
                <a:latin typeface="Abadi MT Condensed Extra Bold" charset="0"/>
              </a:rPr>
              <a:t>require some </a:t>
            </a:r>
            <a:r>
              <a:rPr lang="en-US" altLang="en-US" sz="4800" b="1" dirty="0">
                <a:solidFill>
                  <a:srgbClr val="FF0000"/>
                </a:solidFill>
                <a:latin typeface="Abadi MT Condensed Extra Bold" charset="0"/>
              </a:rPr>
              <a:t>carbon dioxide </a:t>
            </a:r>
            <a:r>
              <a:rPr lang="en-US" altLang="en-US" sz="4800" dirty="0">
                <a:latin typeface="Abadi MT Condensed Extra Bold" charset="0"/>
              </a:rPr>
              <a:t>in their metabolism</a:t>
            </a:r>
          </a:p>
          <a:p>
            <a:pPr>
              <a:defRPr/>
            </a:pPr>
            <a:r>
              <a:rPr lang="en-US" altLang="en-US" sz="4800" b="1" u="sng" dirty="0" err="1">
                <a:solidFill>
                  <a:srgbClr val="FF0000"/>
                </a:solidFill>
                <a:latin typeface="Abadi MT Condensed Extra Bold" charset="0"/>
              </a:rPr>
              <a:t>Capnophiles</a:t>
            </a:r>
            <a:r>
              <a:rPr lang="en-US" altLang="en-US" sz="4800" b="1" u="sng" dirty="0">
                <a:solidFill>
                  <a:srgbClr val="FF0000"/>
                </a:solidFill>
                <a:latin typeface="Abadi MT Condensed Extra Bold" charset="0"/>
              </a:rPr>
              <a:t> </a:t>
            </a:r>
            <a:r>
              <a:rPr lang="en-US" altLang="en-US" sz="4800" dirty="0">
                <a:latin typeface="Abadi MT Condensed Extra Bold" charset="0"/>
              </a:rPr>
              <a:t>grow best at a higher CO</a:t>
            </a:r>
            <a:r>
              <a:rPr lang="en-US" altLang="en-US" sz="4800" baseline="-25000" dirty="0">
                <a:latin typeface="Abadi MT Condensed Extra Bold" charset="0"/>
              </a:rPr>
              <a:t>2</a:t>
            </a:r>
            <a:r>
              <a:rPr lang="en-US" altLang="en-US" sz="4800" dirty="0">
                <a:latin typeface="Abadi MT Condensed Extra Bold" charset="0"/>
              </a:rPr>
              <a:t> tension than is normally present in the atmosphere</a:t>
            </a:r>
          </a:p>
          <a:p>
            <a:pPr lvl="1">
              <a:defRPr/>
            </a:pPr>
            <a:r>
              <a:rPr lang="en-US" altLang="en-US" sz="4800" i="1" dirty="0">
                <a:solidFill>
                  <a:srgbClr val="FF0000"/>
                </a:solidFill>
                <a:latin typeface="Abadi MT Condensed Extra Bold" charset="0"/>
              </a:rPr>
              <a:t>Neisseria; Streptococcus </a:t>
            </a:r>
            <a:r>
              <a:rPr lang="en-US" altLang="en-US" sz="4800" i="1" dirty="0" err="1">
                <a:solidFill>
                  <a:srgbClr val="FF0000"/>
                </a:solidFill>
                <a:latin typeface="Abadi MT Condensed Extra Bold" charset="0"/>
              </a:rPr>
              <a:t>pneumoniae</a:t>
            </a:r>
            <a:endParaRPr lang="en-US" altLang="en-US" sz="4800" i="1" dirty="0">
              <a:solidFill>
                <a:srgbClr val="FF0000"/>
              </a:solidFill>
              <a:latin typeface="Abadi MT Condensed Extra Bold" charset="0"/>
            </a:endParaRPr>
          </a:p>
        </p:txBody>
      </p:sp>
    </p:spTree>
    <p:extLst>
      <p:ext uri="{BB962C8B-B14F-4D97-AF65-F5344CB8AC3E}">
        <p14:creationId xmlns:p14="http://schemas.microsoft.com/office/powerpoint/2010/main" val="1617882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241327"/>
            <a:ext cx="10750549" cy="1421218"/>
          </a:xfrm>
        </p:spPr>
        <p:txBody>
          <a:bodyPr>
            <a:normAutofit/>
          </a:bodyPr>
          <a:lstStyle/>
          <a:p>
            <a:r>
              <a:rPr lang="en-US" dirty="0"/>
              <a:t>pH Effects on Microbial Growth – Neutrophils and </a:t>
            </a:r>
            <a:r>
              <a:rPr lang="en-US" dirty="0" err="1"/>
              <a:t>Acidophiles</a:t>
            </a:r>
            <a:r>
              <a:rPr lang="en-US" dirty="0"/>
              <a:t>  </a:t>
            </a:r>
          </a:p>
        </p:txBody>
      </p:sp>
      <p:pic>
        <p:nvPicPr>
          <p:cNvPr id="2" name="Picture Placeholder 1" descr="OSC_Microbio_09_03_yogurt.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64700" b="-64700"/>
          <a:stretch>
            <a:fillRect/>
          </a:stretch>
        </p:blipFill>
        <p:spPr/>
      </p:pic>
      <p:sp>
        <p:nvSpPr>
          <p:cNvPr id="7" name="Text Placeholder 6"/>
          <p:cNvSpPr>
            <a:spLocks noGrp="1"/>
          </p:cNvSpPr>
          <p:nvPr>
            <p:ph type="body" sz="quarter" idx="14"/>
          </p:nvPr>
        </p:nvSpPr>
        <p:spPr>
          <a:xfrm>
            <a:off x="609600" y="4016830"/>
            <a:ext cx="10750549" cy="2579382"/>
          </a:xfrm>
        </p:spPr>
        <p:txBody>
          <a:bodyPr>
            <a:noAutofit/>
          </a:bodyPr>
          <a:lstStyle/>
          <a:p>
            <a:r>
              <a:rPr lang="en-US" sz="2000" b="1" dirty="0"/>
              <a:t>Lactic acid bacteria that ferment milk into yogurt or transform vegetables in pickles thrive at a pH close to 4.0. Sauerkraut and dishes such as pico de gallo owe their tangy flavor to their acidity. Acidic foods have been a mainstay of the human diet for centuries, partly because most microbes that cause food spoilage grow best at a near neutral pH and do not tolerate acidity well. (credit “yogurt”: modification of work by “nina.jsc”/Flickr; credit “pickles”: modification of work by Noah Sussman; credit “sauerkraut”: modification of work by Jesse LaBuff; credit “pico de gallo”: modification of work by “regan76”/Flickr)</a:t>
            </a:r>
          </a:p>
        </p:txBody>
      </p:sp>
    </p:spTree>
    <p:extLst>
      <p:ext uri="{BB962C8B-B14F-4D97-AF65-F5344CB8AC3E}">
        <p14:creationId xmlns:p14="http://schemas.microsoft.com/office/powerpoint/2010/main" val="1336208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Introduction</a:t>
            </a:r>
          </a:p>
        </p:txBody>
      </p:sp>
      <p:pic>
        <p:nvPicPr>
          <p:cNvPr id="2" name="Picture Placeholder 1" descr="OSC_Microbio_09_00_splash.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5926" b="-15926"/>
          <a:stretch>
            <a:fillRect/>
          </a:stretch>
        </p:blipFill>
        <p:spPr>
          <a:xfrm>
            <a:off x="609600" y="950975"/>
            <a:ext cx="10750551" cy="4364061"/>
          </a:xfrm>
        </p:spPr>
      </p:pic>
      <p:sp>
        <p:nvSpPr>
          <p:cNvPr id="7" name="Text Placeholder 6"/>
          <p:cNvSpPr>
            <a:spLocks noGrp="1"/>
          </p:cNvSpPr>
          <p:nvPr>
            <p:ph type="body" sz="quarter" idx="14"/>
          </p:nvPr>
        </p:nvSpPr>
        <p:spPr>
          <a:xfrm>
            <a:off x="609600" y="5315037"/>
            <a:ext cx="10750549" cy="1166382"/>
          </a:xfrm>
        </p:spPr>
        <p:txBody>
          <a:bodyPr>
            <a:noAutofit/>
          </a:bodyPr>
          <a:lstStyle/>
          <a:p>
            <a:r>
              <a:rPr lang="en-US" sz="1350" b="1" dirty="0"/>
              <a:t>Medical devices that are inserted into a patient’s body often become contaminated with a thin biofilm of microorganisms enmeshed in the sticky material they secrete. The electron micrograph (left) shows the inside walls of an in-dwelling catheter. Arrows point to the round cells of </a:t>
            </a:r>
            <a:r>
              <a:rPr lang="en-US" sz="1350" b="1" i="1" dirty="0"/>
              <a:t>Staphylococcus aureus</a:t>
            </a:r>
            <a:r>
              <a:rPr lang="en-US" sz="1350" b="1" dirty="0"/>
              <a:t> bacteria attached to the layers of extracellular substrate. The garbage can (right) served as a rain collector. The arrow points to a green biofilm on the sides of the container. (credit left: modification of work by Centers for Disease Control and Prevention; credit right: modification of work by NASA)</a:t>
            </a:r>
          </a:p>
        </p:txBody>
      </p:sp>
    </p:spTree>
    <p:extLst>
      <p:ext uri="{BB962C8B-B14F-4D97-AF65-F5344CB8AC3E}">
        <p14:creationId xmlns:p14="http://schemas.microsoft.com/office/powerpoint/2010/main" val="9882798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pH</a:t>
            </a:r>
          </a:p>
        </p:txBody>
      </p:sp>
      <p:sp>
        <p:nvSpPr>
          <p:cNvPr id="3" name="Content Placeholder 2"/>
          <p:cNvSpPr>
            <a:spLocks noGrp="1"/>
          </p:cNvSpPr>
          <p:nvPr>
            <p:ph idx="1"/>
          </p:nvPr>
        </p:nvSpPr>
        <p:spPr/>
        <p:txBody>
          <a:bodyPr>
            <a:normAutofit/>
          </a:bodyPr>
          <a:lstStyle/>
          <a:p>
            <a:pPr>
              <a:defRPr/>
            </a:pPr>
            <a:r>
              <a:rPr lang="en-US" altLang="en-US" sz="4000" dirty="0">
                <a:latin typeface="Abadi MT Condensed Extra Bold" charset="0"/>
              </a:rPr>
              <a:t>Majority of organisms live or grow in habitats between </a:t>
            </a:r>
            <a:r>
              <a:rPr lang="en-US" altLang="en-US" sz="4000" b="1" dirty="0">
                <a:solidFill>
                  <a:srgbClr val="FF0000"/>
                </a:solidFill>
                <a:latin typeface="Abadi MT Condensed Extra Bold" charset="0"/>
              </a:rPr>
              <a:t>pH 6 and 8</a:t>
            </a:r>
          </a:p>
          <a:p>
            <a:pPr lvl="1">
              <a:defRPr/>
            </a:pPr>
            <a:r>
              <a:rPr lang="en-US" altLang="en-US" sz="4000" b="1" u="sng" dirty="0">
                <a:solidFill>
                  <a:srgbClr val="FF0000"/>
                </a:solidFill>
                <a:latin typeface="Abadi MT Condensed Extra Bold" charset="0"/>
              </a:rPr>
              <a:t>Exceptions</a:t>
            </a:r>
            <a:r>
              <a:rPr lang="en-US" altLang="en-US" sz="4000" b="1" u="sng" dirty="0">
                <a:latin typeface="Abadi MT Condensed Extra Bold" charset="0"/>
              </a:rPr>
              <a:t>: Obligate </a:t>
            </a:r>
            <a:r>
              <a:rPr lang="en-US" altLang="en-US" sz="4000" b="1" u="sng" dirty="0" err="1">
                <a:latin typeface="Abadi MT Condensed Extra Bold" charset="0"/>
              </a:rPr>
              <a:t>acidophiles</a:t>
            </a:r>
            <a:endParaRPr lang="en-US" altLang="en-US" sz="4000" b="1" u="sng" dirty="0">
              <a:latin typeface="Abadi MT Condensed Extra Bold" charset="0"/>
            </a:endParaRPr>
          </a:p>
          <a:p>
            <a:pPr lvl="1">
              <a:defRPr/>
            </a:pPr>
            <a:r>
              <a:rPr lang="en-US" altLang="en-US" sz="4000" b="1" u="sng" dirty="0">
                <a:solidFill>
                  <a:srgbClr val="FF0000"/>
                </a:solidFill>
                <a:latin typeface="Abadi MT Condensed Extra Bold" charset="0"/>
              </a:rPr>
              <a:t>Euglena </a:t>
            </a:r>
            <a:r>
              <a:rPr lang="en-US" altLang="en-US" sz="4000" b="1" u="sng" dirty="0" err="1">
                <a:solidFill>
                  <a:srgbClr val="FF0000"/>
                </a:solidFill>
                <a:latin typeface="Abadi MT Condensed Extra Bold" charset="0"/>
              </a:rPr>
              <a:t>mutabilis</a:t>
            </a:r>
            <a:r>
              <a:rPr lang="en-US" altLang="en-US" sz="4000" b="1" dirty="0">
                <a:solidFill>
                  <a:srgbClr val="FF0000"/>
                </a:solidFill>
                <a:latin typeface="Abadi MT Condensed Extra Bold" charset="0"/>
              </a:rPr>
              <a:t>- </a:t>
            </a:r>
            <a:r>
              <a:rPr lang="en-US" altLang="en-US" sz="4000" dirty="0">
                <a:latin typeface="Abadi MT Condensed Extra Bold" charset="0"/>
              </a:rPr>
              <a:t>alga that grows between 0 and 1.0 pH</a:t>
            </a:r>
          </a:p>
          <a:p>
            <a:pPr lvl="1">
              <a:defRPr/>
            </a:pPr>
            <a:r>
              <a:rPr lang="en-US" altLang="en-US" sz="4000" b="1" dirty="0" err="1">
                <a:solidFill>
                  <a:srgbClr val="FF0000"/>
                </a:solidFill>
                <a:latin typeface="Abadi MT Condensed Extra Bold" charset="0"/>
              </a:rPr>
              <a:t>Thermoplasma</a:t>
            </a:r>
            <a:r>
              <a:rPr lang="en-US" altLang="en-US" sz="4000" b="1" dirty="0">
                <a:solidFill>
                  <a:srgbClr val="FF0000"/>
                </a:solidFill>
                <a:latin typeface="Abadi MT Condensed Extra Bold" charset="0"/>
              </a:rPr>
              <a:t>- </a:t>
            </a:r>
            <a:r>
              <a:rPr lang="en-US" altLang="en-US" sz="4000" b="1" dirty="0" err="1">
                <a:solidFill>
                  <a:srgbClr val="FF0000"/>
                </a:solidFill>
                <a:latin typeface="Abadi MT Condensed Extra Bold" charset="0"/>
              </a:rPr>
              <a:t>archae</a:t>
            </a:r>
            <a:r>
              <a:rPr lang="en-US" altLang="en-US" sz="4000" b="1" dirty="0">
                <a:solidFill>
                  <a:srgbClr val="FF0000"/>
                </a:solidFill>
                <a:latin typeface="Abadi MT Condensed Extra Bold" charset="0"/>
              </a:rPr>
              <a:t> </a:t>
            </a:r>
            <a:r>
              <a:rPr lang="en-US" altLang="en-US" sz="4000" dirty="0">
                <a:latin typeface="Abadi MT Condensed Extra Bold" charset="0"/>
              </a:rPr>
              <a:t>that lives in hot coal piles at a pH of 1 to 2, and would lyse if exposed to pH 7</a:t>
            </a:r>
          </a:p>
          <a:p>
            <a:endParaRPr lang="en-US" sz="4400" dirty="0"/>
          </a:p>
        </p:txBody>
      </p:sp>
    </p:spTree>
    <p:extLst>
      <p:ext uri="{BB962C8B-B14F-4D97-AF65-F5344CB8AC3E}">
        <p14:creationId xmlns:p14="http://schemas.microsoft.com/office/powerpoint/2010/main" val="4601483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OSC_Microbio_09_03_pH.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6174" r="-26174"/>
          <a:stretch>
            <a:fillRect/>
          </a:stretch>
        </p:blipFill>
        <p:spPr>
          <a:xfrm>
            <a:off x="1" y="415637"/>
            <a:ext cx="11998036" cy="5929746"/>
          </a:xfrm>
        </p:spPr>
      </p:pic>
    </p:spTree>
    <p:extLst>
      <p:ext uri="{BB962C8B-B14F-4D97-AF65-F5344CB8AC3E}">
        <p14:creationId xmlns:p14="http://schemas.microsoft.com/office/powerpoint/2010/main" val="13522687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Temperature Effects on Microbial Growth</a:t>
            </a:r>
          </a:p>
        </p:txBody>
      </p:sp>
      <p:pic>
        <p:nvPicPr>
          <p:cNvPr id="2" name="Picture Placeholder 1" descr="OSC_Microbio_09_04_tempcurve.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6020" r="-26020"/>
          <a:stretch>
            <a:fillRect/>
          </a:stretch>
        </p:blipFill>
        <p:spPr>
          <a:xfrm>
            <a:off x="304801" y="1122387"/>
            <a:ext cx="11887200" cy="5416958"/>
          </a:xfrm>
        </p:spPr>
      </p:pic>
    </p:spTree>
    <p:extLst>
      <p:ext uri="{BB962C8B-B14F-4D97-AF65-F5344CB8AC3E}">
        <p14:creationId xmlns:p14="http://schemas.microsoft.com/office/powerpoint/2010/main" val="12452589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Temperature</a:t>
            </a:r>
          </a:p>
        </p:txBody>
      </p:sp>
      <p:sp>
        <p:nvSpPr>
          <p:cNvPr id="5" name="Content Placeholder 4"/>
          <p:cNvSpPr>
            <a:spLocks noGrp="1"/>
          </p:cNvSpPr>
          <p:nvPr>
            <p:ph idx="1"/>
          </p:nvPr>
        </p:nvSpPr>
        <p:spPr/>
        <p:txBody>
          <a:bodyPr>
            <a:normAutofit/>
          </a:bodyPr>
          <a:lstStyle/>
          <a:p>
            <a:r>
              <a:rPr lang="en-US" b="1" u="sng" dirty="0" err="1">
                <a:solidFill>
                  <a:srgbClr val="FF0000"/>
                </a:solidFill>
              </a:rPr>
              <a:t>Psychrophiles</a:t>
            </a:r>
            <a:endParaRPr lang="en-US" b="1" u="sng" dirty="0">
              <a:solidFill>
                <a:srgbClr val="FF0000"/>
              </a:solidFill>
            </a:endParaRPr>
          </a:p>
          <a:p>
            <a:pPr lvl="1"/>
            <a:r>
              <a:rPr lang="en-US" dirty="0"/>
              <a:t>Can grow in snowfields (bacteria and fungi)</a:t>
            </a:r>
          </a:p>
          <a:p>
            <a:pPr lvl="1"/>
            <a:r>
              <a:rPr lang="en-US" dirty="0"/>
              <a:t>Responsible for refrigerate foods spoiling -------</a:t>
            </a:r>
            <a:r>
              <a:rPr lang="en-US" dirty="0">
                <a:sym typeface="Wingdings"/>
              </a:rPr>
              <a:t> foodborne illnesses (</a:t>
            </a:r>
            <a:r>
              <a:rPr lang="en-US" i="1" dirty="0">
                <a:sym typeface="Wingdings"/>
              </a:rPr>
              <a:t>Listeria</a:t>
            </a:r>
            <a:r>
              <a:rPr lang="en-US" dirty="0">
                <a:sym typeface="Wingdings"/>
              </a:rPr>
              <a:t>)</a:t>
            </a:r>
            <a:endParaRPr lang="en-US" dirty="0"/>
          </a:p>
          <a:p>
            <a:r>
              <a:rPr lang="en-US" b="1" u="sng" dirty="0" err="1">
                <a:solidFill>
                  <a:srgbClr val="FF0000"/>
                </a:solidFill>
              </a:rPr>
              <a:t>Mesophiles</a:t>
            </a:r>
            <a:endParaRPr lang="en-US" b="1" u="sng" dirty="0">
              <a:solidFill>
                <a:srgbClr val="FF0000"/>
              </a:solidFill>
            </a:endParaRPr>
          </a:p>
          <a:p>
            <a:pPr lvl="1"/>
            <a:r>
              <a:rPr lang="en-US" dirty="0"/>
              <a:t>Bacteria that live in our bodies  </a:t>
            </a:r>
          </a:p>
          <a:p>
            <a:r>
              <a:rPr lang="en-US" b="1" u="sng" dirty="0">
                <a:solidFill>
                  <a:srgbClr val="FF0000"/>
                </a:solidFill>
              </a:rPr>
              <a:t>Thermophiles</a:t>
            </a:r>
          </a:p>
          <a:p>
            <a:pPr lvl="1"/>
            <a:r>
              <a:rPr lang="en-US" dirty="0"/>
              <a:t>Hot springs, compost piles</a:t>
            </a:r>
          </a:p>
          <a:p>
            <a:r>
              <a:rPr lang="en-US" b="1" u="sng" dirty="0" err="1">
                <a:solidFill>
                  <a:srgbClr val="FF0000"/>
                </a:solidFill>
              </a:rPr>
              <a:t>Hyperthermophiles</a:t>
            </a:r>
            <a:r>
              <a:rPr lang="en-US" b="1" u="sng" dirty="0">
                <a:solidFill>
                  <a:srgbClr val="FF0000"/>
                </a:solidFill>
              </a:rPr>
              <a:t> </a:t>
            </a:r>
          </a:p>
          <a:p>
            <a:pPr lvl="1"/>
            <a:r>
              <a:rPr lang="en-US" dirty="0"/>
              <a:t>Grow best above 80C in water; Sea vents </a:t>
            </a:r>
          </a:p>
        </p:txBody>
      </p:sp>
    </p:spTree>
    <p:extLst>
      <p:ext uri="{BB962C8B-B14F-4D97-AF65-F5344CB8AC3E}">
        <p14:creationId xmlns:p14="http://schemas.microsoft.com/office/powerpoint/2010/main" val="6250081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Osmotic and Barometric Pressure </a:t>
            </a:r>
          </a:p>
        </p:txBody>
      </p:sp>
      <p:pic>
        <p:nvPicPr>
          <p:cNvPr id="2" name="Picture Placeholder 1" descr="OSC_Microbio_09_05_saltlake.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6276" r="-26276"/>
          <a:stretch>
            <a:fillRect/>
          </a:stretch>
        </p:blipFill>
        <p:spPr>
          <a:xfrm>
            <a:off x="609599" y="1122387"/>
            <a:ext cx="10750551" cy="4031504"/>
          </a:xfrm>
        </p:spPr>
      </p:pic>
      <p:sp>
        <p:nvSpPr>
          <p:cNvPr id="7" name="Text Placeholder 6"/>
          <p:cNvSpPr>
            <a:spLocks noGrp="1"/>
          </p:cNvSpPr>
          <p:nvPr>
            <p:ph type="body" sz="quarter" idx="14"/>
          </p:nvPr>
        </p:nvSpPr>
        <p:spPr>
          <a:xfrm>
            <a:off x="609599" y="5425873"/>
            <a:ext cx="10750549" cy="1166382"/>
          </a:xfrm>
        </p:spPr>
        <p:txBody>
          <a:bodyPr>
            <a:normAutofit/>
          </a:bodyPr>
          <a:lstStyle/>
          <a:p>
            <a:r>
              <a:rPr lang="en-US" sz="2400" b="1" dirty="0"/>
              <a:t>Photograph taken from space of the Great Salt Lake in Utah. The purple color is caused by high density of the alga </a:t>
            </a:r>
            <a:r>
              <a:rPr lang="en-US" sz="2400" b="1" i="1" dirty="0"/>
              <a:t>Dunaliella</a:t>
            </a:r>
            <a:r>
              <a:rPr lang="en-US" sz="2400" b="1" dirty="0"/>
              <a:t> and the archaean </a:t>
            </a:r>
            <a:r>
              <a:rPr lang="en-US" sz="2400" b="1" i="1" dirty="0"/>
              <a:t>Halobacterium</a:t>
            </a:r>
            <a:r>
              <a:rPr lang="en-US" sz="2400" b="1" dirty="0"/>
              <a:t> spp. (credit: NASA)</a:t>
            </a:r>
          </a:p>
        </p:txBody>
      </p:sp>
    </p:spTree>
    <p:extLst>
      <p:ext uri="{BB962C8B-B14F-4D97-AF65-F5344CB8AC3E}">
        <p14:creationId xmlns:p14="http://schemas.microsoft.com/office/powerpoint/2010/main" val="10404412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Halophiles</a:t>
            </a:r>
          </a:p>
        </p:txBody>
      </p:sp>
      <p:sp>
        <p:nvSpPr>
          <p:cNvPr id="3" name="Content Placeholder 2"/>
          <p:cNvSpPr>
            <a:spLocks noGrp="1"/>
          </p:cNvSpPr>
          <p:nvPr>
            <p:ph idx="1"/>
          </p:nvPr>
        </p:nvSpPr>
        <p:spPr/>
        <p:txBody>
          <a:bodyPr>
            <a:normAutofit lnSpcReduction="10000"/>
          </a:bodyPr>
          <a:lstStyle/>
          <a:p>
            <a:pPr>
              <a:defRPr/>
            </a:pPr>
            <a:r>
              <a:rPr lang="en-US" altLang="en-US" sz="5400" b="1" u="sng" dirty="0">
                <a:solidFill>
                  <a:srgbClr val="FF0000"/>
                </a:solidFill>
                <a:latin typeface="Abadi MT Condensed Extra Bold" charset="0"/>
              </a:rPr>
              <a:t>Obligate halophiles</a:t>
            </a:r>
            <a:r>
              <a:rPr lang="en-US" altLang="en-US" sz="5400" dirty="0">
                <a:solidFill>
                  <a:srgbClr val="FF0000"/>
                </a:solidFill>
                <a:latin typeface="Abadi MT Condensed Extra Bold" charset="0"/>
              </a:rPr>
              <a:t>- </a:t>
            </a:r>
            <a:r>
              <a:rPr lang="en-US" altLang="en-US" sz="5400" dirty="0">
                <a:latin typeface="Abadi MT Condensed Extra Bold" charset="0"/>
              </a:rPr>
              <a:t>grow optimally in solutions of 25% </a:t>
            </a:r>
            <a:r>
              <a:rPr lang="en-US" altLang="en-US" sz="5400" dirty="0" err="1">
                <a:latin typeface="Abadi MT Condensed Extra Bold" charset="0"/>
              </a:rPr>
              <a:t>NaCl</a:t>
            </a:r>
            <a:r>
              <a:rPr lang="en-US" altLang="en-US" sz="5400" dirty="0">
                <a:latin typeface="Abadi MT Condensed Extra Bold" charset="0"/>
              </a:rPr>
              <a:t> but require at least 9% </a:t>
            </a:r>
            <a:r>
              <a:rPr lang="en-US" altLang="en-US" sz="5400" dirty="0" err="1">
                <a:latin typeface="Abadi MT Condensed Extra Bold" charset="0"/>
              </a:rPr>
              <a:t>NaCl</a:t>
            </a:r>
            <a:r>
              <a:rPr lang="en-US" altLang="en-US" sz="5400" dirty="0">
                <a:latin typeface="Abadi MT Condensed Extra Bold" charset="0"/>
              </a:rPr>
              <a:t> for growth</a:t>
            </a:r>
          </a:p>
          <a:p>
            <a:pPr lvl="1">
              <a:defRPr/>
            </a:pPr>
            <a:r>
              <a:rPr lang="en-US" altLang="en-US" sz="5000" dirty="0">
                <a:latin typeface="Abadi MT Condensed Extra Bold" charset="0"/>
              </a:rPr>
              <a:t>3.5-8% saltier than the ocean</a:t>
            </a:r>
          </a:p>
          <a:p>
            <a:pPr>
              <a:defRPr/>
            </a:pPr>
            <a:endParaRPr lang="en-US" altLang="en-US" sz="5400" u="sng" dirty="0">
              <a:latin typeface="Abadi MT Condensed Extra Bold" charset="0"/>
            </a:endParaRPr>
          </a:p>
          <a:p>
            <a:pPr>
              <a:defRPr/>
            </a:pPr>
            <a:r>
              <a:rPr lang="en-US" altLang="en-US" sz="5400" u="sng" dirty="0">
                <a:solidFill>
                  <a:srgbClr val="FF0000"/>
                </a:solidFill>
                <a:latin typeface="Abadi MT Condensed Extra Bold" charset="0"/>
              </a:rPr>
              <a:t>Facultative halophiles </a:t>
            </a:r>
            <a:r>
              <a:rPr lang="en-US" altLang="en-US" sz="5400" dirty="0">
                <a:latin typeface="Abadi MT Condensed Extra Bold" charset="0"/>
              </a:rPr>
              <a:t>– </a:t>
            </a:r>
            <a:r>
              <a:rPr lang="en-US" altLang="en-US" sz="5400" dirty="0" err="1">
                <a:latin typeface="Abadi MT Condensed Extra Bold" charset="0"/>
              </a:rPr>
              <a:t>S.aureus</a:t>
            </a:r>
            <a:endParaRPr lang="en-US" altLang="en-US" sz="5400" dirty="0">
              <a:latin typeface="Abadi MT Condensed Extra Bold" charset="0"/>
            </a:endParaRPr>
          </a:p>
          <a:p>
            <a:pPr lvl="1">
              <a:defRPr/>
            </a:pPr>
            <a:r>
              <a:rPr lang="en-US" sz="5000" dirty="0">
                <a:latin typeface="Abadi MT Condensed Extra Bold" charset="0"/>
              </a:rPr>
              <a:t>“Halotolerant” </a:t>
            </a:r>
            <a:endParaRPr lang="en-US" sz="5000" dirty="0"/>
          </a:p>
        </p:txBody>
      </p:sp>
    </p:spTree>
    <p:extLst>
      <p:ext uri="{BB962C8B-B14F-4D97-AF65-F5344CB8AC3E}">
        <p14:creationId xmlns:p14="http://schemas.microsoft.com/office/powerpoint/2010/main" val="14275181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0650" y="214114"/>
            <a:ext cx="9601200" cy="520404"/>
          </a:xfrm>
        </p:spPr>
        <p:txBody>
          <a:bodyPr>
            <a:normAutofit fontScale="90000"/>
          </a:bodyPr>
          <a:lstStyle/>
          <a:p>
            <a:r>
              <a:rPr lang="en-US" dirty="0"/>
              <a:t>Other </a:t>
            </a:r>
            <a:r>
              <a:rPr lang="en-US"/>
              <a:t>Factors </a:t>
            </a:r>
            <a:endParaRPr lang="en-US" dirty="0"/>
          </a:p>
        </p:txBody>
      </p:sp>
      <p:sp>
        <p:nvSpPr>
          <p:cNvPr id="4" name="Content Placeholder 2"/>
          <p:cNvSpPr>
            <a:spLocks noGrp="1"/>
          </p:cNvSpPr>
          <p:nvPr>
            <p:ph idx="1"/>
          </p:nvPr>
        </p:nvSpPr>
        <p:spPr>
          <a:xfrm>
            <a:off x="989351" y="914400"/>
            <a:ext cx="9983449" cy="5735782"/>
          </a:xfrm>
        </p:spPr>
        <p:style>
          <a:lnRef idx="2">
            <a:schemeClr val="accent1"/>
          </a:lnRef>
          <a:fillRef idx="1">
            <a:schemeClr val="lt1"/>
          </a:fillRef>
          <a:effectRef idx="0">
            <a:schemeClr val="accent1"/>
          </a:effectRef>
          <a:fontRef idx="minor">
            <a:schemeClr val="dk1"/>
          </a:fontRef>
        </p:style>
        <p:txBody>
          <a:bodyPr>
            <a:normAutofit/>
          </a:bodyPr>
          <a:lstStyle/>
          <a:p>
            <a:pPr eaLnBrk="1" hangingPunct="1">
              <a:lnSpc>
                <a:spcPct val="80000"/>
              </a:lnSpc>
              <a:defRPr/>
            </a:pPr>
            <a:r>
              <a:rPr lang="en-US" altLang="en-US" sz="6600" b="1" dirty="0" err="1">
                <a:solidFill>
                  <a:srgbClr val="FF0000"/>
                </a:solidFill>
                <a:latin typeface="Abadi MT Condensed Extra Bold" charset="0"/>
              </a:rPr>
              <a:t>Barophiles</a:t>
            </a:r>
            <a:r>
              <a:rPr lang="en-US" altLang="en-US" sz="6600" dirty="0">
                <a:solidFill>
                  <a:schemeClr val="tx1"/>
                </a:solidFill>
                <a:latin typeface="Abadi MT Condensed Extra Bold" charset="0"/>
              </a:rPr>
              <a:t>:  deep-sea microbes that exist under hydrostatic pressures ranging from a few times to over 1,000 times the pressure of the atmosphere</a:t>
            </a:r>
          </a:p>
          <a:p>
            <a:pPr eaLnBrk="1" hangingPunct="1">
              <a:lnSpc>
                <a:spcPct val="80000"/>
              </a:lnSpc>
              <a:defRPr/>
            </a:pPr>
            <a:endParaRPr lang="en-US" altLang="en-US" sz="6600" dirty="0">
              <a:latin typeface="Abadi MT Condensed Extra Bold" charset="0"/>
            </a:endParaRPr>
          </a:p>
        </p:txBody>
      </p:sp>
    </p:spTree>
    <p:extLst>
      <p:ext uri="{BB962C8B-B14F-4D97-AF65-F5344CB8AC3E}">
        <p14:creationId xmlns:p14="http://schemas.microsoft.com/office/powerpoint/2010/main" val="497633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Microbial Media </a:t>
            </a:r>
          </a:p>
        </p:txBody>
      </p:sp>
      <p:pic>
        <p:nvPicPr>
          <p:cNvPr id="2" name="Picture Placeholder 1" descr="OSC_Microbio_09_05_MacMsa.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9653" r="-59653"/>
          <a:stretch>
            <a:fillRect/>
          </a:stretch>
        </p:blipFill>
        <p:spPr/>
      </p:pic>
      <p:sp>
        <p:nvSpPr>
          <p:cNvPr id="7" name="Text Placeholder 6"/>
          <p:cNvSpPr>
            <a:spLocks noGrp="1"/>
          </p:cNvSpPr>
          <p:nvPr>
            <p:ph type="body" sz="quarter" idx="14"/>
          </p:nvPr>
        </p:nvSpPr>
        <p:spPr>
          <a:xfrm>
            <a:off x="609599" y="4843983"/>
            <a:ext cx="10750549" cy="1803690"/>
          </a:xfrm>
        </p:spPr>
        <p:txBody>
          <a:bodyPr>
            <a:noAutofit/>
          </a:bodyPr>
          <a:lstStyle/>
          <a:p>
            <a:r>
              <a:rPr lang="en-US" b="1" dirty="0"/>
              <a:t>On this MacConkey agar plate, the lactose-fermenter </a:t>
            </a:r>
            <a:r>
              <a:rPr lang="en-US" b="1" i="1" dirty="0"/>
              <a:t>E. coli </a:t>
            </a:r>
            <a:r>
              <a:rPr lang="en-US" b="1" dirty="0"/>
              <a:t>colonies are bright pink. Serratia marcescens, which does not ferment lactose, forms a cream-colored streak on the tan medium. (credit: American Society for Microbiology)</a:t>
            </a:r>
          </a:p>
        </p:txBody>
      </p:sp>
    </p:spTree>
    <p:extLst>
      <p:ext uri="{BB962C8B-B14F-4D97-AF65-F5344CB8AC3E}">
        <p14:creationId xmlns:p14="http://schemas.microsoft.com/office/powerpoint/2010/main" val="883046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Differential vs. Selective Media </a:t>
            </a:r>
          </a:p>
        </p:txBody>
      </p:sp>
      <p:sp>
        <p:nvSpPr>
          <p:cNvPr id="3" name="Content Placeholder 2"/>
          <p:cNvSpPr>
            <a:spLocks noGrp="1"/>
          </p:cNvSpPr>
          <p:nvPr>
            <p:ph idx="1"/>
          </p:nvPr>
        </p:nvSpPr>
        <p:spPr/>
        <p:txBody>
          <a:bodyPr/>
          <a:lstStyle/>
          <a:p>
            <a:r>
              <a:rPr lang="en-US" b="1" dirty="0">
                <a:solidFill>
                  <a:srgbClr val="FF0000"/>
                </a:solidFill>
              </a:rPr>
              <a:t>Selective Media</a:t>
            </a:r>
          </a:p>
          <a:p>
            <a:pPr lvl="1"/>
            <a:r>
              <a:rPr lang="en-US" b="1" dirty="0" err="1"/>
              <a:t>McConkey’s</a:t>
            </a:r>
            <a:r>
              <a:rPr lang="en-US" b="1" dirty="0"/>
              <a:t> and EMB </a:t>
            </a:r>
          </a:p>
          <a:p>
            <a:pPr lvl="1"/>
            <a:r>
              <a:rPr lang="en-US" b="1" dirty="0"/>
              <a:t>Selects for gram-negative organisms </a:t>
            </a:r>
          </a:p>
          <a:p>
            <a:pPr lvl="1"/>
            <a:r>
              <a:rPr lang="en-US" b="1" dirty="0"/>
              <a:t>PEA: gram-positive organisms</a:t>
            </a:r>
          </a:p>
          <a:p>
            <a:pPr lvl="1"/>
            <a:endParaRPr lang="en-US" b="1" dirty="0"/>
          </a:p>
          <a:p>
            <a:r>
              <a:rPr lang="en-US" b="1" dirty="0">
                <a:solidFill>
                  <a:srgbClr val="FF0000"/>
                </a:solidFill>
              </a:rPr>
              <a:t>Differential Media </a:t>
            </a:r>
          </a:p>
          <a:p>
            <a:pPr lvl="1"/>
            <a:r>
              <a:rPr lang="en-US" b="1" dirty="0" err="1"/>
              <a:t>McConkey’s</a:t>
            </a:r>
            <a:r>
              <a:rPr lang="en-US" b="1" dirty="0"/>
              <a:t> and EMB </a:t>
            </a:r>
          </a:p>
          <a:p>
            <a:pPr lvl="1"/>
            <a:r>
              <a:rPr lang="en-US" b="1" dirty="0"/>
              <a:t>Differentiate between lactose-positive and lactose-negative organisms </a:t>
            </a:r>
          </a:p>
          <a:p>
            <a:pPr lvl="1"/>
            <a:endParaRPr lang="en-US" b="1" dirty="0"/>
          </a:p>
          <a:p>
            <a:r>
              <a:rPr lang="en-US" b="1" dirty="0">
                <a:solidFill>
                  <a:srgbClr val="FF0000"/>
                </a:solidFill>
              </a:rPr>
              <a:t>Enriched Media</a:t>
            </a:r>
          </a:p>
          <a:p>
            <a:pPr lvl="1"/>
            <a:r>
              <a:rPr lang="en-US" b="1" dirty="0"/>
              <a:t>Fastidious organisms  </a:t>
            </a:r>
          </a:p>
        </p:txBody>
      </p:sp>
    </p:spTree>
    <p:extLst>
      <p:ext uri="{BB962C8B-B14F-4D97-AF65-F5344CB8AC3E}">
        <p14:creationId xmlns:p14="http://schemas.microsoft.com/office/powerpoint/2010/main" val="2855791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Measuring Growth – Direct Cell Count  </a:t>
            </a:r>
          </a:p>
        </p:txBody>
      </p:sp>
      <p:pic>
        <p:nvPicPr>
          <p:cNvPr id="2" name="Picture Placeholder 1" descr="OSC_Microbio_09_01_hemcy.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3289" b="-23289"/>
          <a:stretch>
            <a:fillRect/>
          </a:stretch>
        </p:blipFill>
        <p:spPr>
          <a:xfrm>
            <a:off x="609597" y="644123"/>
            <a:ext cx="10750551" cy="3877419"/>
          </a:xfrm>
        </p:spPr>
      </p:pic>
      <p:sp>
        <p:nvSpPr>
          <p:cNvPr id="7" name="Text Placeholder 6"/>
          <p:cNvSpPr>
            <a:spLocks noGrp="1"/>
          </p:cNvSpPr>
          <p:nvPr>
            <p:ph type="body" sz="quarter" idx="14"/>
          </p:nvPr>
        </p:nvSpPr>
        <p:spPr>
          <a:xfrm>
            <a:off x="609596" y="4521542"/>
            <a:ext cx="10750549" cy="2336458"/>
          </a:xfrm>
        </p:spPr>
        <p:txBody>
          <a:bodyPr>
            <a:noAutofit/>
          </a:bodyPr>
          <a:lstStyle/>
          <a:p>
            <a:pPr marL="342900" indent="-342900">
              <a:buFontTx/>
              <a:buAutoNum type="alphaLcParenBoth"/>
            </a:pPr>
            <a:r>
              <a:rPr lang="en-US" sz="1800" b="1" dirty="0"/>
              <a:t>A </a:t>
            </a:r>
            <a:r>
              <a:rPr lang="en-US" sz="1800" b="1" dirty="0" err="1">
                <a:solidFill>
                  <a:srgbClr val="FF0000"/>
                </a:solidFill>
              </a:rPr>
              <a:t>Petroff-Hausser</a:t>
            </a:r>
            <a:r>
              <a:rPr lang="en-US" sz="1800" b="1" dirty="0">
                <a:solidFill>
                  <a:srgbClr val="FF0000"/>
                </a:solidFill>
              </a:rPr>
              <a:t> chamber </a:t>
            </a:r>
            <a:r>
              <a:rPr lang="en-US" sz="1800" b="1" dirty="0"/>
              <a:t>is a special slide designed for counting the bacterial cells in a measured volume of a sample. A grid is etched on the slide to facilitate precision in counting. </a:t>
            </a:r>
          </a:p>
          <a:p>
            <a:pPr marL="342900" indent="-342900">
              <a:buFontTx/>
              <a:buAutoNum type="alphaLcParenBoth"/>
            </a:pPr>
            <a:r>
              <a:rPr lang="en-US" sz="1800" b="1" dirty="0"/>
              <a:t>This diagram illustrates the grid of a </a:t>
            </a:r>
            <a:r>
              <a:rPr lang="en-US" sz="1800" b="1" dirty="0" err="1"/>
              <a:t>Petroff-Hausser</a:t>
            </a:r>
            <a:r>
              <a:rPr lang="en-US" sz="1800" b="1" dirty="0"/>
              <a:t> chamber, which is made up of squares of known areas. The enlarged view shows the square within which bacteria (red cells) are counted. If the coverslip is 0.2 mm above the grid and the square has an area of 0.04 mm</a:t>
            </a:r>
            <a:r>
              <a:rPr lang="en-US" sz="1800" b="1" baseline="30000" dirty="0"/>
              <a:t>2</a:t>
            </a:r>
            <a:r>
              <a:rPr lang="en-US" sz="1800" b="1" dirty="0"/>
              <a:t>, then the volume is 0.008 mm</a:t>
            </a:r>
            <a:r>
              <a:rPr lang="en-US" sz="1800" b="1" baseline="30000" dirty="0"/>
              <a:t>3</a:t>
            </a:r>
            <a:r>
              <a:rPr lang="en-US" sz="1800" b="1" dirty="0"/>
              <a:t>, or 0.000008 </a:t>
            </a:r>
            <a:r>
              <a:rPr lang="en-US" sz="1800" b="1" dirty="0" err="1"/>
              <a:t>mL.</a:t>
            </a:r>
            <a:r>
              <a:rPr lang="en-US" sz="1800" b="1" dirty="0"/>
              <a:t> Since there are 10 cells inside the square, the density of bacteria is 10 cells/0.000008 mL, which equates to 1,250,000 cells/</a:t>
            </a:r>
            <a:r>
              <a:rPr lang="en-US" sz="1800" b="1" dirty="0" err="1"/>
              <a:t>mL.</a:t>
            </a:r>
            <a:r>
              <a:rPr lang="en-US" sz="1800" b="1" dirty="0"/>
              <a:t> (credit a: modification of work by Jeffrey M. </a:t>
            </a:r>
            <a:r>
              <a:rPr lang="en-US" sz="1800" b="1" dirty="0" err="1"/>
              <a:t>Vinocur</a:t>
            </a:r>
            <a:r>
              <a:rPr lang="en-US" sz="1800" b="1" dirty="0"/>
              <a:t>)</a:t>
            </a:r>
          </a:p>
        </p:txBody>
      </p:sp>
    </p:spTree>
    <p:extLst>
      <p:ext uri="{BB962C8B-B14F-4D97-AF65-F5344CB8AC3E}">
        <p14:creationId xmlns:p14="http://schemas.microsoft.com/office/powerpoint/2010/main" val="951717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Binary Fission </a:t>
            </a:r>
          </a:p>
        </p:txBody>
      </p:sp>
      <p:pic>
        <p:nvPicPr>
          <p:cNvPr id="2" name="Picture Placeholder 1" descr="OSC_Microbio_09_01_binaryfiss.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5441" b="-15441"/>
          <a:stretch>
            <a:fillRect/>
          </a:stretch>
        </p:blipFill>
        <p:spPr>
          <a:xfrm>
            <a:off x="609599" y="1122387"/>
            <a:ext cx="10750551" cy="4248068"/>
          </a:xfrm>
        </p:spPr>
      </p:pic>
      <p:sp>
        <p:nvSpPr>
          <p:cNvPr id="7" name="Text Placeholder 6"/>
          <p:cNvSpPr>
            <a:spLocks noGrp="1"/>
          </p:cNvSpPr>
          <p:nvPr>
            <p:ph type="body" sz="quarter" idx="14"/>
          </p:nvPr>
        </p:nvSpPr>
        <p:spPr>
          <a:xfrm>
            <a:off x="609599" y="5370455"/>
            <a:ext cx="10750549" cy="1166382"/>
          </a:xfrm>
        </p:spPr>
        <p:txBody>
          <a:bodyPr>
            <a:noAutofit/>
          </a:bodyPr>
          <a:lstStyle/>
          <a:p>
            <a:pPr marL="342900" indent="-342900">
              <a:buAutoNum type="alphaLcParenBoth"/>
            </a:pPr>
            <a:r>
              <a:rPr lang="en-US" sz="1360" b="1" dirty="0"/>
              <a:t>The electron micrograph depicts two cells of </a:t>
            </a:r>
            <a:r>
              <a:rPr lang="en-US" sz="1360" b="1" i="1" dirty="0"/>
              <a:t>Salmonella typhimurium </a:t>
            </a:r>
            <a:r>
              <a:rPr lang="en-US" sz="1360" b="1" dirty="0"/>
              <a:t>after a binary fission event. </a:t>
            </a:r>
          </a:p>
          <a:p>
            <a:pPr marL="342900" indent="-342900">
              <a:buAutoNum type="alphaLcParenBoth"/>
            </a:pPr>
            <a:r>
              <a:rPr lang="en-US" sz="1360" b="1" dirty="0"/>
              <a:t>Binary fission in bacteria starts with the replication of DNA as the cell elongates. A division septum forms in the center of the cell. Two daughter cells of similar size form and separate, each receiving a copy of the original chromosome. (credit a: modification of work by Centers for Disease Control and Prevention)</a:t>
            </a:r>
          </a:p>
        </p:txBody>
      </p:sp>
    </p:spTree>
    <p:extLst>
      <p:ext uri="{BB962C8B-B14F-4D97-AF65-F5344CB8AC3E}">
        <p14:creationId xmlns:p14="http://schemas.microsoft.com/office/powerpoint/2010/main" val="9352420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Coulter Counter </a:t>
            </a:r>
          </a:p>
        </p:txBody>
      </p:sp>
      <p:pic>
        <p:nvPicPr>
          <p:cNvPr id="2" name="Picture Placeholder 1" descr="OSC_Microbio_09_01_coulter.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1022" r="-11022"/>
          <a:stretch>
            <a:fillRect/>
          </a:stretch>
        </p:blipFill>
        <p:spPr>
          <a:xfrm>
            <a:off x="609599" y="900862"/>
            <a:ext cx="10750551" cy="4086922"/>
          </a:xfrm>
        </p:spPr>
      </p:pic>
      <p:sp>
        <p:nvSpPr>
          <p:cNvPr id="7" name="Text Placeholder 6"/>
          <p:cNvSpPr>
            <a:spLocks noGrp="1"/>
          </p:cNvSpPr>
          <p:nvPr>
            <p:ph type="body" sz="quarter" idx="14"/>
          </p:nvPr>
        </p:nvSpPr>
        <p:spPr>
          <a:xfrm>
            <a:off x="609599" y="5237018"/>
            <a:ext cx="10750549" cy="1477476"/>
          </a:xfrm>
        </p:spPr>
        <p:txBody>
          <a:bodyPr>
            <a:noAutofit/>
          </a:bodyPr>
          <a:lstStyle/>
          <a:p>
            <a:r>
              <a:rPr lang="en-US" sz="2000" b="1" dirty="0"/>
              <a:t>A </a:t>
            </a:r>
            <a:r>
              <a:rPr lang="en-US" sz="2000" b="1" dirty="0">
                <a:solidFill>
                  <a:srgbClr val="FF0000"/>
                </a:solidFill>
              </a:rPr>
              <a:t>Coulter counter </a:t>
            </a:r>
            <a:r>
              <a:rPr lang="en-US" sz="2000" b="1" dirty="0"/>
              <a:t>is an electronic device that counts cells. It measures the change in resistance in an electrolyte solution that takes place when a cell passes through a small opening in the inside container wall. A detector automatically counts the number of cells passing through the opening. (credit b: modification of work by National Institutes of Health)</a:t>
            </a:r>
          </a:p>
        </p:txBody>
      </p:sp>
    </p:spTree>
    <p:extLst>
      <p:ext uri="{BB962C8B-B14F-4D97-AF65-F5344CB8AC3E}">
        <p14:creationId xmlns:p14="http://schemas.microsoft.com/office/powerpoint/2010/main" val="15478325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Serial Dilution </a:t>
            </a:r>
          </a:p>
        </p:txBody>
      </p:sp>
      <p:pic>
        <p:nvPicPr>
          <p:cNvPr id="2" name="Picture Placeholder 1" descr="OSC_Microbio_09_01_serialtub.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9186" r="-9186"/>
          <a:stretch>
            <a:fillRect/>
          </a:stretch>
        </p:blipFill>
        <p:spPr>
          <a:xfrm>
            <a:off x="609597" y="900862"/>
            <a:ext cx="10750551" cy="4031504"/>
          </a:xfrm>
        </p:spPr>
      </p:pic>
      <p:sp>
        <p:nvSpPr>
          <p:cNvPr id="7" name="Text Placeholder 6"/>
          <p:cNvSpPr>
            <a:spLocks noGrp="1"/>
          </p:cNvSpPr>
          <p:nvPr>
            <p:ph type="body" sz="quarter" idx="14"/>
          </p:nvPr>
        </p:nvSpPr>
        <p:spPr>
          <a:xfrm>
            <a:off x="609599" y="5181600"/>
            <a:ext cx="10750549" cy="1505185"/>
          </a:xfrm>
        </p:spPr>
        <p:txBody>
          <a:bodyPr>
            <a:normAutofit/>
          </a:bodyPr>
          <a:lstStyle/>
          <a:p>
            <a:r>
              <a:rPr lang="en-US" sz="2400" b="1" dirty="0">
                <a:solidFill>
                  <a:srgbClr val="FF0000"/>
                </a:solidFill>
              </a:rPr>
              <a:t>Serial dilution </a:t>
            </a:r>
            <a:r>
              <a:rPr lang="en-US" sz="2400" b="1" dirty="0"/>
              <a:t>involves diluting a fixed volume of cells mixed with dilution solution using the previous dilution as an inoculum. The result is dilution of the original culture by an exponentially growing factor. (credit: modification of work by “Leberechtc”/Wikimedia Commons)</a:t>
            </a:r>
          </a:p>
        </p:txBody>
      </p:sp>
    </p:spTree>
    <p:extLst>
      <p:ext uri="{BB962C8B-B14F-4D97-AF65-F5344CB8AC3E}">
        <p14:creationId xmlns:p14="http://schemas.microsoft.com/office/powerpoint/2010/main" val="12491601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Spread Plate </a:t>
            </a:r>
          </a:p>
        </p:txBody>
      </p:sp>
      <p:pic>
        <p:nvPicPr>
          <p:cNvPr id="2" name="Picture Placeholder 1" descr="OSC_Microbio_09_01_spreadplate.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2021" b="-12021"/>
          <a:stretch>
            <a:fillRect/>
          </a:stretch>
        </p:blipFill>
        <p:spPr>
          <a:xfrm>
            <a:off x="609600" y="900862"/>
            <a:ext cx="10750551" cy="3892958"/>
          </a:xfrm>
        </p:spPr>
      </p:pic>
      <p:sp>
        <p:nvSpPr>
          <p:cNvPr id="7" name="Text Placeholder 6"/>
          <p:cNvSpPr>
            <a:spLocks noGrp="1"/>
          </p:cNvSpPr>
          <p:nvPr>
            <p:ph type="body" sz="quarter" idx="14"/>
          </p:nvPr>
        </p:nvSpPr>
        <p:spPr>
          <a:xfrm>
            <a:off x="609600" y="4918364"/>
            <a:ext cx="10750549" cy="1701600"/>
          </a:xfrm>
        </p:spPr>
        <p:txBody>
          <a:bodyPr>
            <a:normAutofit/>
          </a:bodyPr>
          <a:lstStyle/>
          <a:p>
            <a:r>
              <a:rPr lang="en-US" sz="2400" b="1" dirty="0"/>
              <a:t>In the </a:t>
            </a:r>
            <a:r>
              <a:rPr lang="en-US" sz="2400" b="1" dirty="0">
                <a:solidFill>
                  <a:srgbClr val="FF0000"/>
                </a:solidFill>
              </a:rPr>
              <a:t>spread plate </a:t>
            </a:r>
            <a:r>
              <a:rPr lang="en-US" sz="2400" b="1" dirty="0"/>
              <a:t>method of cell counting, the sample is poured onto solid agar and then spread using a sterile spreader. This process is repeated for each serial dilution prepared. The resulting colonies are counted and provide an estimate of the number of cells in the original volume samples.</a:t>
            </a:r>
          </a:p>
        </p:txBody>
      </p:sp>
    </p:spTree>
    <p:extLst>
      <p:ext uri="{BB962C8B-B14F-4D97-AF65-F5344CB8AC3E}">
        <p14:creationId xmlns:p14="http://schemas.microsoft.com/office/powerpoint/2010/main" val="17856578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Pour Plate </a:t>
            </a:r>
          </a:p>
        </p:txBody>
      </p:sp>
      <p:pic>
        <p:nvPicPr>
          <p:cNvPr id="3" name="Picture Placeholder 2" descr="OSC_Microbio_09_01_pourplate.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4949" b="-4949"/>
          <a:stretch>
            <a:fillRect/>
          </a:stretch>
        </p:blipFill>
        <p:spPr>
          <a:xfrm>
            <a:off x="609599" y="1122387"/>
            <a:ext cx="10750551" cy="4086922"/>
          </a:xfrm>
        </p:spPr>
      </p:pic>
      <p:sp>
        <p:nvSpPr>
          <p:cNvPr id="7" name="Text Placeholder 6"/>
          <p:cNvSpPr>
            <a:spLocks noGrp="1"/>
          </p:cNvSpPr>
          <p:nvPr>
            <p:ph type="body" sz="quarter" idx="14"/>
          </p:nvPr>
        </p:nvSpPr>
        <p:spPr>
          <a:xfrm>
            <a:off x="609600" y="5209309"/>
            <a:ext cx="10750549" cy="1648691"/>
          </a:xfrm>
        </p:spPr>
        <p:txBody>
          <a:bodyPr>
            <a:normAutofit/>
          </a:bodyPr>
          <a:lstStyle/>
          <a:p>
            <a:r>
              <a:rPr lang="en-US" sz="2000" b="1" dirty="0"/>
              <a:t>In the </a:t>
            </a:r>
            <a:r>
              <a:rPr lang="en-US" sz="2000" b="1" dirty="0">
                <a:solidFill>
                  <a:srgbClr val="FF0000"/>
                </a:solidFill>
              </a:rPr>
              <a:t>pour plate method </a:t>
            </a:r>
            <a:r>
              <a:rPr lang="en-US" sz="2000" b="1" dirty="0"/>
              <a:t>of cell counting, the sample is mixed in liquid warm agar (45–50 ºC) poured into a sterile Petri dish and further mixed by swirling. This process is repeated for each serial dilution prepared. The resulting colonies are counted and provide an estimate of the number of cells in the original volume sampled.</a:t>
            </a:r>
          </a:p>
        </p:txBody>
      </p:sp>
    </p:spTree>
    <p:extLst>
      <p:ext uri="{BB962C8B-B14F-4D97-AF65-F5344CB8AC3E}">
        <p14:creationId xmlns:p14="http://schemas.microsoft.com/office/powerpoint/2010/main" val="9359623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Most Probable Number </a:t>
            </a:r>
          </a:p>
        </p:txBody>
      </p:sp>
      <p:pic>
        <p:nvPicPr>
          <p:cNvPr id="2" name="Picture Placeholder 1" descr="OSC_Microbio_09_01_MPNtubes.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5235" r="-35235"/>
          <a:stretch>
            <a:fillRect/>
          </a:stretch>
        </p:blipFill>
        <p:spPr>
          <a:xfrm>
            <a:off x="3075709" y="1122387"/>
            <a:ext cx="8769927" cy="4003795"/>
          </a:xfrm>
        </p:spPr>
      </p:pic>
      <p:sp>
        <p:nvSpPr>
          <p:cNvPr id="7" name="Text Placeholder 6"/>
          <p:cNvSpPr>
            <a:spLocks noGrp="1"/>
          </p:cNvSpPr>
          <p:nvPr>
            <p:ph type="body" sz="quarter" idx="14"/>
          </p:nvPr>
        </p:nvSpPr>
        <p:spPr>
          <a:xfrm>
            <a:off x="609600" y="5347707"/>
            <a:ext cx="10750549" cy="1339078"/>
          </a:xfrm>
        </p:spPr>
        <p:txBody>
          <a:bodyPr>
            <a:normAutofit/>
          </a:bodyPr>
          <a:lstStyle/>
          <a:p>
            <a:r>
              <a:rPr lang="en-US" sz="2000" b="1" dirty="0"/>
              <a:t>In the </a:t>
            </a:r>
            <a:r>
              <a:rPr lang="en-US" sz="2000" b="1" dirty="0">
                <a:solidFill>
                  <a:srgbClr val="FF0000"/>
                </a:solidFill>
              </a:rPr>
              <a:t>most probable number </a:t>
            </a:r>
            <a:r>
              <a:rPr lang="en-US" sz="2000" b="1" dirty="0"/>
              <a:t>method, sets of five lactose broth tubes are inoculated with three different volumes of pond water: 10 mL, 1 mL, and 0.1mL. Bacterial growth is assessed through a change in the color of the broth from red to yellow as lactose is fermented.</a:t>
            </a:r>
          </a:p>
        </p:txBody>
      </p:sp>
      <p:sp>
        <p:nvSpPr>
          <p:cNvPr id="3" name="TextBox 2"/>
          <p:cNvSpPr txBox="1"/>
          <p:nvPr/>
        </p:nvSpPr>
        <p:spPr>
          <a:xfrm>
            <a:off x="387927" y="1122387"/>
            <a:ext cx="4059382" cy="34163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400" b="1" dirty="0"/>
              <a:t>Used for very </a:t>
            </a:r>
            <a:r>
              <a:rPr lang="en-US" sz="2400" b="1" i="1" dirty="0">
                <a:solidFill>
                  <a:srgbClr val="FF0000"/>
                </a:solidFill>
              </a:rPr>
              <a:t>dilute</a:t>
            </a:r>
            <a:r>
              <a:rPr lang="en-US" sz="2400" b="1" dirty="0">
                <a:solidFill>
                  <a:srgbClr val="FF0000"/>
                </a:solidFill>
              </a:rPr>
              <a:t> </a:t>
            </a:r>
            <a:r>
              <a:rPr lang="en-US" sz="2400" b="1" dirty="0"/>
              <a:t>samples. </a:t>
            </a:r>
            <a:r>
              <a:rPr lang="en-US" sz="2400" b="1" dirty="0">
                <a:solidFill>
                  <a:srgbClr val="FF0000"/>
                </a:solidFill>
              </a:rPr>
              <a:t>Water and Food </a:t>
            </a:r>
            <a:r>
              <a:rPr lang="en-US" sz="2400" b="1" dirty="0"/>
              <a:t>samples.  Growth detected by observing changes in </a:t>
            </a:r>
            <a:r>
              <a:rPr lang="en-US" sz="2400" b="1" dirty="0">
                <a:solidFill>
                  <a:srgbClr val="FF0000"/>
                </a:solidFill>
              </a:rPr>
              <a:t>turbidity and color changes. </a:t>
            </a:r>
          </a:p>
          <a:p>
            <a:endParaRPr lang="en-US" sz="2400" b="1" dirty="0"/>
          </a:p>
          <a:p>
            <a:r>
              <a:rPr lang="en-US" sz="2400" b="1" dirty="0">
                <a:solidFill>
                  <a:srgbClr val="FF0000"/>
                </a:solidFill>
              </a:rPr>
              <a:t>Coliforms</a:t>
            </a:r>
            <a:r>
              <a:rPr lang="en-US" sz="2400" b="1" dirty="0"/>
              <a:t> in pond or lake waters. Coliform = fecal material in water</a:t>
            </a:r>
          </a:p>
        </p:txBody>
      </p:sp>
    </p:spTree>
    <p:extLst>
      <p:ext uri="{BB962C8B-B14F-4D97-AF65-F5344CB8AC3E}">
        <p14:creationId xmlns:p14="http://schemas.microsoft.com/office/powerpoint/2010/main" val="1215298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Indirect Counting – Spectrophotometer </a:t>
            </a:r>
          </a:p>
        </p:txBody>
      </p:sp>
      <p:pic>
        <p:nvPicPr>
          <p:cNvPr id="2" name="Picture Placeholder 1" descr="OSC_Microbio_09_01_spectroph.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065" b="-2065"/>
          <a:stretch>
            <a:fillRect/>
          </a:stretch>
        </p:blipFill>
        <p:spPr>
          <a:xfrm>
            <a:off x="609599" y="1122387"/>
            <a:ext cx="10750551" cy="3643577"/>
          </a:xfrm>
        </p:spPr>
      </p:pic>
      <p:sp>
        <p:nvSpPr>
          <p:cNvPr id="7" name="Text Placeholder 6"/>
          <p:cNvSpPr>
            <a:spLocks noGrp="1"/>
          </p:cNvSpPr>
          <p:nvPr>
            <p:ph type="body" sz="quarter" idx="14"/>
          </p:nvPr>
        </p:nvSpPr>
        <p:spPr>
          <a:xfrm>
            <a:off x="609600" y="4987489"/>
            <a:ext cx="10750549" cy="1870511"/>
          </a:xfrm>
        </p:spPr>
        <p:txBody>
          <a:bodyPr>
            <a:noAutofit/>
          </a:bodyPr>
          <a:lstStyle/>
          <a:p>
            <a:pPr>
              <a:buAutoNum type="alphaLcParenBoth"/>
            </a:pPr>
            <a:r>
              <a:rPr lang="en-US" sz="1400" b="1" dirty="0"/>
              <a:t>A </a:t>
            </a:r>
            <a:r>
              <a:rPr lang="en-US" sz="1400" b="1" dirty="0">
                <a:solidFill>
                  <a:srgbClr val="FF0000"/>
                </a:solidFill>
              </a:rPr>
              <a:t>spectrophotometer</a:t>
            </a:r>
            <a:r>
              <a:rPr lang="en-US" sz="1400" b="1" dirty="0"/>
              <a:t> is commonly used to measure the </a:t>
            </a:r>
            <a:r>
              <a:rPr lang="en-US" sz="1400" b="1" dirty="0">
                <a:solidFill>
                  <a:srgbClr val="FF0000"/>
                </a:solidFill>
              </a:rPr>
              <a:t>turbidity</a:t>
            </a:r>
            <a:r>
              <a:rPr lang="en-US" sz="1400" b="1" dirty="0"/>
              <a:t> of a bacterial cell suspension as an indirect measure of cell density.</a:t>
            </a:r>
          </a:p>
          <a:p>
            <a:pPr>
              <a:buAutoNum type="alphaLcParenBoth"/>
            </a:pPr>
            <a:r>
              <a:rPr lang="en-US" sz="1400" b="1" dirty="0"/>
              <a:t>A </a:t>
            </a:r>
            <a:r>
              <a:rPr lang="en-US" sz="1400" b="1" dirty="0">
                <a:solidFill>
                  <a:srgbClr val="FF0000"/>
                </a:solidFill>
              </a:rPr>
              <a:t>spectrophotometer</a:t>
            </a:r>
            <a:r>
              <a:rPr lang="en-US" sz="1400" b="1" dirty="0"/>
              <a:t> works by splitting white light from a source into a spectrum. The spectrophotometer allows choice of the wavelength of light to use for the measurement. The optical density (turbidity) of the sample will depend on the wavelength, so once one wavelength is chosen, it must be used consistently. The filtered light passes through the sample (or a control with only medium) and the light intensity is measured by a detector. The light passing into a suspension of bacteria is scattered by the cells in such a way that some fraction of it never reaches the detector. This scattering happens to a far lesser degree in the control tube with only the medium. (credit a: modification of work by Hwang HS, Kim MS; credit b “test tube photos”: modification of work by Suzanne Wakim)</a:t>
            </a:r>
          </a:p>
        </p:txBody>
      </p:sp>
    </p:spTree>
    <p:extLst>
      <p:ext uri="{BB962C8B-B14F-4D97-AF65-F5344CB8AC3E}">
        <p14:creationId xmlns:p14="http://schemas.microsoft.com/office/powerpoint/2010/main" val="9997912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Biofilm Formation </a:t>
            </a:r>
          </a:p>
        </p:txBody>
      </p:sp>
      <p:pic>
        <p:nvPicPr>
          <p:cNvPr id="2" name="Picture Placeholder 1" descr="OSC_Microbio_09_05_filmdiag.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4814" r="-14814"/>
          <a:stretch>
            <a:fillRect/>
          </a:stretch>
        </p:blipFill>
        <p:spPr>
          <a:xfrm>
            <a:off x="609599" y="1122387"/>
            <a:ext cx="10750551" cy="4225468"/>
          </a:xfrm>
        </p:spPr>
      </p:pic>
      <p:sp>
        <p:nvSpPr>
          <p:cNvPr id="7" name="Text Placeholder 6"/>
          <p:cNvSpPr>
            <a:spLocks noGrp="1"/>
          </p:cNvSpPr>
          <p:nvPr>
            <p:ph type="body" sz="quarter" idx="14"/>
          </p:nvPr>
        </p:nvSpPr>
        <p:spPr>
          <a:xfrm>
            <a:off x="609599" y="5691618"/>
            <a:ext cx="10750549" cy="1166382"/>
          </a:xfrm>
        </p:spPr>
        <p:txBody>
          <a:bodyPr>
            <a:normAutofit/>
          </a:bodyPr>
          <a:lstStyle/>
          <a:p>
            <a:r>
              <a:rPr lang="en-US" sz="1600" b="1" dirty="0"/>
              <a:t>Stages in the formation and life cycle of a biofilm. (credit: modification of work by Public Library of Science and American Society for Microbiology)</a:t>
            </a:r>
          </a:p>
        </p:txBody>
      </p:sp>
    </p:spTree>
    <p:extLst>
      <p:ext uri="{BB962C8B-B14F-4D97-AF65-F5344CB8AC3E}">
        <p14:creationId xmlns:p14="http://schemas.microsoft.com/office/powerpoint/2010/main" val="20444709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Biofilms </a:t>
            </a:r>
          </a:p>
        </p:txBody>
      </p:sp>
      <p:sp>
        <p:nvSpPr>
          <p:cNvPr id="3" name="Content Placeholder 2"/>
          <p:cNvSpPr>
            <a:spLocks noGrp="1"/>
          </p:cNvSpPr>
          <p:nvPr>
            <p:ph idx="1"/>
          </p:nvPr>
        </p:nvSpPr>
        <p:spPr/>
        <p:txBody>
          <a:bodyPr>
            <a:normAutofit lnSpcReduction="10000"/>
          </a:bodyPr>
          <a:lstStyle/>
          <a:p>
            <a:r>
              <a:rPr lang="en-US" sz="5400" b="1" dirty="0"/>
              <a:t>Growth of microorganisms in </a:t>
            </a:r>
            <a:r>
              <a:rPr lang="en-US" sz="5400" b="1" dirty="0">
                <a:solidFill>
                  <a:srgbClr val="FF0000"/>
                </a:solidFill>
              </a:rPr>
              <a:t>nature</a:t>
            </a:r>
            <a:r>
              <a:rPr lang="en-US" sz="5400" b="1" dirty="0"/>
              <a:t>. Forms on rocks in riverbeds, pipes, may float on water, in the mouth.</a:t>
            </a:r>
          </a:p>
          <a:p>
            <a:endParaRPr lang="en-US" sz="5400" b="1" dirty="0"/>
          </a:p>
          <a:p>
            <a:r>
              <a:rPr lang="en-US" sz="5400" b="1" dirty="0">
                <a:solidFill>
                  <a:srgbClr val="FF0000"/>
                </a:solidFill>
              </a:rPr>
              <a:t>Highly structured </a:t>
            </a:r>
            <a:r>
              <a:rPr lang="en-US" sz="5400" b="1" dirty="0"/>
              <a:t>community of bacteria. </a:t>
            </a:r>
          </a:p>
          <a:p>
            <a:endParaRPr lang="en-US" sz="5400" b="1" dirty="0"/>
          </a:p>
        </p:txBody>
      </p:sp>
    </p:spTree>
    <p:extLst>
      <p:ext uri="{BB962C8B-B14F-4D97-AF65-F5344CB8AC3E}">
        <p14:creationId xmlns:p14="http://schemas.microsoft.com/office/powerpoint/2010/main" val="21392589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Biofilms </a:t>
            </a:r>
          </a:p>
        </p:txBody>
      </p:sp>
      <p:sp>
        <p:nvSpPr>
          <p:cNvPr id="3" name="Content Placeholder 2"/>
          <p:cNvSpPr>
            <a:spLocks noGrp="1"/>
          </p:cNvSpPr>
          <p:nvPr>
            <p:ph idx="1"/>
          </p:nvPr>
        </p:nvSpPr>
        <p:spPr/>
        <p:txBody>
          <a:bodyPr>
            <a:normAutofit/>
          </a:bodyPr>
          <a:lstStyle/>
          <a:p>
            <a:r>
              <a:rPr lang="en-US" sz="4400" b="1" dirty="0">
                <a:solidFill>
                  <a:srgbClr val="FF0000"/>
                </a:solidFill>
              </a:rPr>
              <a:t>Benefits </a:t>
            </a:r>
          </a:p>
          <a:p>
            <a:pPr lvl="1"/>
            <a:r>
              <a:rPr lang="en-US" sz="4000" b="1" dirty="0"/>
              <a:t>Line the intestinal tract </a:t>
            </a:r>
            <a:r>
              <a:rPr lang="mr-IN" sz="4000" b="1" dirty="0"/>
              <a:t>–</a:t>
            </a:r>
            <a:r>
              <a:rPr lang="en-US" sz="4000" b="1" dirty="0"/>
              <a:t> protection from infections</a:t>
            </a:r>
          </a:p>
          <a:p>
            <a:pPr lvl="1"/>
            <a:endParaRPr lang="en-US" sz="4000" b="1" dirty="0"/>
          </a:p>
          <a:p>
            <a:r>
              <a:rPr lang="en-US" sz="4400" b="1" dirty="0">
                <a:solidFill>
                  <a:srgbClr val="FF0000"/>
                </a:solidFill>
              </a:rPr>
              <a:t>Harmful</a:t>
            </a:r>
          </a:p>
          <a:p>
            <a:pPr lvl="1"/>
            <a:r>
              <a:rPr lang="en-US" sz="4000" b="1" dirty="0"/>
              <a:t>Plaque on teeth  </a:t>
            </a:r>
          </a:p>
          <a:p>
            <a:pPr lvl="1"/>
            <a:r>
              <a:rPr lang="en-US" sz="4000" b="1" dirty="0"/>
              <a:t>Pathogens embedded with biofilms </a:t>
            </a:r>
            <a:r>
              <a:rPr lang="mr-IN" sz="4000" b="1" dirty="0"/>
              <a:t>–</a:t>
            </a:r>
            <a:r>
              <a:rPr lang="en-US" sz="4000" b="1" dirty="0"/>
              <a:t> antibiotic resistant </a:t>
            </a:r>
          </a:p>
          <a:p>
            <a:pPr lvl="1"/>
            <a:endParaRPr lang="en-US" sz="4000" b="1" dirty="0"/>
          </a:p>
        </p:txBody>
      </p:sp>
    </p:spTree>
    <p:extLst>
      <p:ext uri="{BB962C8B-B14F-4D97-AF65-F5344CB8AC3E}">
        <p14:creationId xmlns:p14="http://schemas.microsoft.com/office/powerpoint/2010/main" val="583920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Alternative Types of Cell Division - Budding</a:t>
            </a:r>
          </a:p>
        </p:txBody>
      </p:sp>
      <p:pic>
        <p:nvPicPr>
          <p:cNvPr id="2" name="Picture Placeholder 1" descr="OSC_Microbio_09_01_filam.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5914" b="-5914"/>
          <a:stretch>
            <a:fillRect/>
          </a:stretch>
        </p:blipFill>
        <p:spPr>
          <a:xfrm>
            <a:off x="609599" y="1122387"/>
            <a:ext cx="10750551" cy="4398016"/>
          </a:xfrm>
        </p:spPr>
      </p:pic>
      <p:sp>
        <p:nvSpPr>
          <p:cNvPr id="7" name="Text Placeholder 6"/>
          <p:cNvSpPr>
            <a:spLocks noGrp="1"/>
          </p:cNvSpPr>
          <p:nvPr>
            <p:ph type="body" sz="quarter" idx="14"/>
          </p:nvPr>
        </p:nvSpPr>
        <p:spPr>
          <a:xfrm>
            <a:off x="609600" y="5520403"/>
            <a:ext cx="10750549" cy="1166382"/>
          </a:xfrm>
        </p:spPr>
        <p:txBody>
          <a:bodyPr>
            <a:noAutofit/>
          </a:bodyPr>
          <a:lstStyle/>
          <a:p>
            <a:pPr marL="342900" indent="-342900">
              <a:buAutoNum type="alphaLcParenBoth"/>
            </a:pPr>
            <a:r>
              <a:rPr lang="en-US" sz="1500" b="1" dirty="0"/>
              <a:t>Filamentous cyanobacteria, like those pictured here, replicate by fragmentation.</a:t>
            </a:r>
          </a:p>
          <a:p>
            <a:pPr marL="342900" indent="-342900">
              <a:buAutoNum type="alphaLcParenBoth"/>
            </a:pPr>
            <a:r>
              <a:rPr lang="en-US" sz="1500" b="1" dirty="0"/>
              <a:t>In this electron micrograph, cells of the bacterium </a:t>
            </a:r>
            <a:r>
              <a:rPr lang="en-US" sz="1500" b="1" i="1" dirty="0"/>
              <a:t>Gemmata obscuriglobus</a:t>
            </a:r>
            <a:r>
              <a:rPr lang="en-US" sz="1500" b="1" dirty="0"/>
              <a:t> are budding. The larger cell is the mother cell. Labels indicate the nucleoids (N) and the still-forming nuclear envelope (NE) of the daughter cell. (credit a: modification of work by CSIRO; credit b: modification of work by Kuo-Chang Lee, Rick I Webb and John A Fuerst)</a:t>
            </a:r>
          </a:p>
        </p:txBody>
      </p:sp>
    </p:spTree>
    <p:extLst>
      <p:ext uri="{BB962C8B-B14F-4D97-AF65-F5344CB8AC3E}">
        <p14:creationId xmlns:p14="http://schemas.microsoft.com/office/powerpoint/2010/main" val="326104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Generation Time</a:t>
            </a:r>
          </a:p>
        </p:txBody>
      </p:sp>
      <p:pic>
        <p:nvPicPr>
          <p:cNvPr id="2" name="Picture Placeholder 1" descr="OSC_Microbio_09_01_generation.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6435" r="-6435"/>
          <a:stretch>
            <a:fillRect/>
          </a:stretch>
        </p:blipFill>
        <p:spPr>
          <a:xfrm>
            <a:off x="609599" y="1122387"/>
            <a:ext cx="10750551" cy="3837540"/>
          </a:xfrm>
        </p:spPr>
      </p:pic>
      <p:sp>
        <p:nvSpPr>
          <p:cNvPr id="7" name="Text Placeholder 6"/>
          <p:cNvSpPr>
            <a:spLocks noGrp="1"/>
          </p:cNvSpPr>
          <p:nvPr>
            <p:ph type="body" sz="quarter" idx="14"/>
          </p:nvPr>
        </p:nvSpPr>
        <p:spPr>
          <a:xfrm>
            <a:off x="609599" y="5342746"/>
            <a:ext cx="10750549" cy="1166382"/>
          </a:xfrm>
        </p:spPr>
        <p:txBody>
          <a:bodyPr>
            <a:normAutofit/>
          </a:bodyPr>
          <a:lstStyle/>
          <a:p>
            <a:r>
              <a:rPr lang="en-US" sz="1600" b="1" dirty="0"/>
              <a:t>The parental cell divides and gives rise to two daughter cells. Each of the daughter cells, in turn, divides, giving a total of four cells in the second generation and eight cells in the third generation. Each division doubles the number of cells.</a:t>
            </a:r>
          </a:p>
        </p:txBody>
      </p:sp>
    </p:spTree>
    <p:extLst>
      <p:ext uri="{BB962C8B-B14F-4D97-AF65-F5344CB8AC3E}">
        <p14:creationId xmlns:p14="http://schemas.microsoft.com/office/powerpoint/2010/main" val="19798447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838200" y="365125"/>
            <a:ext cx="10515600" cy="742951"/>
          </a:xfrm>
        </p:spPr>
        <p:txBody>
          <a:bodyPr>
            <a:normAutofit/>
          </a:bodyPr>
          <a:lstStyle/>
          <a:p>
            <a:pPr algn="r"/>
            <a:r>
              <a:rPr lang="en-US" b="1" dirty="0" err="1"/>
              <a:t>Chemostat</a:t>
            </a:r>
            <a:r>
              <a:rPr lang="en-US" b="1" dirty="0"/>
              <a:t> – Maintaining Bacterial Growth </a:t>
            </a:r>
          </a:p>
        </p:txBody>
      </p:sp>
      <p:pic>
        <p:nvPicPr>
          <p:cNvPr id="2" name="Picture Placeholder 1" descr="OSC_Microbio_09_01_chemostat.jpg"/>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l="-3134" r="-3134"/>
          <a:stretch>
            <a:fillRect/>
          </a:stretch>
        </p:blipFill>
        <p:spPr>
          <a:xfrm>
            <a:off x="6013451" y="1108076"/>
            <a:ext cx="4030663" cy="5256213"/>
          </a:xfrm>
          <a:prstGeom prst="rect">
            <a:avLst/>
          </a:prstGeom>
        </p:spPr>
      </p:pic>
      <p:sp>
        <p:nvSpPr>
          <p:cNvPr id="14" name="Text Placeholder 13"/>
          <p:cNvSpPr>
            <a:spLocks noGrp="1"/>
          </p:cNvSpPr>
          <p:nvPr>
            <p:ph type="body" sz="quarter" idx="4294967295"/>
          </p:nvPr>
        </p:nvSpPr>
        <p:spPr>
          <a:xfrm>
            <a:off x="1469232" y="2175380"/>
            <a:ext cx="3913188" cy="3704216"/>
          </a:xfrm>
          <a:prstGeom prst="rect">
            <a:avLst/>
          </a:prstGeom>
        </p:spPr>
        <p:txBody>
          <a:bodyPr>
            <a:noAutofit/>
          </a:bodyPr>
          <a:lstStyle/>
          <a:p>
            <a:r>
              <a:rPr lang="en-US" sz="2000" b="1" dirty="0">
                <a:solidFill>
                  <a:srgbClr val="000000"/>
                </a:solidFill>
              </a:rPr>
              <a:t>A chemostat is a culture vessel fitted with an opening to add nutrients (feed) and an outlet to remove contents (effluent), effectively diluting toxic wastes and dead cells. The addition and removal of fluids is adjusted to maintain the culture in the logarithmic phase of growth. If aerobic bacteria are grown, suitable oxygen levels are maintained.</a:t>
            </a:r>
          </a:p>
        </p:txBody>
      </p:sp>
    </p:spTree>
    <p:extLst>
      <p:ext uri="{BB962C8B-B14F-4D97-AF65-F5344CB8AC3E}">
        <p14:creationId xmlns:p14="http://schemas.microsoft.com/office/powerpoint/2010/main" val="1653365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Growth Curve </a:t>
            </a:r>
          </a:p>
        </p:txBody>
      </p:sp>
      <p:pic>
        <p:nvPicPr>
          <p:cNvPr id="2" name="Picture Placeholder 1" descr="OSC_Microbio_09_01_growthcurv.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5147" r="-35147"/>
          <a:stretch>
            <a:fillRect/>
          </a:stretch>
        </p:blipFill>
        <p:spPr>
          <a:xfrm>
            <a:off x="609599" y="1122387"/>
            <a:ext cx="10750551" cy="4308595"/>
          </a:xfrm>
        </p:spPr>
      </p:pic>
      <p:sp>
        <p:nvSpPr>
          <p:cNvPr id="7" name="Text Placeholder 6"/>
          <p:cNvSpPr>
            <a:spLocks noGrp="1"/>
          </p:cNvSpPr>
          <p:nvPr>
            <p:ph type="body" sz="quarter" idx="14"/>
          </p:nvPr>
        </p:nvSpPr>
        <p:spPr>
          <a:xfrm>
            <a:off x="609600" y="5691618"/>
            <a:ext cx="10750549" cy="1166382"/>
          </a:xfrm>
        </p:spPr>
        <p:txBody>
          <a:bodyPr>
            <a:normAutofit/>
          </a:bodyPr>
          <a:lstStyle/>
          <a:p>
            <a:r>
              <a:rPr lang="en-US" sz="1600" b="1" dirty="0"/>
              <a:t>The growth curve of a bacterial culture is represented by the logarithm of the number of live cells plotted as a function of time. The graph can be divided into four phases according to the slope, each of which matches events in the cell. The four phases are lag, log, stationary, and death.</a:t>
            </a:r>
          </a:p>
        </p:txBody>
      </p:sp>
    </p:spTree>
    <p:extLst>
      <p:ext uri="{BB962C8B-B14F-4D97-AF65-F5344CB8AC3E}">
        <p14:creationId xmlns:p14="http://schemas.microsoft.com/office/powerpoint/2010/main" val="10592851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Population Growth </a:t>
            </a:r>
          </a:p>
        </p:txBody>
      </p:sp>
      <p:pic>
        <p:nvPicPr>
          <p:cNvPr id="2" name="Picture Placeholder 1" descr="OSC_Microbio_09_01_Jgrowthcur.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9" b="-29"/>
          <a:stretch>
            <a:fillRect/>
          </a:stretch>
        </p:blipFill>
        <p:spPr>
          <a:xfrm>
            <a:off x="609599" y="1122387"/>
            <a:ext cx="10750551" cy="4003795"/>
          </a:xfrm>
        </p:spPr>
      </p:pic>
      <p:sp>
        <p:nvSpPr>
          <p:cNvPr id="7" name="Text Placeholder 6"/>
          <p:cNvSpPr>
            <a:spLocks noGrp="1"/>
          </p:cNvSpPr>
          <p:nvPr>
            <p:ph type="body" sz="quarter" idx="14"/>
          </p:nvPr>
        </p:nvSpPr>
        <p:spPr>
          <a:xfrm>
            <a:off x="609599" y="5548112"/>
            <a:ext cx="10750549" cy="1166382"/>
          </a:xfrm>
        </p:spPr>
        <p:txBody>
          <a:bodyPr>
            <a:noAutofit/>
          </a:bodyPr>
          <a:lstStyle/>
          <a:p>
            <a:r>
              <a:rPr lang="en-US" sz="1360" b="1" dirty="0"/>
              <a:t>Both graphs illustrate population growth during the log phase for a bacterial sample with an initial population of one cell and a doubling time of 1 hour. </a:t>
            </a:r>
          </a:p>
          <a:p>
            <a:pPr marL="342900" indent="-342900">
              <a:buAutoNum type="alphaLcParenBoth"/>
            </a:pPr>
            <a:r>
              <a:rPr lang="en-US" sz="1360" b="1" dirty="0"/>
              <a:t>When plotted on an arithmetic scale, the growth rate resembles a curve. </a:t>
            </a:r>
          </a:p>
          <a:p>
            <a:pPr marL="342900" indent="-342900">
              <a:buAutoNum type="alphaLcParenBoth"/>
            </a:pPr>
            <a:r>
              <a:rPr lang="en-US" sz="1360" b="1" dirty="0"/>
              <a:t>When plotted on a semilogarithmic scale (meaning the values on the </a:t>
            </a:r>
            <a:r>
              <a:rPr lang="en-US" sz="1360" b="1" i="1" dirty="0"/>
              <a:t>y</a:t>
            </a:r>
            <a:r>
              <a:rPr lang="en-US" sz="1360" b="1" dirty="0"/>
              <a:t>-axis are logarithmic), the growth rate appears linear.</a:t>
            </a:r>
          </a:p>
        </p:txBody>
      </p:sp>
    </p:spTree>
    <p:extLst>
      <p:ext uri="{BB962C8B-B14F-4D97-AF65-F5344CB8AC3E}">
        <p14:creationId xmlns:p14="http://schemas.microsoft.com/office/powerpoint/2010/main" val="4577417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Growth of Microbial Populations</a:t>
            </a:r>
          </a:p>
        </p:txBody>
      </p:sp>
      <p:sp>
        <p:nvSpPr>
          <p:cNvPr id="3" name="Content Placeholder 2"/>
          <p:cNvSpPr>
            <a:spLocks noGrp="1"/>
          </p:cNvSpPr>
          <p:nvPr>
            <p:ph idx="1"/>
          </p:nvPr>
        </p:nvSpPr>
        <p:spPr/>
        <p:txBody>
          <a:bodyPr>
            <a:noAutofit/>
          </a:bodyPr>
          <a:lstStyle/>
          <a:p>
            <a:r>
              <a:rPr lang="en-US" sz="3600" b="1" u="sng" dirty="0"/>
              <a:t>Exponential Growth</a:t>
            </a:r>
            <a:r>
              <a:rPr lang="en-US" sz="3600" dirty="0"/>
              <a:t>: 1--</a:t>
            </a:r>
            <a:r>
              <a:rPr lang="en-US" sz="3600" dirty="0">
                <a:sym typeface="Wingdings"/>
              </a:rPr>
              <a:t>2-- 4, etc. Logarithmic growth</a:t>
            </a:r>
          </a:p>
          <a:p>
            <a:pPr>
              <a:lnSpc>
                <a:spcPct val="80000"/>
              </a:lnSpc>
              <a:buFont typeface="Arial" charset="0"/>
              <a:buChar char="–"/>
              <a:defRPr/>
            </a:pPr>
            <a:r>
              <a:rPr lang="en-US" altLang="en-US" sz="3600" b="1" dirty="0">
                <a:latin typeface="Abadi MT Condensed Extra Bold" charset="0"/>
              </a:rPr>
              <a:t>As long as the environment is </a:t>
            </a:r>
            <a:r>
              <a:rPr lang="en-US" altLang="en-US" sz="3600" b="1" i="1" dirty="0">
                <a:solidFill>
                  <a:srgbClr val="FF0000"/>
                </a:solidFill>
                <a:latin typeface="Abadi MT Condensed Extra Bold" charset="0"/>
              </a:rPr>
              <a:t>favorable</a:t>
            </a:r>
            <a:r>
              <a:rPr lang="en-US" altLang="en-US" sz="3600" b="1" dirty="0">
                <a:latin typeface="Abadi MT Condensed Extra Bold" charset="0"/>
              </a:rPr>
              <a:t>, the doubling effect continues at a constant rate</a:t>
            </a:r>
          </a:p>
          <a:p>
            <a:pPr>
              <a:lnSpc>
                <a:spcPct val="80000"/>
              </a:lnSpc>
              <a:buFont typeface="Arial" charset="0"/>
              <a:buChar char="–"/>
              <a:defRPr/>
            </a:pPr>
            <a:endParaRPr lang="en-US" altLang="en-US" sz="3600" b="1" dirty="0">
              <a:latin typeface="Abadi MT Condensed Extra Bold" charset="0"/>
            </a:endParaRPr>
          </a:p>
          <a:p>
            <a:pPr>
              <a:lnSpc>
                <a:spcPct val="80000"/>
              </a:lnSpc>
              <a:buFont typeface="Arial" charset="0"/>
              <a:buChar char="–"/>
              <a:defRPr/>
            </a:pPr>
            <a:r>
              <a:rPr lang="en-US" altLang="en-US" sz="3600" dirty="0">
                <a:latin typeface="Abadi MT Condensed Extra Bold" charset="0"/>
              </a:rPr>
              <a:t>The length of the generation time- a measure of the growth rate of an organism</a:t>
            </a:r>
          </a:p>
          <a:p>
            <a:pPr lvl="1">
              <a:lnSpc>
                <a:spcPct val="80000"/>
              </a:lnSpc>
              <a:defRPr/>
            </a:pPr>
            <a:r>
              <a:rPr lang="en-US" altLang="en-US" sz="3200" b="1" i="1" dirty="0">
                <a:solidFill>
                  <a:srgbClr val="FF0000"/>
                </a:solidFill>
                <a:latin typeface="Abadi MT Condensed Extra Bold" charset="0"/>
              </a:rPr>
              <a:t>Average generation time- 30 to 60 minutes under optimum conditions</a:t>
            </a:r>
          </a:p>
          <a:p>
            <a:pPr lvl="1">
              <a:lnSpc>
                <a:spcPct val="80000"/>
              </a:lnSpc>
              <a:defRPr/>
            </a:pPr>
            <a:r>
              <a:rPr lang="en-US" altLang="en-US" sz="3200" dirty="0">
                <a:latin typeface="Abadi MT Condensed Extra Bold" charset="0"/>
              </a:rPr>
              <a:t>Can be as short as 10 to 12 minutes; long as 10-30 days</a:t>
            </a:r>
          </a:p>
          <a:p>
            <a:endParaRPr lang="en-US" sz="3600" dirty="0">
              <a:solidFill>
                <a:srgbClr val="FF0000"/>
              </a:solidFill>
            </a:endParaRPr>
          </a:p>
        </p:txBody>
      </p:sp>
    </p:spTree>
    <p:extLst>
      <p:ext uri="{BB962C8B-B14F-4D97-AF65-F5344CB8AC3E}">
        <p14:creationId xmlns:p14="http://schemas.microsoft.com/office/powerpoint/2010/main" val="6314274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1483</TotalTime>
  <Words>2185</Words>
  <Application>Microsoft Macintosh PowerPoint</Application>
  <PresentationFormat>Widescreen</PresentationFormat>
  <Paragraphs>144</Paragraphs>
  <Slides>38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Abadi MT Condensed Extra Bold</vt:lpstr>
      <vt:lpstr>Arial</vt:lpstr>
      <vt:lpstr>Calibri</vt:lpstr>
      <vt:lpstr>Calibri Light</vt:lpstr>
      <vt:lpstr>Mangal</vt:lpstr>
      <vt:lpstr>Wingdings</vt:lpstr>
      <vt:lpstr>Office Theme</vt:lpstr>
      <vt:lpstr>Microbial Growth </vt:lpstr>
      <vt:lpstr>Introduction</vt:lpstr>
      <vt:lpstr>Binary Fission </vt:lpstr>
      <vt:lpstr>Alternative Types of Cell Division - Budding</vt:lpstr>
      <vt:lpstr>Generation Time</vt:lpstr>
      <vt:lpstr>Chemostat – Maintaining Bacterial Growth </vt:lpstr>
      <vt:lpstr>Growth Curve </vt:lpstr>
      <vt:lpstr>Population Growth </vt:lpstr>
      <vt:lpstr>Growth of Microbial Populations</vt:lpstr>
      <vt:lpstr>Microorganisms and Oxygen Requirements</vt:lpstr>
      <vt:lpstr>Gas Requirements</vt:lpstr>
      <vt:lpstr>Toxic Oxygen</vt:lpstr>
      <vt:lpstr>Oxygen Requirements </vt:lpstr>
      <vt:lpstr>       Examples </vt:lpstr>
      <vt:lpstr>Anaerobic Growth – Removing Oxygen </vt:lpstr>
      <vt:lpstr>Diabetes, Dead Tissue and Anaerobic Bacterial Growth</vt:lpstr>
      <vt:lpstr>Detoxifying Oxygen - Aerobes</vt:lpstr>
      <vt:lpstr>Carbon Dioxide</vt:lpstr>
      <vt:lpstr>pH Effects on Microbial Growth – Neutrophils and Acidophiles  </vt:lpstr>
      <vt:lpstr>pH</vt:lpstr>
      <vt:lpstr>PowerPoint Presentation</vt:lpstr>
      <vt:lpstr>Temperature Effects on Microbial Growth</vt:lpstr>
      <vt:lpstr>Temperature</vt:lpstr>
      <vt:lpstr>Osmotic and Barometric Pressure </vt:lpstr>
      <vt:lpstr>Halophiles</vt:lpstr>
      <vt:lpstr>Other Factors </vt:lpstr>
      <vt:lpstr>Microbial Media </vt:lpstr>
      <vt:lpstr>Differential vs. Selective Media </vt:lpstr>
      <vt:lpstr>Measuring Growth – Direct Cell Count  </vt:lpstr>
      <vt:lpstr>Coulter Counter </vt:lpstr>
      <vt:lpstr>Serial Dilution </vt:lpstr>
      <vt:lpstr>Spread Plate </vt:lpstr>
      <vt:lpstr>Pour Plate </vt:lpstr>
      <vt:lpstr>Most Probable Number </vt:lpstr>
      <vt:lpstr>Indirect Counting – Spectrophotometer </vt:lpstr>
      <vt:lpstr>Biofilm Formation </vt:lpstr>
      <vt:lpstr>Biofilms </vt:lpstr>
      <vt:lpstr>Biofilms </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An Invisible World  </dc:title>
  <dc:creator>Andrew Dawson</dc:creator>
  <cp:lastModifiedBy>Andrew Dawson</cp:lastModifiedBy>
  <cp:revision>61</cp:revision>
  <dcterms:created xsi:type="dcterms:W3CDTF">2017-06-12T19:29:15Z</dcterms:created>
  <dcterms:modified xsi:type="dcterms:W3CDTF">2018-03-01T18:28:03Z</dcterms:modified>
</cp:coreProperties>
</file>