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53"/>
  </p:notesMasterIdLst>
  <p:sldIdLst>
    <p:sldId id="256" r:id="rId2"/>
    <p:sldId id="257" r:id="rId3"/>
    <p:sldId id="258" r:id="rId4"/>
    <p:sldId id="283" r:id="rId5"/>
    <p:sldId id="259" r:id="rId6"/>
    <p:sldId id="260" r:id="rId7"/>
    <p:sldId id="284" r:id="rId8"/>
    <p:sldId id="285" r:id="rId9"/>
    <p:sldId id="261" r:id="rId10"/>
    <p:sldId id="286" r:id="rId11"/>
    <p:sldId id="263" r:id="rId12"/>
    <p:sldId id="287" r:id="rId13"/>
    <p:sldId id="288" r:id="rId14"/>
    <p:sldId id="264" r:id="rId15"/>
    <p:sldId id="289" r:id="rId16"/>
    <p:sldId id="290" r:id="rId17"/>
    <p:sldId id="292" r:id="rId18"/>
    <p:sldId id="293" r:id="rId19"/>
    <p:sldId id="294" r:id="rId20"/>
    <p:sldId id="295" r:id="rId21"/>
    <p:sldId id="265" r:id="rId22"/>
    <p:sldId id="296" r:id="rId23"/>
    <p:sldId id="297" r:id="rId24"/>
    <p:sldId id="298" r:id="rId25"/>
    <p:sldId id="299" r:id="rId26"/>
    <p:sldId id="266" r:id="rId27"/>
    <p:sldId id="300" r:id="rId28"/>
    <p:sldId id="301" r:id="rId29"/>
    <p:sldId id="302" r:id="rId30"/>
    <p:sldId id="268" r:id="rId31"/>
    <p:sldId id="269" r:id="rId32"/>
    <p:sldId id="303" r:id="rId33"/>
    <p:sldId id="304" r:id="rId34"/>
    <p:sldId id="305" r:id="rId35"/>
    <p:sldId id="306" r:id="rId36"/>
    <p:sldId id="307" r:id="rId37"/>
    <p:sldId id="272" r:id="rId38"/>
    <p:sldId id="273" r:id="rId39"/>
    <p:sldId id="274" r:id="rId40"/>
    <p:sldId id="309" r:id="rId41"/>
    <p:sldId id="310" r:id="rId42"/>
    <p:sldId id="311" r:id="rId43"/>
    <p:sldId id="312" r:id="rId44"/>
    <p:sldId id="313" r:id="rId45"/>
    <p:sldId id="275" r:id="rId46"/>
    <p:sldId id="276" r:id="rId47"/>
    <p:sldId id="278" r:id="rId48"/>
    <p:sldId id="314" r:id="rId49"/>
    <p:sldId id="281" r:id="rId50"/>
    <p:sldId id="316" r:id="rId51"/>
    <p:sldId id="282" r:id="rId5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32258"/>
    <p:restoredTop sz="94632"/>
  </p:normalViewPr>
  <p:slideViewPr>
    <p:cSldViewPr snapToGrid="0" snapToObjects="1">
      <p:cViewPr varScale="1">
        <p:scale>
          <a:sx n="96" d="100"/>
          <a:sy n="96" d="100"/>
        </p:scale>
        <p:origin x="184" y="552"/>
      </p:cViewPr>
      <p:guideLst/>
    </p:cSldViewPr>
  </p:slideViewPr>
  <p:notesTextViewPr>
    <p:cViewPr>
      <p:scale>
        <a:sx n="1" d="1"/>
        <a:sy n="1" d="1"/>
      </p:scale>
      <p:origin x="0" y="0"/>
    </p:cViewPr>
  </p:notesTextViewPr>
  <p:sorterViewPr>
    <p:cViewPr varScale="1">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notesMaster" Target="notesMasters/notesMaster1.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ableStyles" Target="tableStyle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711003A-3DC5-EA41-BE52-5054C1B3DAD8}" type="datetimeFigureOut">
              <a:rPr lang="en-US" smtClean="0"/>
              <a:t>3/1/18</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069E4D1-782F-EC44-8B5D-33DC3587112B}" type="slidenum">
              <a:rPr lang="en-US" smtClean="0"/>
              <a:t>‹#›</a:t>
            </a:fld>
            <a:endParaRPr lang="en-US"/>
          </a:p>
        </p:txBody>
      </p:sp>
    </p:spTree>
    <p:extLst>
      <p:ext uri="{BB962C8B-B14F-4D97-AF65-F5344CB8AC3E}">
        <p14:creationId xmlns:p14="http://schemas.microsoft.com/office/powerpoint/2010/main" val="71901724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b="1">
                <a:latin typeface="+mn-lt"/>
              </a:defRPr>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4" name="Date Placeholder 3"/>
          <p:cNvSpPr>
            <a:spLocks noGrp="1"/>
          </p:cNvSpPr>
          <p:nvPr>
            <p:ph type="dt" sz="half" idx="10"/>
          </p:nvPr>
        </p:nvSpPr>
        <p:spPr/>
        <p:txBody>
          <a:bodyPr/>
          <a:lstStyle/>
          <a:p>
            <a:fld id="{46A33BAD-F96F-7143-B745-21EBFAA84F47}" type="datetimeFigureOut">
              <a:rPr lang="en-US" smtClean="0"/>
              <a:t>3/1/18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F169EA4-F97C-7A4E-8B2D-57572F3C8D32}" type="slidenum">
              <a:rPr lang="en-US" smtClean="0"/>
              <a:t>‹#›</a:t>
            </a:fld>
            <a:endParaRPr lang="en-US"/>
          </a:p>
        </p:txBody>
      </p:sp>
    </p:spTree>
    <p:extLst>
      <p:ext uri="{BB962C8B-B14F-4D97-AF65-F5344CB8AC3E}">
        <p14:creationId xmlns:p14="http://schemas.microsoft.com/office/powerpoint/2010/main" val="140609282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46A33BAD-F96F-7143-B745-21EBFAA84F47}" type="datetimeFigureOut">
              <a:rPr lang="en-US" smtClean="0"/>
              <a:t>3/1/18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F169EA4-F97C-7A4E-8B2D-57572F3C8D32}" type="slidenum">
              <a:rPr lang="en-US" smtClean="0"/>
              <a:t>‹#›</a:t>
            </a:fld>
            <a:endParaRPr lang="en-US"/>
          </a:p>
        </p:txBody>
      </p:sp>
    </p:spTree>
    <p:extLst>
      <p:ext uri="{BB962C8B-B14F-4D97-AF65-F5344CB8AC3E}">
        <p14:creationId xmlns:p14="http://schemas.microsoft.com/office/powerpoint/2010/main" val="201123802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46A33BAD-F96F-7143-B745-21EBFAA84F47}" type="datetimeFigureOut">
              <a:rPr lang="en-US" smtClean="0"/>
              <a:t>3/1/18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F169EA4-F97C-7A4E-8B2D-57572F3C8D32}" type="slidenum">
              <a:rPr lang="en-US" smtClean="0"/>
              <a:t>‹#›</a:t>
            </a:fld>
            <a:endParaRPr lang="en-US"/>
          </a:p>
        </p:txBody>
      </p:sp>
    </p:spTree>
    <p:extLst>
      <p:ext uri="{BB962C8B-B14F-4D97-AF65-F5344CB8AC3E}">
        <p14:creationId xmlns:p14="http://schemas.microsoft.com/office/powerpoint/2010/main" val="14849496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669196"/>
          </a:xfrm>
        </p:spPr>
        <p:txBody>
          <a:bodyPr/>
          <a:lstStyle>
            <a:lvl1pPr>
              <a:defRPr b="1" i="0">
                <a:latin typeface="Calibri" charset="0"/>
                <a:ea typeface="Calibri" charset="0"/>
                <a:cs typeface="Calibri" charset="0"/>
              </a:defRPr>
            </a:lvl1pPr>
          </a:lstStyle>
          <a:p>
            <a:r>
              <a:rPr lang="en-US" dirty="0"/>
              <a:t>Click to edit Master title style</a:t>
            </a:r>
          </a:p>
        </p:txBody>
      </p:sp>
      <p:sp>
        <p:nvSpPr>
          <p:cNvPr id="3" name="Content Placeholder 2"/>
          <p:cNvSpPr>
            <a:spLocks noGrp="1"/>
          </p:cNvSpPr>
          <p:nvPr>
            <p:ph idx="1"/>
          </p:nvPr>
        </p:nvSpPr>
        <p:spPr>
          <a:xfrm>
            <a:off x="838200" y="1169233"/>
            <a:ext cx="10515600" cy="500773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46A33BAD-F96F-7143-B745-21EBFAA84F47}" type="datetimeFigureOut">
              <a:rPr lang="en-US" smtClean="0"/>
              <a:t>3/1/18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F169EA4-F97C-7A4E-8B2D-57572F3C8D32}" type="slidenum">
              <a:rPr lang="en-US" smtClean="0"/>
              <a:t>‹#›</a:t>
            </a:fld>
            <a:endParaRPr lang="en-US"/>
          </a:p>
        </p:txBody>
      </p:sp>
    </p:spTree>
    <p:extLst>
      <p:ext uri="{BB962C8B-B14F-4D97-AF65-F5344CB8AC3E}">
        <p14:creationId xmlns:p14="http://schemas.microsoft.com/office/powerpoint/2010/main" val="129202457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6A33BAD-F96F-7143-B745-21EBFAA84F47}" type="datetimeFigureOut">
              <a:rPr lang="en-US" smtClean="0"/>
              <a:t>3/1/18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F169EA4-F97C-7A4E-8B2D-57572F3C8D32}" type="slidenum">
              <a:rPr lang="en-US" smtClean="0"/>
              <a:t>‹#›</a:t>
            </a:fld>
            <a:endParaRPr lang="en-US"/>
          </a:p>
        </p:txBody>
      </p:sp>
    </p:spTree>
    <p:extLst>
      <p:ext uri="{BB962C8B-B14F-4D97-AF65-F5344CB8AC3E}">
        <p14:creationId xmlns:p14="http://schemas.microsoft.com/office/powerpoint/2010/main" val="184984359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46A33BAD-F96F-7143-B745-21EBFAA84F47}" type="datetimeFigureOut">
              <a:rPr lang="en-US" smtClean="0"/>
              <a:t>3/1/18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F169EA4-F97C-7A4E-8B2D-57572F3C8D32}" type="slidenum">
              <a:rPr lang="en-US" smtClean="0"/>
              <a:t>‹#›</a:t>
            </a:fld>
            <a:endParaRPr lang="en-US"/>
          </a:p>
        </p:txBody>
      </p:sp>
    </p:spTree>
    <p:extLst>
      <p:ext uri="{BB962C8B-B14F-4D97-AF65-F5344CB8AC3E}">
        <p14:creationId xmlns:p14="http://schemas.microsoft.com/office/powerpoint/2010/main" val="120052673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46A33BAD-F96F-7143-B745-21EBFAA84F47}" type="datetimeFigureOut">
              <a:rPr lang="en-US" smtClean="0"/>
              <a:t>3/1/18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F169EA4-F97C-7A4E-8B2D-57572F3C8D32}" type="slidenum">
              <a:rPr lang="en-US" smtClean="0"/>
              <a:t>‹#›</a:t>
            </a:fld>
            <a:endParaRPr lang="en-US"/>
          </a:p>
        </p:txBody>
      </p:sp>
    </p:spTree>
    <p:extLst>
      <p:ext uri="{BB962C8B-B14F-4D97-AF65-F5344CB8AC3E}">
        <p14:creationId xmlns:p14="http://schemas.microsoft.com/office/powerpoint/2010/main" val="164403880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714167"/>
          </a:xfrm>
        </p:spPr>
        <p:txBody>
          <a:bodyPr/>
          <a:lstStyle>
            <a:lvl1pPr>
              <a:defRPr b="1">
                <a:latin typeface="+mn-lt"/>
              </a:defRPr>
            </a:lvl1pPr>
          </a:lstStyle>
          <a:p>
            <a:r>
              <a:rPr lang="en-US"/>
              <a:t>Click to edit Master title style</a:t>
            </a:r>
          </a:p>
        </p:txBody>
      </p:sp>
      <p:sp>
        <p:nvSpPr>
          <p:cNvPr id="3" name="Date Placeholder 2"/>
          <p:cNvSpPr>
            <a:spLocks noGrp="1"/>
          </p:cNvSpPr>
          <p:nvPr>
            <p:ph type="dt" sz="half" idx="10"/>
          </p:nvPr>
        </p:nvSpPr>
        <p:spPr/>
        <p:txBody>
          <a:bodyPr/>
          <a:lstStyle/>
          <a:p>
            <a:fld id="{46A33BAD-F96F-7143-B745-21EBFAA84F47}" type="datetimeFigureOut">
              <a:rPr lang="en-US" smtClean="0"/>
              <a:t>3/1/18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F169EA4-F97C-7A4E-8B2D-57572F3C8D32}" type="slidenum">
              <a:rPr lang="en-US" smtClean="0"/>
              <a:t>‹#›</a:t>
            </a:fld>
            <a:endParaRPr lang="en-US"/>
          </a:p>
        </p:txBody>
      </p:sp>
    </p:spTree>
    <p:extLst>
      <p:ext uri="{BB962C8B-B14F-4D97-AF65-F5344CB8AC3E}">
        <p14:creationId xmlns:p14="http://schemas.microsoft.com/office/powerpoint/2010/main" val="183564375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6A33BAD-F96F-7143-B745-21EBFAA84F47}" type="datetimeFigureOut">
              <a:rPr lang="en-US" smtClean="0"/>
              <a:t>3/1/18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F169EA4-F97C-7A4E-8B2D-57572F3C8D32}" type="slidenum">
              <a:rPr lang="en-US" smtClean="0"/>
              <a:t>‹#›</a:t>
            </a:fld>
            <a:endParaRPr lang="en-US"/>
          </a:p>
        </p:txBody>
      </p:sp>
    </p:spTree>
    <p:extLst>
      <p:ext uri="{BB962C8B-B14F-4D97-AF65-F5344CB8AC3E}">
        <p14:creationId xmlns:p14="http://schemas.microsoft.com/office/powerpoint/2010/main" val="91450067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6A33BAD-F96F-7143-B745-21EBFAA84F47}" type="datetimeFigureOut">
              <a:rPr lang="en-US" smtClean="0"/>
              <a:t>3/1/18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F169EA4-F97C-7A4E-8B2D-57572F3C8D32}" type="slidenum">
              <a:rPr lang="en-US" smtClean="0"/>
              <a:t>‹#›</a:t>
            </a:fld>
            <a:endParaRPr lang="en-US"/>
          </a:p>
        </p:txBody>
      </p:sp>
    </p:spTree>
    <p:extLst>
      <p:ext uri="{BB962C8B-B14F-4D97-AF65-F5344CB8AC3E}">
        <p14:creationId xmlns:p14="http://schemas.microsoft.com/office/powerpoint/2010/main" val="47239995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6A33BAD-F96F-7143-B745-21EBFAA84F47}" type="datetimeFigureOut">
              <a:rPr lang="en-US" smtClean="0"/>
              <a:t>3/1/18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F169EA4-F97C-7A4E-8B2D-57572F3C8D32}" type="slidenum">
              <a:rPr lang="en-US" smtClean="0"/>
              <a:t>‹#›</a:t>
            </a:fld>
            <a:endParaRPr lang="en-US"/>
          </a:p>
        </p:txBody>
      </p:sp>
    </p:spTree>
    <p:extLst>
      <p:ext uri="{BB962C8B-B14F-4D97-AF65-F5344CB8AC3E}">
        <p14:creationId xmlns:p14="http://schemas.microsoft.com/office/powerpoint/2010/main" val="37896711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6A33BAD-F96F-7143-B745-21EBFAA84F47}" type="datetimeFigureOut">
              <a:rPr lang="en-US" smtClean="0"/>
              <a:t>3/1/18</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F169EA4-F97C-7A4E-8B2D-57572F3C8D32}" type="slidenum">
              <a:rPr lang="en-US" smtClean="0"/>
              <a:t>‹#›</a:t>
            </a:fld>
            <a:endParaRPr lang="en-US"/>
          </a:p>
        </p:txBody>
      </p:sp>
    </p:spTree>
    <p:extLst>
      <p:ext uri="{BB962C8B-B14F-4D97-AF65-F5344CB8AC3E}">
        <p14:creationId xmlns:p14="http://schemas.microsoft.com/office/powerpoint/2010/main" val="124484987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b="1" dirty="0"/>
              <a:t>Antimicrobial Drugs </a:t>
            </a:r>
          </a:p>
        </p:txBody>
      </p:sp>
      <p:sp>
        <p:nvSpPr>
          <p:cNvPr id="3" name="Subtitle 2"/>
          <p:cNvSpPr>
            <a:spLocks noGrp="1"/>
          </p:cNvSpPr>
          <p:nvPr>
            <p:ph type="subTitle" idx="1"/>
          </p:nvPr>
        </p:nvSpPr>
        <p:spPr/>
        <p:txBody>
          <a:bodyPr/>
          <a:lstStyle/>
          <a:p>
            <a:r>
              <a:rPr lang="en-US" b="1" dirty="0"/>
              <a:t>Chapter 14</a:t>
            </a:r>
          </a:p>
          <a:p>
            <a:r>
              <a:rPr lang="en-US" b="1" dirty="0"/>
              <a:t>Biology 2161</a:t>
            </a:r>
          </a:p>
        </p:txBody>
      </p:sp>
    </p:spTree>
    <p:extLst>
      <p:ext uri="{BB962C8B-B14F-4D97-AF65-F5344CB8AC3E}">
        <p14:creationId xmlns:p14="http://schemas.microsoft.com/office/powerpoint/2010/main" val="164085197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22475" y="104776"/>
            <a:ext cx="7556500" cy="1076325"/>
          </a:xfrm>
        </p:spPr>
        <p:txBody>
          <a:bodyPr rtlCol="0">
            <a:normAutofit fontScale="90000"/>
          </a:bodyPr>
          <a:lstStyle/>
          <a:p>
            <a:pPr>
              <a:defRPr/>
            </a:pPr>
            <a:r>
              <a:rPr lang="en-US" dirty="0">
                <a:ea typeface="+mj-ea"/>
                <a:cs typeface="+mj-cs"/>
              </a:rPr>
              <a:t>Interactions Between Drug and Microbe</a:t>
            </a:r>
          </a:p>
        </p:txBody>
      </p:sp>
      <p:sp>
        <p:nvSpPr>
          <p:cNvPr id="3" name="Content Placeholder 2"/>
          <p:cNvSpPr>
            <a:spLocks noGrp="1"/>
          </p:cNvSpPr>
          <p:nvPr>
            <p:ph idx="1"/>
          </p:nvPr>
        </p:nvSpPr>
        <p:spPr>
          <a:xfrm>
            <a:off x="838200" y="1394520"/>
            <a:ext cx="10515600" cy="5007730"/>
          </a:xfrm>
        </p:spPr>
        <p:txBody>
          <a:bodyPr>
            <a:normAutofit lnSpcReduction="10000"/>
          </a:bodyPr>
          <a:lstStyle/>
          <a:p>
            <a:pPr eaLnBrk="1" hangingPunct="1">
              <a:lnSpc>
                <a:spcPct val="90000"/>
              </a:lnSpc>
              <a:buFont typeface="Arial" charset="0"/>
              <a:buChar char="•"/>
            </a:pPr>
            <a:r>
              <a:rPr lang="en-US" altLang="en-US" sz="3600" b="1" dirty="0"/>
              <a:t>Goal of </a:t>
            </a:r>
            <a:r>
              <a:rPr lang="en-US" altLang="en-US" sz="3600" b="1" dirty="0">
                <a:solidFill>
                  <a:srgbClr val="FF0000"/>
                </a:solidFill>
              </a:rPr>
              <a:t>antimicrobial drugs</a:t>
            </a:r>
          </a:p>
          <a:p>
            <a:pPr lvl="1" eaLnBrk="1" hangingPunct="1">
              <a:lnSpc>
                <a:spcPct val="90000"/>
              </a:lnSpc>
              <a:buFont typeface="Arial" charset="0"/>
              <a:buChar char="–"/>
            </a:pPr>
            <a:r>
              <a:rPr lang="en-US" altLang="en-US" sz="3200" b="1" dirty="0"/>
              <a:t>Disrupt the cell processes or structures of bacteria, fungi, and protozoa</a:t>
            </a:r>
          </a:p>
          <a:p>
            <a:pPr lvl="1" eaLnBrk="1" hangingPunct="1">
              <a:lnSpc>
                <a:spcPct val="90000"/>
              </a:lnSpc>
              <a:buFont typeface="Arial" charset="0"/>
              <a:buChar char="–"/>
            </a:pPr>
            <a:r>
              <a:rPr lang="en-US" altLang="en-US" sz="3200" b="1" dirty="0"/>
              <a:t>Or inhibit virus replication</a:t>
            </a:r>
          </a:p>
          <a:p>
            <a:pPr lvl="1" eaLnBrk="1" hangingPunct="1">
              <a:lnSpc>
                <a:spcPct val="90000"/>
              </a:lnSpc>
              <a:buFont typeface="Arial" charset="0"/>
              <a:buChar char="–"/>
            </a:pPr>
            <a:endParaRPr lang="en-US" altLang="en-US" sz="3200" b="1" dirty="0"/>
          </a:p>
          <a:p>
            <a:pPr eaLnBrk="1" hangingPunct="1">
              <a:lnSpc>
                <a:spcPct val="90000"/>
              </a:lnSpc>
              <a:buFont typeface="Arial" charset="0"/>
              <a:buChar char="•"/>
            </a:pPr>
            <a:r>
              <a:rPr lang="en-US" altLang="en-US" sz="3600" b="1" dirty="0"/>
              <a:t>Most </a:t>
            </a:r>
            <a:r>
              <a:rPr lang="en-US" altLang="en-US" sz="3600" b="1" dirty="0">
                <a:solidFill>
                  <a:srgbClr val="FF0000"/>
                </a:solidFill>
              </a:rPr>
              <a:t>interfere with the function of enzymes </a:t>
            </a:r>
          </a:p>
          <a:p>
            <a:pPr eaLnBrk="1" hangingPunct="1">
              <a:lnSpc>
                <a:spcPct val="90000"/>
              </a:lnSpc>
              <a:buFont typeface="Arial" charset="0"/>
              <a:buChar char="•"/>
            </a:pPr>
            <a:endParaRPr lang="en-US" altLang="en-US" sz="3600" b="1" dirty="0">
              <a:solidFill>
                <a:srgbClr val="FF0000"/>
              </a:solidFill>
            </a:endParaRPr>
          </a:p>
          <a:p>
            <a:pPr eaLnBrk="1" hangingPunct="1">
              <a:lnSpc>
                <a:spcPct val="90000"/>
              </a:lnSpc>
              <a:buFont typeface="Arial" charset="0"/>
              <a:buChar char="•"/>
            </a:pPr>
            <a:r>
              <a:rPr lang="en-US" altLang="en-US" sz="3600" b="1" dirty="0"/>
              <a:t>Drugs should be </a:t>
            </a:r>
            <a:r>
              <a:rPr lang="en-US" altLang="en-US" sz="3600" b="1" dirty="0">
                <a:solidFill>
                  <a:srgbClr val="FF0000"/>
                </a:solidFill>
              </a:rPr>
              <a:t>selectively toxic</a:t>
            </a:r>
            <a:endParaRPr lang="en-US" altLang="en-US" sz="3600" b="1" dirty="0"/>
          </a:p>
          <a:p>
            <a:pPr lvl="1">
              <a:buFont typeface="Arial" charset="0"/>
              <a:buChar char="•"/>
            </a:pPr>
            <a:r>
              <a:rPr lang="en-US" altLang="en-US" sz="3200" b="1" dirty="0"/>
              <a:t>they kill or inhibit microbial cells without damaging host tissues</a:t>
            </a:r>
          </a:p>
        </p:txBody>
      </p:sp>
    </p:spTree>
    <p:extLst>
      <p:ext uri="{BB962C8B-B14F-4D97-AF65-F5344CB8AC3E}">
        <p14:creationId xmlns:p14="http://schemas.microsoft.com/office/powerpoint/2010/main" val="196634967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accel="50000" decel="5000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accel="50000" decel="50000" fill="hold" grpId="0"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accel="50000" decel="50000" fill="hold" grpId="0"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7" fill="hold" nodeType="clickPar">
                      <p:stCondLst>
                        <p:cond delay="indefinite"/>
                      </p:stCondLst>
                      <p:childTnLst>
                        <p:par>
                          <p:cTn id="18" fill="hold" nodeType="withGroup">
                            <p:stCondLst>
                              <p:cond delay="0"/>
                            </p:stCondLst>
                            <p:childTnLst>
                              <p:par>
                                <p:cTn id="19" presetID="2" presetClass="entr" presetSubtype="4" accel="50000" decel="50000" fill="hold" grpId="0" nodeType="click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 calcmode="lin" valueType="num">
                                      <p:cBhvr additive="base">
                                        <p:cTn id="2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accel="50000" decel="50000" fill="hold" grpId="0"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anim calcmode="lin" valueType="num">
                                      <p:cBhvr additive="base">
                                        <p:cTn id="27"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3">
                                            <p:txEl>
                                              <p:pRg st="6" end="6"/>
                                            </p:txEl>
                                          </p:spTgt>
                                        </p:tgtEl>
                                        <p:attrNameLst>
                                          <p:attrName>ppt_y</p:attrName>
                                        </p:attrNameLst>
                                      </p:cBhvr>
                                      <p:tavLst>
                                        <p:tav tm="0">
                                          <p:val>
                                            <p:strVal val="1+#ppt_h/2"/>
                                          </p:val>
                                        </p:tav>
                                        <p:tav tm="100000">
                                          <p:val>
                                            <p:strVal val="#ppt_y"/>
                                          </p:val>
                                        </p:tav>
                                      </p:tavLst>
                                    </p:anim>
                                  </p:childTnLst>
                                </p:cTn>
                              </p:par>
                              <p:par>
                                <p:cTn id="29" presetID="2" presetClass="entr" presetSubtype="4" accel="50000" decel="50000" fill="hold" grpId="0" nodeType="withEffect">
                                  <p:stCondLst>
                                    <p:cond delay="0"/>
                                  </p:stCondLst>
                                  <p:childTnLst>
                                    <p:set>
                                      <p:cBhvr>
                                        <p:cTn id="30" dur="1" fill="hold">
                                          <p:stCondLst>
                                            <p:cond delay="0"/>
                                          </p:stCondLst>
                                        </p:cTn>
                                        <p:tgtEl>
                                          <p:spTgt spid="3">
                                            <p:txEl>
                                              <p:pRg st="7" end="7"/>
                                            </p:txEl>
                                          </p:spTgt>
                                        </p:tgtEl>
                                        <p:attrNameLst>
                                          <p:attrName>style.visibility</p:attrName>
                                        </p:attrNameLst>
                                      </p:cBhvr>
                                      <p:to>
                                        <p:strVal val="visible"/>
                                      </p:to>
                                    </p:set>
                                    <p:anim calcmode="lin" valueType="num">
                                      <p:cBhvr additive="base">
                                        <p:cTn id="31"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Antibiotics and Selective Toxicity </a:t>
            </a:r>
          </a:p>
        </p:txBody>
      </p:sp>
      <p:pic>
        <p:nvPicPr>
          <p:cNvPr id="3" name="Picture Placeholder 1" descr="OSC_Microbio_14_02_Modes.jpg"/>
          <p:cNvPicPr>
            <a:picLocks noChangeAspect="1"/>
          </p:cNvPicPr>
          <p:nvPr/>
        </p:nvPicPr>
        <p:blipFill>
          <a:blip r:embed="rId2">
            <a:extLst>
              <a:ext uri="{28A0092B-C50C-407E-A947-70E740481C1C}">
                <a14:useLocalDpi xmlns:a14="http://schemas.microsoft.com/office/drawing/2010/main" val="0"/>
              </a:ext>
            </a:extLst>
          </a:blip>
          <a:srcRect l="-24197" r="-24197"/>
          <a:stretch>
            <a:fillRect/>
          </a:stretch>
        </p:blipFill>
        <p:spPr>
          <a:xfrm>
            <a:off x="457199" y="1122386"/>
            <a:ext cx="11087101" cy="4812856"/>
          </a:xfrm>
          <a:prstGeom prst="rect">
            <a:avLst/>
          </a:prstGeom>
        </p:spPr>
      </p:pic>
    </p:spTree>
    <p:extLst>
      <p:ext uri="{BB962C8B-B14F-4D97-AF65-F5344CB8AC3E}">
        <p14:creationId xmlns:p14="http://schemas.microsoft.com/office/powerpoint/2010/main" val="94567007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Title 1"/>
          <p:cNvSpPr>
            <a:spLocks noGrp="1"/>
          </p:cNvSpPr>
          <p:nvPr>
            <p:ph type="title"/>
          </p:nvPr>
        </p:nvSpPr>
        <p:spPr/>
        <p:txBody>
          <a:bodyPr>
            <a:normAutofit fontScale="90000"/>
          </a:bodyPr>
          <a:lstStyle/>
          <a:p>
            <a:pPr eaLnBrk="1" hangingPunct="1"/>
            <a:r>
              <a:rPr lang="en-US" altLang="en-US"/>
              <a:t>Attacking the Cell Wall </a:t>
            </a:r>
          </a:p>
        </p:txBody>
      </p:sp>
      <p:sp>
        <p:nvSpPr>
          <p:cNvPr id="28675" name="Content Placeholder 2"/>
          <p:cNvSpPr>
            <a:spLocks noGrp="1"/>
          </p:cNvSpPr>
          <p:nvPr>
            <p:ph idx="1"/>
          </p:nvPr>
        </p:nvSpPr>
        <p:spPr/>
        <p:txBody>
          <a:bodyPr>
            <a:normAutofit/>
          </a:bodyPr>
          <a:lstStyle/>
          <a:p>
            <a:pPr eaLnBrk="1" hangingPunct="1"/>
            <a:r>
              <a:rPr lang="en-US" altLang="en-US" sz="3600" b="1" dirty="0"/>
              <a:t>1. Disrupt the enzymes that synthesize </a:t>
            </a:r>
            <a:r>
              <a:rPr lang="en-US" altLang="en-US" sz="3600" b="1" dirty="0">
                <a:solidFill>
                  <a:srgbClr val="FF0000"/>
                </a:solidFill>
              </a:rPr>
              <a:t>peptidoglycan </a:t>
            </a:r>
          </a:p>
          <a:p>
            <a:pPr lvl="1" eaLnBrk="1" hangingPunct="1"/>
            <a:r>
              <a:rPr lang="en-US" altLang="en-US" sz="3200" b="1" dirty="0"/>
              <a:t>Inhibit the formation of </a:t>
            </a:r>
            <a:r>
              <a:rPr lang="en-US" altLang="en-US" sz="3200" b="1" dirty="0">
                <a:solidFill>
                  <a:srgbClr val="FF0000"/>
                </a:solidFill>
              </a:rPr>
              <a:t>peptidoglycan subunits</a:t>
            </a:r>
          </a:p>
          <a:p>
            <a:pPr lvl="1" eaLnBrk="1" hangingPunct="1"/>
            <a:endParaRPr lang="en-US" altLang="en-US" sz="3200" b="1" dirty="0"/>
          </a:p>
          <a:p>
            <a:pPr eaLnBrk="1" hangingPunct="1"/>
            <a:r>
              <a:rPr lang="en-US" altLang="en-US" sz="3600" b="1" dirty="0"/>
              <a:t>Disrupting </a:t>
            </a:r>
            <a:r>
              <a:rPr lang="en-US" altLang="en-US" sz="3600" b="1" dirty="0">
                <a:solidFill>
                  <a:srgbClr val="FF0000"/>
                </a:solidFill>
              </a:rPr>
              <a:t>cross-linked glycan </a:t>
            </a:r>
            <a:r>
              <a:rPr lang="en-US" altLang="en-US" sz="3600" b="1" dirty="0"/>
              <a:t>molecules – (Beta-lactam drugs)</a:t>
            </a:r>
          </a:p>
          <a:p>
            <a:pPr lvl="1" eaLnBrk="1" hangingPunct="1"/>
            <a:r>
              <a:rPr lang="en-US" altLang="en-US" sz="3200" b="1" dirty="0">
                <a:solidFill>
                  <a:srgbClr val="FF0000"/>
                </a:solidFill>
              </a:rPr>
              <a:t>Penicillin and </a:t>
            </a:r>
            <a:r>
              <a:rPr lang="en-US" altLang="en-US" sz="3200" b="1" dirty="0" err="1">
                <a:solidFill>
                  <a:srgbClr val="FF0000"/>
                </a:solidFill>
              </a:rPr>
              <a:t>cephalosporins</a:t>
            </a:r>
            <a:r>
              <a:rPr lang="en-US" altLang="en-US" sz="3200" b="1" dirty="0">
                <a:solidFill>
                  <a:srgbClr val="FF0000"/>
                </a:solidFill>
              </a:rPr>
              <a:t> </a:t>
            </a:r>
          </a:p>
          <a:p>
            <a:pPr lvl="1" eaLnBrk="1" hangingPunct="1"/>
            <a:r>
              <a:rPr lang="en-US" altLang="en-US" sz="3200" b="1" dirty="0"/>
              <a:t>Note: Penicillin less effective against gram (–) due inability to penetrate </a:t>
            </a:r>
            <a:r>
              <a:rPr lang="en-US" altLang="en-US" sz="3200" b="1" dirty="0">
                <a:solidFill>
                  <a:srgbClr val="FF0000"/>
                </a:solidFill>
              </a:rPr>
              <a:t>the outer membrane! </a:t>
            </a:r>
          </a:p>
          <a:p>
            <a:pPr lvl="2" eaLnBrk="1" hangingPunct="1"/>
            <a:r>
              <a:rPr lang="en-US" altLang="en-US" sz="2800" b="1" dirty="0"/>
              <a:t>Broad spectrum versions can penetrate and affect gram (-) cell walls –</a:t>
            </a:r>
            <a:r>
              <a:rPr lang="en-US" altLang="en-US" sz="2800" b="1" dirty="0" err="1">
                <a:solidFill>
                  <a:srgbClr val="FF0000"/>
                </a:solidFill>
              </a:rPr>
              <a:t>cephalosporins</a:t>
            </a:r>
            <a:r>
              <a:rPr lang="en-US" altLang="en-US" sz="2800" b="1" dirty="0">
                <a:solidFill>
                  <a:srgbClr val="FF0000"/>
                </a:solidFill>
              </a:rPr>
              <a:t> </a:t>
            </a:r>
          </a:p>
        </p:txBody>
      </p:sp>
    </p:spTree>
    <p:extLst>
      <p:ext uri="{BB962C8B-B14F-4D97-AF65-F5344CB8AC3E}">
        <p14:creationId xmlns:p14="http://schemas.microsoft.com/office/powerpoint/2010/main" val="81312723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accel="50000" decel="50000" fill="hold" grpId="0" nodeType="clickEffect">
                                  <p:stCondLst>
                                    <p:cond delay="0"/>
                                  </p:stCondLst>
                                  <p:childTnLst>
                                    <p:set>
                                      <p:cBhvr>
                                        <p:cTn id="6" dur="1" fill="hold">
                                          <p:stCondLst>
                                            <p:cond delay="0"/>
                                          </p:stCondLst>
                                        </p:cTn>
                                        <p:tgtEl>
                                          <p:spTgt spid="28675">
                                            <p:txEl>
                                              <p:pRg st="0" end="0"/>
                                            </p:txEl>
                                          </p:spTgt>
                                        </p:tgtEl>
                                        <p:attrNameLst>
                                          <p:attrName>style.visibility</p:attrName>
                                        </p:attrNameLst>
                                      </p:cBhvr>
                                      <p:to>
                                        <p:strVal val="visible"/>
                                      </p:to>
                                    </p:set>
                                    <p:anim calcmode="lin" valueType="num">
                                      <p:cBhvr additive="base">
                                        <p:cTn id="7" dur="500" fill="hold"/>
                                        <p:tgtEl>
                                          <p:spTgt spid="2867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8675">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accel="50000" decel="50000" fill="hold" grpId="0" nodeType="withEffect">
                                  <p:stCondLst>
                                    <p:cond delay="0"/>
                                  </p:stCondLst>
                                  <p:childTnLst>
                                    <p:set>
                                      <p:cBhvr>
                                        <p:cTn id="10" dur="1" fill="hold">
                                          <p:stCondLst>
                                            <p:cond delay="0"/>
                                          </p:stCondLst>
                                        </p:cTn>
                                        <p:tgtEl>
                                          <p:spTgt spid="28675">
                                            <p:txEl>
                                              <p:pRg st="1" end="1"/>
                                            </p:txEl>
                                          </p:spTgt>
                                        </p:tgtEl>
                                        <p:attrNameLst>
                                          <p:attrName>style.visibility</p:attrName>
                                        </p:attrNameLst>
                                      </p:cBhvr>
                                      <p:to>
                                        <p:strVal val="visible"/>
                                      </p:to>
                                    </p:set>
                                    <p:anim calcmode="lin" valueType="num">
                                      <p:cBhvr additive="base">
                                        <p:cTn id="11" dur="500" fill="hold"/>
                                        <p:tgtEl>
                                          <p:spTgt spid="28675">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2867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4" accel="50000" decel="50000" fill="hold" grpId="0" nodeType="clickEffect">
                                  <p:stCondLst>
                                    <p:cond delay="0"/>
                                  </p:stCondLst>
                                  <p:childTnLst>
                                    <p:set>
                                      <p:cBhvr>
                                        <p:cTn id="16" dur="1" fill="hold">
                                          <p:stCondLst>
                                            <p:cond delay="0"/>
                                          </p:stCondLst>
                                        </p:cTn>
                                        <p:tgtEl>
                                          <p:spTgt spid="28675">
                                            <p:txEl>
                                              <p:pRg st="3" end="3"/>
                                            </p:txEl>
                                          </p:spTgt>
                                        </p:tgtEl>
                                        <p:attrNameLst>
                                          <p:attrName>style.visibility</p:attrName>
                                        </p:attrNameLst>
                                      </p:cBhvr>
                                      <p:to>
                                        <p:strVal val="visible"/>
                                      </p:to>
                                    </p:set>
                                    <p:anim calcmode="lin" valueType="num">
                                      <p:cBhvr additive="base">
                                        <p:cTn id="17" dur="500" fill="hold"/>
                                        <p:tgtEl>
                                          <p:spTgt spid="28675">
                                            <p:txEl>
                                              <p:pRg st="3" end="3"/>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28675">
                                            <p:txEl>
                                              <p:pRg st="3" end="3"/>
                                            </p:txEl>
                                          </p:spTgt>
                                        </p:tgtEl>
                                        <p:attrNameLst>
                                          <p:attrName>ppt_y</p:attrName>
                                        </p:attrNameLst>
                                      </p:cBhvr>
                                      <p:tavLst>
                                        <p:tav tm="0">
                                          <p:val>
                                            <p:strVal val="1+#ppt_h/2"/>
                                          </p:val>
                                        </p:tav>
                                        <p:tav tm="100000">
                                          <p:val>
                                            <p:strVal val="#ppt_y"/>
                                          </p:val>
                                        </p:tav>
                                      </p:tavLst>
                                    </p:anim>
                                  </p:childTnLst>
                                </p:cTn>
                              </p:par>
                              <p:par>
                                <p:cTn id="19" presetID="2" presetClass="entr" presetSubtype="4" accel="50000" decel="50000" fill="hold" grpId="0" nodeType="withEffect">
                                  <p:stCondLst>
                                    <p:cond delay="0"/>
                                  </p:stCondLst>
                                  <p:childTnLst>
                                    <p:set>
                                      <p:cBhvr>
                                        <p:cTn id="20" dur="1" fill="hold">
                                          <p:stCondLst>
                                            <p:cond delay="0"/>
                                          </p:stCondLst>
                                        </p:cTn>
                                        <p:tgtEl>
                                          <p:spTgt spid="28675">
                                            <p:txEl>
                                              <p:pRg st="4" end="4"/>
                                            </p:txEl>
                                          </p:spTgt>
                                        </p:tgtEl>
                                        <p:attrNameLst>
                                          <p:attrName>style.visibility</p:attrName>
                                        </p:attrNameLst>
                                      </p:cBhvr>
                                      <p:to>
                                        <p:strVal val="visible"/>
                                      </p:to>
                                    </p:set>
                                    <p:anim calcmode="lin" valueType="num">
                                      <p:cBhvr additive="base">
                                        <p:cTn id="21" dur="500" fill="hold"/>
                                        <p:tgtEl>
                                          <p:spTgt spid="28675">
                                            <p:txEl>
                                              <p:pRg st="4" end="4"/>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28675">
                                            <p:txEl>
                                              <p:pRg st="4" end="4"/>
                                            </p:txEl>
                                          </p:spTgt>
                                        </p:tgtEl>
                                        <p:attrNameLst>
                                          <p:attrName>ppt_y</p:attrName>
                                        </p:attrNameLst>
                                      </p:cBhvr>
                                      <p:tavLst>
                                        <p:tav tm="0">
                                          <p:val>
                                            <p:strVal val="1+#ppt_h/2"/>
                                          </p:val>
                                        </p:tav>
                                        <p:tav tm="100000">
                                          <p:val>
                                            <p:strVal val="#ppt_y"/>
                                          </p:val>
                                        </p:tav>
                                      </p:tavLst>
                                    </p:anim>
                                  </p:childTnLst>
                                </p:cTn>
                              </p:par>
                              <p:par>
                                <p:cTn id="23" presetID="2" presetClass="entr" presetSubtype="4" accel="50000" decel="50000" fill="hold" grpId="0" nodeType="withEffect">
                                  <p:stCondLst>
                                    <p:cond delay="0"/>
                                  </p:stCondLst>
                                  <p:childTnLst>
                                    <p:set>
                                      <p:cBhvr>
                                        <p:cTn id="24" dur="1" fill="hold">
                                          <p:stCondLst>
                                            <p:cond delay="0"/>
                                          </p:stCondLst>
                                        </p:cTn>
                                        <p:tgtEl>
                                          <p:spTgt spid="28675">
                                            <p:txEl>
                                              <p:pRg st="5" end="5"/>
                                            </p:txEl>
                                          </p:spTgt>
                                        </p:tgtEl>
                                        <p:attrNameLst>
                                          <p:attrName>style.visibility</p:attrName>
                                        </p:attrNameLst>
                                      </p:cBhvr>
                                      <p:to>
                                        <p:strVal val="visible"/>
                                      </p:to>
                                    </p:set>
                                    <p:anim calcmode="lin" valueType="num">
                                      <p:cBhvr additive="base">
                                        <p:cTn id="25" dur="500" fill="hold"/>
                                        <p:tgtEl>
                                          <p:spTgt spid="28675">
                                            <p:txEl>
                                              <p:pRg st="5" end="5"/>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8675">
                                            <p:txEl>
                                              <p:pRg st="5" end="5"/>
                                            </p:txEl>
                                          </p:spTgt>
                                        </p:tgtEl>
                                        <p:attrNameLst>
                                          <p:attrName>ppt_y</p:attrName>
                                        </p:attrNameLst>
                                      </p:cBhvr>
                                      <p:tavLst>
                                        <p:tav tm="0">
                                          <p:val>
                                            <p:strVal val="1+#ppt_h/2"/>
                                          </p:val>
                                        </p:tav>
                                        <p:tav tm="100000">
                                          <p:val>
                                            <p:strVal val="#ppt_y"/>
                                          </p:val>
                                        </p:tav>
                                      </p:tavLst>
                                    </p:anim>
                                  </p:childTnLst>
                                </p:cTn>
                              </p:par>
                              <p:par>
                                <p:cTn id="27" presetID="2" presetClass="entr" presetSubtype="4" accel="50000" decel="50000" fill="hold" grpId="0" nodeType="withEffect">
                                  <p:stCondLst>
                                    <p:cond delay="0"/>
                                  </p:stCondLst>
                                  <p:childTnLst>
                                    <p:set>
                                      <p:cBhvr>
                                        <p:cTn id="28" dur="1" fill="hold">
                                          <p:stCondLst>
                                            <p:cond delay="0"/>
                                          </p:stCondLst>
                                        </p:cTn>
                                        <p:tgtEl>
                                          <p:spTgt spid="28675">
                                            <p:txEl>
                                              <p:pRg st="6" end="6"/>
                                            </p:txEl>
                                          </p:spTgt>
                                        </p:tgtEl>
                                        <p:attrNameLst>
                                          <p:attrName>style.visibility</p:attrName>
                                        </p:attrNameLst>
                                      </p:cBhvr>
                                      <p:to>
                                        <p:strVal val="visible"/>
                                      </p:to>
                                    </p:set>
                                    <p:anim calcmode="lin" valueType="num">
                                      <p:cBhvr additive="base">
                                        <p:cTn id="29" dur="500" fill="hold"/>
                                        <p:tgtEl>
                                          <p:spTgt spid="28675">
                                            <p:txEl>
                                              <p:pRg st="6" end="6"/>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28675">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5"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Title 1"/>
          <p:cNvSpPr>
            <a:spLocks noGrp="1"/>
          </p:cNvSpPr>
          <p:nvPr>
            <p:ph type="title"/>
          </p:nvPr>
        </p:nvSpPr>
        <p:spPr/>
        <p:txBody>
          <a:bodyPr>
            <a:normAutofit fontScale="90000"/>
          </a:bodyPr>
          <a:lstStyle/>
          <a:p>
            <a:r>
              <a:rPr lang="en-US" altLang="en-US" dirty="0"/>
              <a:t>Cell Wall Inhibition </a:t>
            </a:r>
          </a:p>
        </p:txBody>
      </p:sp>
      <p:sp>
        <p:nvSpPr>
          <p:cNvPr id="29698" name="Content Placeholder 2"/>
          <p:cNvSpPr>
            <a:spLocks noGrp="1"/>
          </p:cNvSpPr>
          <p:nvPr>
            <p:ph idx="1"/>
          </p:nvPr>
        </p:nvSpPr>
        <p:spPr>
          <a:xfrm>
            <a:off x="344557" y="1192696"/>
            <a:ext cx="11489634" cy="5341454"/>
          </a:xfrm>
        </p:spPr>
        <p:txBody>
          <a:bodyPr>
            <a:normAutofit/>
          </a:bodyPr>
          <a:lstStyle/>
          <a:p>
            <a:r>
              <a:rPr lang="en-US" altLang="en-US" sz="3200" b="1" dirty="0">
                <a:solidFill>
                  <a:srgbClr val="FF0000"/>
                </a:solidFill>
              </a:rPr>
              <a:t>Natural penicillin = Penicillin G </a:t>
            </a:r>
          </a:p>
          <a:p>
            <a:pPr lvl="1"/>
            <a:r>
              <a:rPr lang="en-US" altLang="en-US" sz="2800" b="1" dirty="0"/>
              <a:t>Altered to semi-synthetic = methicillin </a:t>
            </a:r>
          </a:p>
          <a:p>
            <a:pPr lvl="1"/>
            <a:r>
              <a:rPr lang="en-US" altLang="en-US" sz="2800" b="1" dirty="0"/>
              <a:t>Very stable in acidic stomach and absorbed better</a:t>
            </a:r>
          </a:p>
          <a:p>
            <a:pPr lvl="1"/>
            <a:r>
              <a:rPr lang="en-US" altLang="en-US" sz="2800" b="1" dirty="0"/>
              <a:t>Less </a:t>
            </a:r>
            <a:r>
              <a:rPr lang="en-US" altLang="en-US" sz="2800" b="1" dirty="0" err="1"/>
              <a:t>vunerable</a:t>
            </a:r>
            <a:r>
              <a:rPr lang="en-US" altLang="en-US" sz="2800" b="1" dirty="0"/>
              <a:t> to other bacteria enzymes and more active against many more bacteria </a:t>
            </a:r>
          </a:p>
          <a:p>
            <a:pPr lvl="1"/>
            <a:endParaRPr lang="en-US" altLang="en-US" sz="2800" b="1" dirty="0"/>
          </a:p>
          <a:p>
            <a:r>
              <a:rPr lang="en-US" altLang="en-US" sz="3200" b="1" dirty="0">
                <a:solidFill>
                  <a:srgbClr val="FF0000"/>
                </a:solidFill>
              </a:rPr>
              <a:t>Vancomycin</a:t>
            </a:r>
            <a:r>
              <a:rPr lang="en-US" altLang="en-US" sz="3200" b="1" dirty="0"/>
              <a:t> (from Streptomyces)</a:t>
            </a:r>
          </a:p>
          <a:p>
            <a:pPr lvl="1"/>
            <a:r>
              <a:rPr lang="en-US" altLang="en-US" sz="2800" b="1" dirty="0"/>
              <a:t>Disrupt cell wall formation </a:t>
            </a:r>
          </a:p>
          <a:p>
            <a:pPr lvl="1"/>
            <a:endParaRPr lang="en-US" altLang="en-US" sz="2800" b="1" dirty="0"/>
          </a:p>
          <a:p>
            <a:r>
              <a:rPr lang="en-US" altLang="en-US" sz="3200" b="1" dirty="0">
                <a:solidFill>
                  <a:srgbClr val="FF0000"/>
                </a:solidFill>
              </a:rPr>
              <a:t>Bacitracin </a:t>
            </a:r>
          </a:p>
          <a:p>
            <a:pPr lvl="1"/>
            <a:r>
              <a:rPr lang="en-US" altLang="en-US" sz="2800" b="1" dirty="0"/>
              <a:t>Prevents cell wall formation </a:t>
            </a:r>
          </a:p>
        </p:txBody>
      </p:sp>
    </p:spTree>
    <p:extLst>
      <p:ext uri="{BB962C8B-B14F-4D97-AF65-F5344CB8AC3E}">
        <p14:creationId xmlns:p14="http://schemas.microsoft.com/office/powerpoint/2010/main" val="179099278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Inhibiting Cell Wall Biosynthesis </a:t>
            </a:r>
            <a:r>
              <a:rPr lang="mr-IN" dirty="0"/>
              <a:t>–</a:t>
            </a:r>
            <a:r>
              <a:rPr lang="en-US" dirty="0"/>
              <a:t> Beta-lactam </a:t>
            </a:r>
          </a:p>
        </p:txBody>
      </p:sp>
      <p:pic>
        <p:nvPicPr>
          <p:cNvPr id="3" name="Picture Placeholder 1" descr="OSC_Microbio_14_02_BetaLactam.jpg"/>
          <p:cNvPicPr>
            <a:picLocks noChangeAspect="1"/>
          </p:cNvPicPr>
          <p:nvPr/>
        </p:nvPicPr>
        <p:blipFill>
          <a:blip r:embed="rId2">
            <a:extLst>
              <a:ext uri="{28A0092B-C50C-407E-A947-70E740481C1C}">
                <a14:useLocalDpi xmlns:a14="http://schemas.microsoft.com/office/drawing/2010/main" val="0"/>
              </a:ext>
            </a:extLst>
          </a:blip>
          <a:srcRect l="-30450" r="-30450"/>
          <a:stretch>
            <a:fillRect/>
          </a:stretch>
        </p:blipFill>
        <p:spPr>
          <a:xfrm>
            <a:off x="457199" y="1122386"/>
            <a:ext cx="11533352" cy="3312453"/>
          </a:xfrm>
          <a:prstGeom prst="rect">
            <a:avLst/>
          </a:prstGeom>
        </p:spPr>
      </p:pic>
      <p:sp>
        <p:nvSpPr>
          <p:cNvPr id="4" name="Text Placeholder 6"/>
          <p:cNvSpPr txBox="1">
            <a:spLocks/>
          </p:cNvSpPr>
          <p:nvPr/>
        </p:nvSpPr>
        <p:spPr>
          <a:xfrm>
            <a:off x="457200" y="4843982"/>
            <a:ext cx="11361420" cy="1693978"/>
          </a:xfrm>
          <a:prstGeom prst="rect">
            <a:avLst/>
          </a:prstGeom>
        </p:spPr>
        <p:txBody>
          <a:bodyPr>
            <a:no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sz="2400" b="1" dirty="0" err="1"/>
              <a:t>Penicillins</a:t>
            </a:r>
            <a:r>
              <a:rPr lang="en-US" sz="2400" b="1" dirty="0"/>
              <a:t>, </a:t>
            </a:r>
            <a:r>
              <a:rPr lang="en-US" sz="2400" b="1" dirty="0" err="1"/>
              <a:t>cephalosporins</a:t>
            </a:r>
            <a:r>
              <a:rPr lang="en-US" sz="2400" b="1" dirty="0"/>
              <a:t>, </a:t>
            </a:r>
            <a:r>
              <a:rPr lang="en-US" sz="2400" b="1" dirty="0" err="1"/>
              <a:t>monobactams</a:t>
            </a:r>
            <a:r>
              <a:rPr lang="en-US" sz="2400" b="1" dirty="0"/>
              <a:t>, and </a:t>
            </a:r>
            <a:r>
              <a:rPr lang="en-US" sz="2400" b="1" dirty="0" err="1"/>
              <a:t>carbapenems</a:t>
            </a:r>
            <a:r>
              <a:rPr lang="en-US" sz="2400" b="1" dirty="0"/>
              <a:t> all contain a β-lactam ring, the site of attack by inactivating β-lactamase enzymes. Although they all share the same nucleus, various </a:t>
            </a:r>
            <a:r>
              <a:rPr lang="en-US" sz="2400" b="1" dirty="0" err="1"/>
              <a:t>penicillins</a:t>
            </a:r>
            <a:r>
              <a:rPr lang="en-US" sz="2400" b="1" dirty="0"/>
              <a:t> differ from each other in the structure of their R groups. Chemical changes to the R groups provided increased spectrum of activity, acid stability, and resistance to β-lactamase degradation.</a:t>
            </a:r>
          </a:p>
        </p:txBody>
      </p:sp>
    </p:spTree>
    <p:extLst>
      <p:ext uri="{BB962C8B-B14F-4D97-AF65-F5344CB8AC3E}">
        <p14:creationId xmlns:p14="http://schemas.microsoft.com/office/powerpoint/2010/main" val="68014502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Title 1"/>
          <p:cNvSpPr>
            <a:spLocks noGrp="1"/>
          </p:cNvSpPr>
          <p:nvPr>
            <p:ph type="title"/>
          </p:nvPr>
        </p:nvSpPr>
        <p:spPr>
          <a:xfrm>
            <a:off x="2022475" y="104776"/>
            <a:ext cx="7375526" cy="477837"/>
          </a:xfrm>
        </p:spPr>
        <p:txBody>
          <a:bodyPr>
            <a:normAutofit fontScale="90000"/>
          </a:bodyPr>
          <a:lstStyle/>
          <a:p>
            <a:pPr eaLnBrk="1" hangingPunct="1"/>
            <a:r>
              <a:rPr lang="en-US" altLang="en-US" dirty="0"/>
              <a:t>Penicillin </a:t>
            </a:r>
            <a:r>
              <a:rPr lang="mr-IN" altLang="en-US" dirty="0"/>
              <a:t>–</a:t>
            </a:r>
            <a:r>
              <a:rPr lang="en-US" altLang="en-US" dirty="0"/>
              <a:t> Beta Lactams </a:t>
            </a:r>
          </a:p>
        </p:txBody>
      </p:sp>
      <p:sp>
        <p:nvSpPr>
          <p:cNvPr id="3" name="Content Placeholder 2"/>
          <p:cNvSpPr>
            <a:spLocks noGrp="1"/>
          </p:cNvSpPr>
          <p:nvPr>
            <p:ph idx="1"/>
          </p:nvPr>
        </p:nvSpPr>
        <p:spPr>
          <a:xfrm>
            <a:off x="150020" y="668338"/>
            <a:ext cx="4013200" cy="5561013"/>
          </a:xfrm>
        </p:spPr>
        <p:txBody>
          <a:bodyPr>
            <a:noAutofit/>
          </a:bodyPr>
          <a:lstStyle/>
          <a:p>
            <a:pPr eaLnBrk="1" hangingPunct="1">
              <a:lnSpc>
                <a:spcPct val="80000"/>
              </a:lnSpc>
            </a:pPr>
            <a:r>
              <a:rPr lang="en-US" altLang="en-US" sz="2400" b="1" dirty="0"/>
              <a:t>Synthetic or Natural</a:t>
            </a:r>
          </a:p>
          <a:p>
            <a:pPr lvl="1" eaLnBrk="1" hangingPunct="1">
              <a:lnSpc>
                <a:spcPct val="80000"/>
              </a:lnSpc>
            </a:pPr>
            <a:r>
              <a:rPr lang="en-US" altLang="en-US" sz="2000" b="1" dirty="0"/>
              <a:t>Many different groups  </a:t>
            </a:r>
          </a:p>
          <a:p>
            <a:pPr eaLnBrk="1" hangingPunct="1">
              <a:lnSpc>
                <a:spcPct val="80000"/>
              </a:lnSpc>
            </a:pPr>
            <a:r>
              <a:rPr lang="en-US" altLang="en-US" sz="2400" b="1" dirty="0" err="1"/>
              <a:t>Penicillium</a:t>
            </a:r>
            <a:r>
              <a:rPr lang="en-US" altLang="en-US" sz="2400" b="1" dirty="0"/>
              <a:t> </a:t>
            </a:r>
            <a:r>
              <a:rPr lang="en-US" altLang="en-US" sz="2400" b="1" dirty="0" err="1"/>
              <a:t>chrysogenum</a:t>
            </a:r>
            <a:r>
              <a:rPr lang="en-US" altLang="en-US" sz="2400" b="1" dirty="0"/>
              <a:t> </a:t>
            </a:r>
          </a:p>
          <a:p>
            <a:pPr lvl="1" eaLnBrk="1" hangingPunct="1">
              <a:lnSpc>
                <a:spcPct val="80000"/>
              </a:lnSpc>
            </a:pPr>
            <a:r>
              <a:rPr lang="en-US" altLang="en-US" sz="2000" b="1" dirty="0"/>
              <a:t>Major source (natural form)</a:t>
            </a:r>
          </a:p>
          <a:p>
            <a:pPr eaLnBrk="1" hangingPunct="1">
              <a:lnSpc>
                <a:spcPct val="80000"/>
              </a:lnSpc>
            </a:pPr>
            <a:r>
              <a:rPr lang="en-US" altLang="en-US" sz="2400" b="1" dirty="0"/>
              <a:t>All consists of a </a:t>
            </a:r>
            <a:r>
              <a:rPr lang="en-US" altLang="en-US" sz="2400" b="1" dirty="0" err="1">
                <a:solidFill>
                  <a:srgbClr val="FF0000"/>
                </a:solidFill>
              </a:rPr>
              <a:t>thiazolidine</a:t>
            </a:r>
            <a:r>
              <a:rPr lang="en-US" altLang="en-US" sz="2400" b="1" dirty="0">
                <a:solidFill>
                  <a:srgbClr val="FF0000"/>
                </a:solidFill>
              </a:rPr>
              <a:t> ring, beta-lactam ring and a variable side chain </a:t>
            </a:r>
          </a:p>
          <a:p>
            <a:pPr eaLnBrk="1" hangingPunct="1">
              <a:lnSpc>
                <a:spcPct val="80000"/>
              </a:lnSpc>
            </a:pPr>
            <a:r>
              <a:rPr lang="en-US" altLang="en-US" sz="2400" b="1" dirty="0"/>
              <a:t>G and V forms are most important natural forms </a:t>
            </a:r>
          </a:p>
          <a:p>
            <a:pPr eaLnBrk="1" hangingPunct="1">
              <a:lnSpc>
                <a:spcPct val="80000"/>
              </a:lnSpc>
            </a:pPr>
            <a:r>
              <a:rPr lang="en-US" altLang="en-US" sz="2400" b="1" dirty="0"/>
              <a:t>Penicillin targets gram + and some gram – </a:t>
            </a:r>
          </a:p>
          <a:p>
            <a:pPr lvl="1" eaLnBrk="1" hangingPunct="1">
              <a:lnSpc>
                <a:spcPct val="80000"/>
              </a:lnSpc>
            </a:pPr>
            <a:r>
              <a:rPr lang="en-US" altLang="en-US" sz="2000" b="1" dirty="0"/>
              <a:t>Cell wall </a:t>
            </a:r>
          </a:p>
          <a:p>
            <a:pPr eaLnBrk="1" hangingPunct="1">
              <a:lnSpc>
                <a:spcPct val="80000"/>
              </a:lnSpc>
            </a:pPr>
            <a:r>
              <a:rPr lang="en-US" altLang="en-US" sz="2400" b="1" dirty="0"/>
              <a:t>Problems in therapy </a:t>
            </a:r>
          </a:p>
          <a:p>
            <a:pPr lvl="1" eaLnBrk="1" hangingPunct="1">
              <a:lnSpc>
                <a:spcPct val="80000"/>
              </a:lnSpc>
            </a:pPr>
            <a:r>
              <a:rPr lang="en-US" altLang="en-US" sz="2000" b="1" dirty="0"/>
              <a:t>allergies</a:t>
            </a:r>
          </a:p>
        </p:txBody>
      </p:sp>
      <p:pic>
        <p:nvPicPr>
          <p:cNvPr id="40963" name="Picture 3" descr="cow2252X_12_06.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804453" y="582613"/>
            <a:ext cx="4295914" cy="516890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6479459" y="6044685"/>
            <a:ext cx="3141407" cy="369332"/>
          </a:xfrm>
          <a:prstGeom prst="rect">
            <a:avLst/>
          </a:prstGeom>
        </p:spPr>
        <p:style>
          <a:lnRef idx="0">
            <a:schemeClr val="dk1"/>
          </a:lnRef>
          <a:fillRef idx="3">
            <a:schemeClr val="dk1"/>
          </a:fillRef>
          <a:effectRef idx="3">
            <a:schemeClr val="dk1"/>
          </a:effectRef>
          <a:fontRef idx="minor">
            <a:schemeClr val="lt1"/>
          </a:fontRef>
        </p:style>
        <p:txBody>
          <a:bodyPr>
            <a:spAutoFit/>
          </a:bodyPr>
          <a:lstStyle/>
          <a:p>
            <a:pPr>
              <a:defRPr/>
            </a:pPr>
            <a:r>
              <a:rPr lang="en-US"/>
              <a:t>Beta-Lactam Drugs</a:t>
            </a:r>
          </a:p>
        </p:txBody>
      </p:sp>
    </p:spTree>
    <p:extLst>
      <p:ext uri="{BB962C8B-B14F-4D97-AF65-F5344CB8AC3E}">
        <p14:creationId xmlns:p14="http://schemas.microsoft.com/office/powerpoint/2010/main" val="208492433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accel="50000" decel="5000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accel="50000" decel="50000" fill="hold" grpId="0"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4" accel="50000" decel="5000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 calcmode="lin" valueType="num">
                                      <p:cBhvr additive="base">
                                        <p:cTn id="1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9" presetID="2" presetClass="entr" presetSubtype="4" accel="50000" decel="50000" fill="hold" grpId="0" nodeType="with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 calcmode="lin" valueType="num">
                                      <p:cBhvr additive="base">
                                        <p:cTn id="2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3" fill="hold" nodeType="clickPar">
                      <p:stCondLst>
                        <p:cond delay="indefinite"/>
                      </p:stCondLst>
                      <p:childTnLst>
                        <p:par>
                          <p:cTn id="24" fill="hold" nodeType="withGroup">
                            <p:stCondLst>
                              <p:cond delay="0"/>
                            </p:stCondLst>
                            <p:childTnLst>
                              <p:par>
                                <p:cTn id="25" presetID="2" presetClass="entr" presetSubtype="4" accel="50000" decel="5000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 calcmode="lin" valueType="num">
                                      <p:cBhvr additive="base">
                                        <p:cTn id="2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9" fill="hold" nodeType="clickPar">
                      <p:stCondLst>
                        <p:cond delay="indefinite"/>
                      </p:stCondLst>
                      <p:childTnLst>
                        <p:par>
                          <p:cTn id="30" fill="hold" nodeType="withGroup">
                            <p:stCondLst>
                              <p:cond delay="0"/>
                            </p:stCondLst>
                            <p:childTnLst>
                              <p:par>
                                <p:cTn id="31" presetID="2" presetClass="entr" presetSubtype="4" accel="50000" decel="50000" fill="hold" grpId="0" nodeType="clickEffect">
                                  <p:stCondLst>
                                    <p:cond delay="0"/>
                                  </p:stCondLst>
                                  <p:childTnLst>
                                    <p:set>
                                      <p:cBhvr>
                                        <p:cTn id="32" dur="1" fill="hold">
                                          <p:stCondLst>
                                            <p:cond delay="0"/>
                                          </p:stCondLst>
                                        </p:cTn>
                                        <p:tgtEl>
                                          <p:spTgt spid="3">
                                            <p:txEl>
                                              <p:pRg st="5" end="5"/>
                                            </p:txEl>
                                          </p:spTgt>
                                        </p:tgtEl>
                                        <p:attrNameLst>
                                          <p:attrName>style.visibility</p:attrName>
                                        </p:attrNameLst>
                                      </p:cBhvr>
                                      <p:to>
                                        <p:strVal val="visible"/>
                                      </p:to>
                                    </p:set>
                                    <p:anim calcmode="lin" valueType="num">
                                      <p:cBhvr additive="base">
                                        <p:cTn id="33"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5" fill="hold" nodeType="clickPar">
                      <p:stCondLst>
                        <p:cond delay="indefinite"/>
                      </p:stCondLst>
                      <p:childTnLst>
                        <p:par>
                          <p:cTn id="36" fill="hold" nodeType="withGroup">
                            <p:stCondLst>
                              <p:cond delay="0"/>
                            </p:stCondLst>
                            <p:childTnLst>
                              <p:par>
                                <p:cTn id="37" presetID="2" presetClass="entr" presetSubtype="4" accel="50000" decel="50000" fill="hold" grpId="0" nodeType="clickEffect">
                                  <p:stCondLst>
                                    <p:cond delay="0"/>
                                  </p:stCondLst>
                                  <p:childTnLst>
                                    <p:set>
                                      <p:cBhvr>
                                        <p:cTn id="38" dur="1" fill="hold">
                                          <p:stCondLst>
                                            <p:cond delay="0"/>
                                          </p:stCondLst>
                                        </p:cTn>
                                        <p:tgtEl>
                                          <p:spTgt spid="3">
                                            <p:txEl>
                                              <p:pRg st="6" end="6"/>
                                            </p:txEl>
                                          </p:spTgt>
                                        </p:tgtEl>
                                        <p:attrNameLst>
                                          <p:attrName>style.visibility</p:attrName>
                                        </p:attrNameLst>
                                      </p:cBhvr>
                                      <p:to>
                                        <p:strVal val="visible"/>
                                      </p:to>
                                    </p:set>
                                    <p:anim calcmode="lin" valueType="num">
                                      <p:cBhvr additive="base">
                                        <p:cTn id="39"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40" dur="500" fill="hold"/>
                                        <p:tgtEl>
                                          <p:spTgt spid="3">
                                            <p:txEl>
                                              <p:pRg st="6" end="6"/>
                                            </p:txEl>
                                          </p:spTgt>
                                        </p:tgtEl>
                                        <p:attrNameLst>
                                          <p:attrName>ppt_y</p:attrName>
                                        </p:attrNameLst>
                                      </p:cBhvr>
                                      <p:tavLst>
                                        <p:tav tm="0">
                                          <p:val>
                                            <p:strVal val="1+#ppt_h/2"/>
                                          </p:val>
                                        </p:tav>
                                        <p:tav tm="100000">
                                          <p:val>
                                            <p:strVal val="#ppt_y"/>
                                          </p:val>
                                        </p:tav>
                                      </p:tavLst>
                                    </p:anim>
                                  </p:childTnLst>
                                </p:cTn>
                              </p:par>
                              <p:par>
                                <p:cTn id="41" presetID="2" presetClass="entr" presetSubtype="4" accel="50000" decel="50000" fill="hold" grpId="0" nodeType="withEffect">
                                  <p:stCondLst>
                                    <p:cond delay="0"/>
                                  </p:stCondLst>
                                  <p:childTnLst>
                                    <p:set>
                                      <p:cBhvr>
                                        <p:cTn id="42" dur="1" fill="hold">
                                          <p:stCondLst>
                                            <p:cond delay="0"/>
                                          </p:stCondLst>
                                        </p:cTn>
                                        <p:tgtEl>
                                          <p:spTgt spid="3">
                                            <p:txEl>
                                              <p:pRg st="7" end="7"/>
                                            </p:txEl>
                                          </p:spTgt>
                                        </p:tgtEl>
                                        <p:attrNameLst>
                                          <p:attrName>style.visibility</p:attrName>
                                        </p:attrNameLst>
                                      </p:cBhvr>
                                      <p:to>
                                        <p:strVal val="visible"/>
                                      </p:to>
                                    </p:set>
                                    <p:anim calcmode="lin" valueType="num">
                                      <p:cBhvr additive="base">
                                        <p:cTn id="43"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withGroup">
                            <p:stCondLst>
                              <p:cond delay="0"/>
                            </p:stCondLst>
                            <p:childTnLst>
                              <p:par>
                                <p:cTn id="47" presetID="2" presetClass="entr" presetSubtype="4" accel="50000" decel="50000" fill="hold" grpId="0" nodeType="clickEffect">
                                  <p:stCondLst>
                                    <p:cond delay="0"/>
                                  </p:stCondLst>
                                  <p:childTnLst>
                                    <p:set>
                                      <p:cBhvr>
                                        <p:cTn id="48" dur="1" fill="hold">
                                          <p:stCondLst>
                                            <p:cond delay="0"/>
                                          </p:stCondLst>
                                        </p:cTn>
                                        <p:tgtEl>
                                          <p:spTgt spid="3">
                                            <p:txEl>
                                              <p:pRg st="8" end="8"/>
                                            </p:txEl>
                                          </p:spTgt>
                                        </p:tgtEl>
                                        <p:attrNameLst>
                                          <p:attrName>style.visibility</p:attrName>
                                        </p:attrNameLst>
                                      </p:cBhvr>
                                      <p:to>
                                        <p:strVal val="visible"/>
                                      </p:to>
                                    </p:set>
                                    <p:anim calcmode="lin" valueType="num">
                                      <p:cBhvr additive="base">
                                        <p:cTn id="49"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8" end="8"/>
                                            </p:txEl>
                                          </p:spTgt>
                                        </p:tgtEl>
                                        <p:attrNameLst>
                                          <p:attrName>ppt_y</p:attrName>
                                        </p:attrNameLst>
                                      </p:cBhvr>
                                      <p:tavLst>
                                        <p:tav tm="0">
                                          <p:val>
                                            <p:strVal val="1+#ppt_h/2"/>
                                          </p:val>
                                        </p:tav>
                                        <p:tav tm="100000">
                                          <p:val>
                                            <p:strVal val="#ppt_y"/>
                                          </p:val>
                                        </p:tav>
                                      </p:tavLst>
                                    </p:anim>
                                  </p:childTnLst>
                                </p:cTn>
                              </p:par>
                              <p:par>
                                <p:cTn id="51" presetID="2" presetClass="entr" presetSubtype="4" accel="50000" decel="50000" fill="hold" grpId="0" nodeType="withEffect">
                                  <p:stCondLst>
                                    <p:cond delay="0"/>
                                  </p:stCondLst>
                                  <p:childTnLst>
                                    <p:set>
                                      <p:cBhvr>
                                        <p:cTn id="52" dur="1" fill="hold">
                                          <p:stCondLst>
                                            <p:cond delay="0"/>
                                          </p:stCondLst>
                                        </p:cTn>
                                        <p:tgtEl>
                                          <p:spTgt spid="3">
                                            <p:txEl>
                                              <p:pRg st="9" end="9"/>
                                            </p:txEl>
                                          </p:spTgt>
                                        </p:tgtEl>
                                        <p:attrNameLst>
                                          <p:attrName>style.visibility</p:attrName>
                                        </p:attrNameLst>
                                      </p:cBhvr>
                                      <p:to>
                                        <p:strVal val="visible"/>
                                      </p:to>
                                    </p:set>
                                    <p:anim calcmode="lin" valueType="num">
                                      <p:cBhvr additive="base">
                                        <p:cTn id="53" dur="500" fill="hold"/>
                                        <p:tgtEl>
                                          <p:spTgt spid="3">
                                            <p:txEl>
                                              <p:pRg st="9" end="9"/>
                                            </p:txEl>
                                          </p:spTgt>
                                        </p:tgtEl>
                                        <p:attrNameLst>
                                          <p:attrName>ppt_x</p:attrName>
                                        </p:attrNameLst>
                                      </p:cBhvr>
                                      <p:tavLst>
                                        <p:tav tm="0">
                                          <p:val>
                                            <p:strVal val="#ppt_x"/>
                                          </p:val>
                                        </p:tav>
                                        <p:tav tm="100000">
                                          <p:val>
                                            <p:strVal val="#ppt_x"/>
                                          </p:val>
                                        </p:tav>
                                      </p:tavLst>
                                    </p:anim>
                                    <p:anim calcmode="lin" valueType="num">
                                      <p:cBhvr additive="base">
                                        <p:cTn id="54" dur="500" fill="hold"/>
                                        <p:tgtEl>
                                          <p:spTgt spid="3">
                                            <p:txEl>
                                              <p:pRg st="9" end="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Title 1"/>
          <p:cNvSpPr>
            <a:spLocks noGrp="1"/>
          </p:cNvSpPr>
          <p:nvPr>
            <p:ph type="title"/>
          </p:nvPr>
        </p:nvSpPr>
        <p:spPr/>
        <p:txBody>
          <a:bodyPr>
            <a:normAutofit fontScale="90000"/>
          </a:bodyPr>
          <a:lstStyle/>
          <a:p>
            <a:pPr eaLnBrk="1" hangingPunct="1"/>
            <a:r>
              <a:rPr lang="en-US" altLang="en-US"/>
              <a:t>Penicillin </a:t>
            </a:r>
          </a:p>
        </p:txBody>
      </p:sp>
      <p:sp>
        <p:nvSpPr>
          <p:cNvPr id="3" name="Content Placeholder 2"/>
          <p:cNvSpPr>
            <a:spLocks noGrp="1"/>
          </p:cNvSpPr>
          <p:nvPr>
            <p:ph idx="1"/>
          </p:nvPr>
        </p:nvSpPr>
        <p:spPr>
          <a:xfrm>
            <a:off x="490330" y="1169233"/>
            <a:ext cx="10863470" cy="5007730"/>
          </a:xfrm>
        </p:spPr>
        <p:txBody>
          <a:bodyPr/>
          <a:lstStyle/>
          <a:p>
            <a:pPr eaLnBrk="1" hangingPunct="1"/>
            <a:r>
              <a:rPr lang="en-US" altLang="en-US" sz="4500" b="1" dirty="0"/>
              <a:t>1. “</a:t>
            </a:r>
            <a:r>
              <a:rPr lang="en-US" altLang="en-US" sz="4500" b="1" dirty="0">
                <a:solidFill>
                  <a:srgbClr val="FF0000"/>
                </a:solidFill>
              </a:rPr>
              <a:t>Sensitive</a:t>
            </a:r>
            <a:r>
              <a:rPr lang="en-US" altLang="en-US" sz="4500" b="1" dirty="0"/>
              <a:t>” Gram (+) cocci (mostly Strep- forms) </a:t>
            </a:r>
          </a:p>
          <a:p>
            <a:pPr eaLnBrk="1" hangingPunct="1"/>
            <a:endParaRPr lang="en-US" altLang="en-US" sz="4500" b="1" dirty="0"/>
          </a:p>
          <a:p>
            <a:pPr eaLnBrk="1" hangingPunct="1"/>
            <a:r>
              <a:rPr lang="en-US" altLang="en-US" sz="4500" b="1" dirty="0"/>
              <a:t>2. </a:t>
            </a:r>
            <a:r>
              <a:rPr lang="en-US" altLang="en-US" sz="4500" b="1" dirty="0">
                <a:solidFill>
                  <a:srgbClr val="FF0000"/>
                </a:solidFill>
              </a:rPr>
              <a:t>Some </a:t>
            </a:r>
            <a:r>
              <a:rPr lang="en-US" altLang="en-US" sz="4500" b="1" dirty="0"/>
              <a:t>Gram (-)</a:t>
            </a:r>
          </a:p>
          <a:p>
            <a:pPr lvl="1" eaLnBrk="1" hangingPunct="1"/>
            <a:r>
              <a:rPr lang="en-US" altLang="en-US" sz="4500" b="1" dirty="0"/>
              <a:t>Meningococci</a:t>
            </a:r>
          </a:p>
          <a:p>
            <a:pPr lvl="1" eaLnBrk="1" hangingPunct="1"/>
            <a:r>
              <a:rPr lang="en-US" altLang="en-US" sz="4500" b="1" dirty="0"/>
              <a:t>Syphilis spirochete</a:t>
            </a:r>
          </a:p>
        </p:txBody>
      </p:sp>
    </p:spTree>
    <p:extLst>
      <p:ext uri="{BB962C8B-B14F-4D97-AF65-F5344CB8AC3E}">
        <p14:creationId xmlns:p14="http://schemas.microsoft.com/office/powerpoint/2010/main" val="166361459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accel="50000" decel="5000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accel="50000" decel="50000"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5" presetID="2" presetClass="entr" presetSubtype="4" accel="50000" decel="50000" fill="hold" grpId="0" nodeType="with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 calcmode="lin" valueType="num">
                                      <p:cBhvr additive="base">
                                        <p:cTn id="17"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3" end="3"/>
                                            </p:txEl>
                                          </p:spTgt>
                                        </p:tgtEl>
                                        <p:attrNameLst>
                                          <p:attrName>ppt_y</p:attrName>
                                        </p:attrNameLst>
                                      </p:cBhvr>
                                      <p:tavLst>
                                        <p:tav tm="0">
                                          <p:val>
                                            <p:strVal val="1+#ppt_h/2"/>
                                          </p:val>
                                        </p:tav>
                                        <p:tav tm="100000">
                                          <p:val>
                                            <p:strVal val="#ppt_y"/>
                                          </p:val>
                                        </p:tav>
                                      </p:tavLst>
                                    </p:anim>
                                  </p:childTnLst>
                                </p:cTn>
                              </p:par>
                              <p:par>
                                <p:cTn id="19" presetID="2" presetClass="entr" presetSubtype="4" accel="50000" decel="50000" fill="hold" grpId="0" nodeType="with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 calcmode="lin" valueType="num">
                                      <p:cBhvr additive="base">
                                        <p:cTn id="2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Title 1"/>
          <p:cNvSpPr>
            <a:spLocks noGrp="1"/>
          </p:cNvSpPr>
          <p:nvPr>
            <p:ph type="title"/>
          </p:nvPr>
        </p:nvSpPr>
        <p:spPr/>
        <p:txBody>
          <a:bodyPr>
            <a:normAutofit fontScale="90000"/>
          </a:bodyPr>
          <a:lstStyle/>
          <a:p>
            <a:pPr eaLnBrk="1" hangingPunct="1"/>
            <a:r>
              <a:rPr lang="en-US" altLang="en-US"/>
              <a:t>Penicillin Resistance </a:t>
            </a:r>
          </a:p>
        </p:txBody>
      </p:sp>
      <p:sp>
        <p:nvSpPr>
          <p:cNvPr id="3" name="Content Placeholder 2"/>
          <p:cNvSpPr>
            <a:spLocks noGrp="1"/>
          </p:cNvSpPr>
          <p:nvPr>
            <p:ph idx="1"/>
          </p:nvPr>
        </p:nvSpPr>
        <p:spPr/>
        <p:txBody>
          <a:bodyPr>
            <a:normAutofit/>
          </a:bodyPr>
          <a:lstStyle/>
          <a:p>
            <a:pPr eaLnBrk="1" hangingPunct="1"/>
            <a:r>
              <a:rPr lang="en-US" altLang="en-US" sz="4800" b="1" dirty="0"/>
              <a:t>Penicillinase </a:t>
            </a:r>
          </a:p>
          <a:p>
            <a:pPr lvl="1" eaLnBrk="1" hangingPunct="1"/>
            <a:r>
              <a:rPr lang="en-US" altLang="en-US" sz="4800" b="1" dirty="0"/>
              <a:t>“</a:t>
            </a:r>
            <a:r>
              <a:rPr lang="en-US" altLang="en-US" sz="4800" b="1" dirty="0">
                <a:solidFill>
                  <a:srgbClr val="FF0000"/>
                </a:solidFill>
              </a:rPr>
              <a:t>Beta-Lactamases</a:t>
            </a:r>
            <a:r>
              <a:rPr lang="en-US" altLang="en-US" sz="4800" b="1" dirty="0"/>
              <a:t>”</a:t>
            </a:r>
          </a:p>
          <a:p>
            <a:pPr lvl="1" eaLnBrk="1" hangingPunct="1"/>
            <a:endParaRPr lang="en-US" altLang="en-US" sz="4800" b="1" dirty="0"/>
          </a:p>
          <a:p>
            <a:pPr eaLnBrk="1" hangingPunct="1"/>
            <a:r>
              <a:rPr lang="en-US" altLang="en-US" sz="4800" b="1" dirty="0"/>
              <a:t>Enzymes produced by Bacteria </a:t>
            </a:r>
          </a:p>
          <a:p>
            <a:pPr lvl="1" eaLnBrk="1" hangingPunct="1"/>
            <a:r>
              <a:rPr lang="en-US" altLang="en-US" sz="4800" b="1" dirty="0"/>
              <a:t>Destroy the </a:t>
            </a:r>
            <a:r>
              <a:rPr lang="en-US" altLang="en-US" sz="4800" b="1" dirty="0">
                <a:solidFill>
                  <a:srgbClr val="FF0000"/>
                </a:solidFill>
              </a:rPr>
              <a:t>BL-ring </a:t>
            </a:r>
            <a:r>
              <a:rPr lang="en-US" altLang="en-US" sz="4800" b="1" dirty="0"/>
              <a:t>of penicillin</a:t>
            </a:r>
          </a:p>
          <a:p>
            <a:pPr lvl="1" eaLnBrk="1" hangingPunct="1"/>
            <a:r>
              <a:rPr lang="en-US" altLang="en-US" sz="4800" b="1" dirty="0"/>
              <a:t>532 found in bacteria in 2008 </a:t>
            </a:r>
          </a:p>
        </p:txBody>
      </p:sp>
    </p:spTree>
    <p:extLst>
      <p:ext uri="{BB962C8B-B14F-4D97-AF65-F5344CB8AC3E}">
        <p14:creationId xmlns:p14="http://schemas.microsoft.com/office/powerpoint/2010/main" val="144985310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accel="50000" decel="5000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accel="50000" decel="50000" fill="hold" grpId="0"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4" accel="50000" decel="50000" fill="hold" grpId="0"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 calcmode="lin" valueType="num">
                                      <p:cBhvr additive="base">
                                        <p:cTn id="17"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3" end="3"/>
                                            </p:txEl>
                                          </p:spTgt>
                                        </p:tgtEl>
                                        <p:attrNameLst>
                                          <p:attrName>ppt_y</p:attrName>
                                        </p:attrNameLst>
                                      </p:cBhvr>
                                      <p:tavLst>
                                        <p:tav tm="0">
                                          <p:val>
                                            <p:strVal val="1+#ppt_h/2"/>
                                          </p:val>
                                        </p:tav>
                                        <p:tav tm="100000">
                                          <p:val>
                                            <p:strVal val="#ppt_y"/>
                                          </p:val>
                                        </p:tav>
                                      </p:tavLst>
                                    </p:anim>
                                  </p:childTnLst>
                                </p:cTn>
                              </p:par>
                              <p:par>
                                <p:cTn id="19" presetID="2" presetClass="entr" presetSubtype="4" accel="50000" decel="50000" fill="hold" grpId="0" nodeType="with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 calcmode="lin" valueType="num">
                                      <p:cBhvr additive="base">
                                        <p:cTn id="2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3">
                                            <p:txEl>
                                              <p:pRg st="4" end="4"/>
                                            </p:txEl>
                                          </p:spTgt>
                                        </p:tgtEl>
                                        <p:attrNameLst>
                                          <p:attrName>ppt_y</p:attrName>
                                        </p:attrNameLst>
                                      </p:cBhvr>
                                      <p:tavLst>
                                        <p:tav tm="0">
                                          <p:val>
                                            <p:strVal val="1+#ppt_h/2"/>
                                          </p:val>
                                        </p:tav>
                                        <p:tav tm="100000">
                                          <p:val>
                                            <p:strVal val="#ppt_y"/>
                                          </p:val>
                                        </p:tav>
                                      </p:tavLst>
                                    </p:anim>
                                  </p:childTnLst>
                                </p:cTn>
                              </p:par>
                              <p:par>
                                <p:cTn id="23" presetID="2" presetClass="entr" presetSubtype="4" accel="50000" decel="50000" fill="hold" grpId="0" nodeType="withEffect">
                                  <p:stCondLst>
                                    <p:cond delay="0"/>
                                  </p:stCondLst>
                                  <p:childTnLst>
                                    <p:set>
                                      <p:cBhvr>
                                        <p:cTn id="24" dur="1" fill="hold">
                                          <p:stCondLst>
                                            <p:cond delay="0"/>
                                          </p:stCondLst>
                                        </p:cTn>
                                        <p:tgtEl>
                                          <p:spTgt spid="3">
                                            <p:txEl>
                                              <p:pRg st="5" end="5"/>
                                            </p:txEl>
                                          </p:spTgt>
                                        </p:tgtEl>
                                        <p:attrNameLst>
                                          <p:attrName>style.visibility</p:attrName>
                                        </p:attrNameLst>
                                      </p:cBhvr>
                                      <p:to>
                                        <p:strVal val="visible"/>
                                      </p:to>
                                    </p:set>
                                    <p:anim calcmode="lin" valueType="num">
                                      <p:cBhvr additive="base">
                                        <p:cTn id="25"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Title 1"/>
          <p:cNvSpPr>
            <a:spLocks noGrp="1"/>
          </p:cNvSpPr>
          <p:nvPr>
            <p:ph type="title"/>
          </p:nvPr>
        </p:nvSpPr>
        <p:spPr/>
        <p:txBody>
          <a:bodyPr>
            <a:normAutofit fontScale="90000"/>
          </a:bodyPr>
          <a:lstStyle/>
          <a:p>
            <a:pPr eaLnBrk="1" hangingPunct="1"/>
            <a:r>
              <a:rPr lang="en-US" altLang="en-US"/>
              <a:t>Cephalosporins – Beta Lactam </a:t>
            </a:r>
          </a:p>
        </p:txBody>
      </p:sp>
      <p:sp>
        <p:nvSpPr>
          <p:cNvPr id="40963" name="Content Placeholder 2"/>
          <p:cNvSpPr>
            <a:spLocks noGrp="1"/>
          </p:cNvSpPr>
          <p:nvPr>
            <p:ph idx="1"/>
          </p:nvPr>
        </p:nvSpPr>
        <p:spPr>
          <a:xfrm>
            <a:off x="622852" y="1243014"/>
            <a:ext cx="11145078" cy="5272087"/>
          </a:xfrm>
        </p:spPr>
        <p:txBody>
          <a:bodyPr>
            <a:normAutofit/>
          </a:bodyPr>
          <a:lstStyle/>
          <a:p>
            <a:pPr eaLnBrk="1" hangingPunct="1"/>
            <a:r>
              <a:rPr lang="en-US" altLang="en-US" b="1" dirty="0"/>
              <a:t>Isolation: Mold-</a:t>
            </a:r>
            <a:r>
              <a:rPr lang="en-US" altLang="en-US" b="1" dirty="0" err="1">
                <a:solidFill>
                  <a:srgbClr val="FF0000"/>
                </a:solidFill>
              </a:rPr>
              <a:t>Cephalosporium</a:t>
            </a:r>
            <a:endParaRPr lang="en-US" altLang="en-US" b="1" dirty="0">
              <a:solidFill>
                <a:srgbClr val="FF0000"/>
              </a:solidFill>
            </a:endParaRPr>
          </a:p>
          <a:p>
            <a:pPr eaLnBrk="1" hangingPunct="1"/>
            <a:r>
              <a:rPr lang="en-US" altLang="en-US" b="1" dirty="0">
                <a:solidFill>
                  <a:srgbClr val="FF0000"/>
                </a:solidFill>
              </a:rPr>
              <a:t> </a:t>
            </a:r>
          </a:p>
          <a:p>
            <a:pPr eaLnBrk="1" hangingPunct="1"/>
            <a:r>
              <a:rPr lang="en-US" altLang="en-US" b="1" dirty="0">
                <a:solidFill>
                  <a:srgbClr val="FF0000"/>
                </a:solidFill>
              </a:rPr>
              <a:t>Similar </a:t>
            </a:r>
            <a:r>
              <a:rPr lang="en-US" altLang="en-US" b="1" dirty="0"/>
              <a:t>in </a:t>
            </a:r>
            <a:r>
              <a:rPr lang="en-US" altLang="en-US" b="1" dirty="0">
                <a:solidFill>
                  <a:srgbClr val="FF0000"/>
                </a:solidFill>
              </a:rPr>
              <a:t>structure </a:t>
            </a:r>
            <a:r>
              <a:rPr lang="en-US" altLang="en-US" b="1" dirty="0"/>
              <a:t>to penicillin </a:t>
            </a:r>
          </a:p>
          <a:p>
            <a:pPr lvl="1" eaLnBrk="1" hangingPunct="1"/>
            <a:r>
              <a:rPr lang="en-US" altLang="en-US" sz="2800" b="1" dirty="0"/>
              <a:t>Natural or synthetically altered </a:t>
            </a:r>
          </a:p>
          <a:p>
            <a:pPr lvl="1" eaLnBrk="1" hangingPunct="1"/>
            <a:endParaRPr lang="en-US" altLang="en-US" sz="2800" b="1" dirty="0"/>
          </a:p>
          <a:p>
            <a:pPr eaLnBrk="1" hangingPunct="1"/>
            <a:r>
              <a:rPr lang="en-US" altLang="en-US" b="1" dirty="0"/>
              <a:t>Characteristics </a:t>
            </a:r>
          </a:p>
          <a:p>
            <a:pPr lvl="1" eaLnBrk="1" hangingPunct="1"/>
            <a:r>
              <a:rPr lang="en-US" altLang="en-US" sz="2800" b="1" dirty="0">
                <a:solidFill>
                  <a:srgbClr val="FF0000"/>
                </a:solidFill>
              </a:rPr>
              <a:t>Broad-Spectrum </a:t>
            </a:r>
          </a:p>
          <a:p>
            <a:pPr lvl="1" eaLnBrk="1" hangingPunct="1"/>
            <a:r>
              <a:rPr lang="en-US" altLang="en-US" sz="2800" b="1" dirty="0"/>
              <a:t>Absorption problems (oral version) – may have to be injected (into muscle or vein)-”</a:t>
            </a:r>
            <a:r>
              <a:rPr lang="en-US" altLang="en-US" sz="2800" b="1" dirty="0" err="1"/>
              <a:t>Parenternally</a:t>
            </a:r>
            <a:r>
              <a:rPr lang="en-US" altLang="en-US" sz="2800" b="1" dirty="0"/>
              <a:t>” </a:t>
            </a:r>
          </a:p>
          <a:p>
            <a:pPr lvl="2" eaLnBrk="1" hangingPunct="1"/>
            <a:r>
              <a:rPr lang="en-US" altLang="en-US" sz="2400" b="1" dirty="0"/>
              <a:t>5-generations: effective against both gram + and gram – bacteria </a:t>
            </a:r>
          </a:p>
          <a:p>
            <a:pPr lvl="1" eaLnBrk="1" hangingPunct="1"/>
            <a:r>
              <a:rPr lang="en-US" altLang="en-US" sz="2800" b="1" dirty="0"/>
              <a:t>Targets the </a:t>
            </a:r>
            <a:r>
              <a:rPr lang="en-US" altLang="en-US" sz="2800" b="1" dirty="0">
                <a:solidFill>
                  <a:srgbClr val="FF0000"/>
                </a:solidFill>
              </a:rPr>
              <a:t>cell wall </a:t>
            </a:r>
          </a:p>
          <a:p>
            <a:pPr lvl="1" eaLnBrk="1" hangingPunct="1"/>
            <a:endParaRPr lang="en-US" altLang="en-US" sz="2800" b="1" dirty="0"/>
          </a:p>
        </p:txBody>
      </p:sp>
    </p:spTree>
    <p:extLst>
      <p:ext uri="{BB962C8B-B14F-4D97-AF65-F5344CB8AC3E}">
        <p14:creationId xmlns:p14="http://schemas.microsoft.com/office/powerpoint/2010/main" val="18415961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accel="50000" decel="50000" fill="hold" grpId="0" nodeType="clickEffect">
                                  <p:stCondLst>
                                    <p:cond delay="0"/>
                                  </p:stCondLst>
                                  <p:childTnLst>
                                    <p:set>
                                      <p:cBhvr>
                                        <p:cTn id="6" dur="1" fill="hold">
                                          <p:stCondLst>
                                            <p:cond delay="0"/>
                                          </p:stCondLst>
                                        </p:cTn>
                                        <p:tgtEl>
                                          <p:spTgt spid="40963">
                                            <p:txEl>
                                              <p:pRg st="0" end="0"/>
                                            </p:txEl>
                                          </p:spTgt>
                                        </p:tgtEl>
                                        <p:attrNameLst>
                                          <p:attrName>style.visibility</p:attrName>
                                        </p:attrNameLst>
                                      </p:cBhvr>
                                      <p:to>
                                        <p:strVal val="visible"/>
                                      </p:to>
                                    </p:set>
                                    <p:anim calcmode="lin" valueType="num">
                                      <p:cBhvr additive="base">
                                        <p:cTn id="7" dur="500" fill="hold"/>
                                        <p:tgtEl>
                                          <p:spTgt spid="4096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096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accel="50000" decel="50000" fill="hold" grpId="0" nodeType="clickEffect">
                                  <p:stCondLst>
                                    <p:cond delay="0"/>
                                  </p:stCondLst>
                                  <p:childTnLst>
                                    <p:set>
                                      <p:cBhvr>
                                        <p:cTn id="12" dur="1" fill="hold">
                                          <p:stCondLst>
                                            <p:cond delay="0"/>
                                          </p:stCondLst>
                                        </p:cTn>
                                        <p:tgtEl>
                                          <p:spTgt spid="40963">
                                            <p:txEl>
                                              <p:pRg st="1" end="1"/>
                                            </p:txEl>
                                          </p:spTgt>
                                        </p:tgtEl>
                                        <p:attrNameLst>
                                          <p:attrName>style.visibility</p:attrName>
                                        </p:attrNameLst>
                                      </p:cBhvr>
                                      <p:to>
                                        <p:strVal val="visible"/>
                                      </p:to>
                                    </p:set>
                                    <p:anim calcmode="lin" valueType="num">
                                      <p:cBhvr additive="base">
                                        <p:cTn id="13" dur="500" fill="hold"/>
                                        <p:tgtEl>
                                          <p:spTgt spid="4096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096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accel="50000" decel="50000" fill="hold" grpId="0" nodeType="clickEffect">
                                  <p:stCondLst>
                                    <p:cond delay="0"/>
                                  </p:stCondLst>
                                  <p:childTnLst>
                                    <p:set>
                                      <p:cBhvr>
                                        <p:cTn id="18" dur="1" fill="hold">
                                          <p:stCondLst>
                                            <p:cond delay="0"/>
                                          </p:stCondLst>
                                        </p:cTn>
                                        <p:tgtEl>
                                          <p:spTgt spid="40963">
                                            <p:txEl>
                                              <p:pRg st="2" end="2"/>
                                            </p:txEl>
                                          </p:spTgt>
                                        </p:tgtEl>
                                        <p:attrNameLst>
                                          <p:attrName>style.visibility</p:attrName>
                                        </p:attrNameLst>
                                      </p:cBhvr>
                                      <p:to>
                                        <p:strVal val="visible"/>
                                      </p:to>
                                    </p:set>
                                    <p:anim calcmode="lin" valueType="num">
                                      <p:cBhvr additive="base">
                                        <p:cTn id="19" dur="500" fill="hold"/>
                                        <p:tgtEl>
                                          <p:spTgt spid="4096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0963">
                                            <p:txEl>
                                              <p:pRg st="2" end="2"/>
                                            </p:txEl>
                                          </p:spTgt>
                                        </p:tgtEl>
                                        <p:attrNameLst>
                                          <p:attrName>ppt_y</p:attrName>
                                        </p:attrNameLst>
                                      </p:cBhvr>
                                      <p:tavLst>
                                        <p:tav tm="0">
                                          <p:val>
                                            <p:strVal val="1+#ppt_h/2"/>
                                          </p:val>
                                        </p:tav>
                                        <p:tav tm="100000">
                                          <p:val>
                                            <p:strVal val="#ppt_y"/>
                                          </p:val>
                                        </p:tav>
                                      </p:tavLst>
                                    </p:anim>
                                  </p:childTnLst>
                                </p:cTn>
                              </p:par>
                              <p:par>
                                <p:cTn id="21" presetID="2" presetClass="entr" presetSubtype="4" accel="50000" decel="50000" fill="hold" grpId="0" nodeType="withEffect">
                                  <p:stCondLst>
                                    <p:cond delay="0"/>
                                  </p:stCondLst>
                                  <p:childTnLst>
                                    <p:set>
                                      <p:cBhvr>
                                        <p:cTn id="22" dur="1" fill="hold">
                                          <p:stCondLst>
                                            <p:cond delay="0"/>
                                          </p:stCondLst>
                                        </p:cTn>
                                        <p:tgtEl>
                                          <p:spTgt spid="40963">
                                            <p:txEl>
                                              <p:pRg st="3" end="3"/>
                                            </p:txEl>
                                          </p:spTgt>
                                        </p:tgtEl>
                                        <p:attrNameLst>
                                          <p:attrName>style.visibility</p:attrName>
                                        </p:attrNameLst>
                                      </p:cBhvr>
                                      <p:to>
                                        <p:strVal val="visible"/>
                                      </p:to>
                                    </p:set>
                                    <p:anim calcmode="lin" valueType="num">
                                      <p:cBhvr additive="base">
                                        <p:cTn id="23" dur="500" fill="hold"/>
                                        <p:tgtEl>
                                          <p:spTgt spid="40963">
                                            <p:txEl>
                                              <p:pRg st="3" end="3"/>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4096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5" fill="hold" nodeType="clickPar">
                      <p:stCondLst>
                        <p:cond delay="indefinite"/>
                      </p:stCondLst>
                      <p:childTnLst>
                        <p:par>
                          <p:cTn id="26" fill="hold" nodeType="withGroup">
                            <p:stCondLst>
                              <p:cond delay="0"/>
                            </p:stCondLst>
                            <p:childTnLst>
                              <p:par>
                                <p:cTn id="27" presetID="2" presetClass="entr" presetSubtype="4" accel="50000" decel="50000" fill="hold" grpId="0" nodeType="clickEffect">
                                  <p:stCondLst>
                                    <p:cond delay="0"/>
                                  </p:stCondLst>
                                  <p:childTnLst>
                                    <p:set>
                                      <p:cBhvr>
                                        <p:cTn id="28" dur="1" fill="hold">
                                          <p:stCondLst>
                                            <p:cond delay="0"/>
                                          </p:stCondLst>
                                        </p:cTn>
                                        <p:tgtEl>
                                          <p:spTgt spid="40963">
                                            <p:txEl>
                                              <p:pRg st="5" end="5"/>
                                            </p:txEl>
                                          </p:spTgt>
                                        </p:tgtEl>
                                        <p:attrNameLst>
                                          <p:attrName>style.visibility</p:attrName>
                                        </p:attrNameLst>
                                      </p:cBhvr>
                                      <p:to>
                                        <p:strVal val="visible"/>
                                      </p:to>
                                    </p:set>
                                    <p:anim calcmode="lin" valueType="num">
                                      <p:cBhvr additive="base">
                                        <p:cTn id="29" dur="500" fill="hold"/>
                                        <p:tgtEl>
                                          <p:spTgt spid="40963">
                                            <p:txEl>
                                              <p:pRg st="5" end="5"/>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40963">
                                            <p:txEl>
                                              <p:pRg st="5" end="5"/>
                                            </p:txEl>
                                          </p:spTgt>
                                        </p:tgtEl>
                                        <p:attrNameLst>
                                          <p:attrName>ppt_y</p:attrName>
                                        </p:attrNameLst>
                                      </p:cBhvr>
                                      <p:tavLst>
                                        <p:tav tm="0">
                                          <p:val>
                                            <p:strVal val="1+#ppt_h/2"/>
                                          </p:val>
                                        </p:tav>
                                        <p:tav tm="100000">
                                          <p:val>
                                            <p:strVal val="#ppt_y"/>
                                          </p:val>
                                        </p:tav>
                                      </p:tavLst>
                                    </p:anim>
                                  </p:childTnLst>
                                </p:cTn>
                              </p:par>
                              <p:par>
                                <p:cTn id="31" presetID="2" presetClass="entr" presetSubtype="4" accel="50000" decel="50000" fill="hold" grpId="0" nodeType="withEffect">
                                  <p:stCondLst>
                                    <p:cond delay="0"/>
                                  </p:stCondLst>
                                  <p:childTnLst>
                                    <p:set>
                                      <p:cBhvr>
                                        <p:cTn id="32" dur="1" fill="hold">
                                          <p:stCondLst>
                                            <p:cond delay="0"/>
                                          </p:stCondLst>
                                        </p:cTn>
                                        <p:tgtEl>
                                          <p:spTgt spid="40963">
                                            <p:txEl>
                                              <p:pRg st="6" end="6"/>
                                            </p:txEl>
                                          </p:spTgt>
                                        </p:tgtEl>
                                        <p:attrNameLst>
                                          <p:attrName>style.visibility</p:attrName>
                                        </p:attrNameLst>
                                      </p:cBhvr>
                                      <p:to>
                                        <p:strVal val="visible"/>
                                      </p:to>
                                    </p:set>
                                    <p:anim calcmode="lin" valueType="num">
                                      <p:cBhvr additive="base">
                                        <p:cTn id="33" dur="500" fill="hold"/>
                                        <p:tgtEl>
                                          <p:spTgt spid="40963">
                                            <p:txEl>
                                              <p:pRg st="6" end="6"/>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40963">
                                            <p:txEl>
                                              <p:pRg st="6" end="6"/>
                                            </p:txEl>
                                          </p:spTgt>
                                        </p:tgtEl>
                                        <p:attrNameLst>
                                          <p:attrName>ppt_y</p:attrName>
                                        </p:attrNameLst>
                                      </p:cBhvr>
                                      <p:tavLst>
                                        <p:tav tm="0">
                                          <p:val>
                                            <p:strVal val="1+#ppt_h/2"/>
                                          </p:val>
                                        </p:tav>
                                        <p:tav tm="100000">
                                          <p:val>
                                            <p:strVal val="#ppt_y"/>
                                          </p:val>
                                        </p:tav>
                                      </p:tavLst>
                                    </p:anim>
                                  </p:childTnLst>
                                </p:cTn>
                              </p:par>
                              <p:par>
                                <p:cTn id="35" presetID="2" presetClass="entr" presetSubtype="4" accel="50000" decel="50000" fill="hold" grpId="0" nodeType="withEffect">
                                  <p:stCondLst>
                                    <p:cond delay="0"/>
                                  </p:stCondLst>
                                  <p:childTnLst>
                                    <p:set>
                                      <p:cBhvr>
                                        <p:cTn id="36" dur="1" fill="hold">
                                          <p:stCondLst>
                                            <p:cond delay="0"/>
                                          </p:stCondLst>
                                        </p:cTn>
                                        <p:tgtEl>
                                          <p:spTgt spid="40963">
                                            <p:txEl>
                                              <p:pRg st="7" end="7"/>
                                            </p:txEl>
                                          </p:spTgt>
                                        </p:tgtEl>
                                        <p:attrNameLst>
                                          <p:attrName>style.visibility</p:attrName>
                                        </p:attrNameLst>
                                      </p:cBhvr>
                                      <p:to>
                                        <p:strVal val="visible"/>
                                      </p:to>
                                    </p:set>
                                    <p:anim calcmode="lin" valueType="num">
                                      <p:cBhvr additive="base">
                                        <p:cTn id="37" dur="500" fill="hold"/>
                                        <p:tgtEl>
                                          <p:spTgt spid="40963">
                                            <p:txEl>
                                              <p:pRg st="7" end="7"/>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40963">
                                            <p:txEl>
                                              <p:pRg st="7" end="7"/>
                                            </p:txEl>
                                          </p:spTgt>
                                        </p:tgtEl>
                                        <p:attrNameLst>
                                          <p:attrName>ppt_y</p:attrName>
                                        </p:attrNameLst>
                                      </p:cBhvr>
                                      <p:tavLst>
                                        <p:tav tm="0">
                                          <p:val>
                                            <p:strVal val="1+#ppt_h/2"/>
                                          </p:val>
                                        </p:tav>
                                        <p:tav tm="100000">
                                          <p:val>
                                            <p:strVal val="#ppt_y"/>
                                          </p:val>
                                        </p:tav>
                                      </p:tavLst>
                                    </p:anim>
                                  </p:childTnLst>
                                </p:cTn>
                              </p:par>
                              <p:par>
                                <p:cTn id="39" presetID="2" presetClass="entr" presetSubtype="4" accel="50000" decel="50000" fill="hold" grpId="0" nodeType="withEffect">
                                  <p:stCondLst>
                                    <p:cond delay="0"/>
                                  </p:stCondLst>
                                  <p:childTnLst>
                                    <p:set>
                                      <p:cBhvr>
                                        <p:cTn id="40" dur="1" fill="hold">
                                          <p:stCondLst>
                                            <p:cond delay="0"/>
                                          </p:stCondLst>
                                        </p:cTn>
                                        <p:tgtEl>
                                          <p:spTgt spid="40963">
                                            <p:txEl>
                                              <p:pRg st="8" end="8"/>
                                            </p:txEl>
                                          </p:spTgt>
                                        </p:tgtEl>
                                        <p:attrNameLst>
                                          <p:attrName>style.visibility</p:attrName>
                                        </p:attrNameLst>
                                      </p:cBhvr>
                                      <p:to>
                                        <p:strVal val="visible"/>
                                      </p:to>
                                    </p:set>
                                    <p:anim calcmode="lin" valueType="num">
                                      <p:cBhvr additive="base">
                                        <p:cTn id="41" dur="500" fill="hold"/>
                                        <p:tgtEl>
                                          <p:spTgt spid="40963">
                                            <p:txEl>
                                              <p:pRg st="8" end="8"/>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40963">
                                            <p:txEl>
                                              <p:pRg st="8" end="8"/>
                                            </p:txEl>
                                          </p:spTgt>
                                        </p:tgtEl>
                                        <p:attrNameLst>
                                          <p:attrName>ppt_y</p:attrName>
                                        </p:attrNameLst>
                                      </p:cBhvr>
                                      <p:tavLst>
                                        <p:tav tm="0">
                                          <p:val>
                                            <p:strVal val="1+#ppt_h/2"/>
                                          </p:val>
                                        </p:tav>
                                        <p:tav tm="100000">
                                          <p:val>
                                            <p:strVal val="#ppt_y"/>
                                          </p:val>
                                        </p:tav>
                                      </p:tavLst>
                                    </p:anim>
                                  </p:childTnLst>
                                </p:cTn>
                              </p:par>
                              <p:par>
                                <p:cTn id="43" presetID="2" presetClass="entr" presetSubtype="4" accel="50000" decel="50000" fill="hold" grpId="0" nodeType="withEffect">
                                  <p:stCondLst>
                                    <p:cond delay="0"/>
                                  </p:stCondLst>
                                  <p:childTnLst>
                                    <p:set>
                                      <p:cBhvr>
                                        <p:cTn id="44" dur="1" fill="hold">
                                          <p:stCondLst>
                                            <p:cond delay="0"/>
                                          </p:stCondLst>
                                        </p:cTn>
                                        <p:tgtEl>
                                          <p:spTgt spid="40963">
                                            <p:txEl>
                                              <p:pRg st="9" end="9"/>
                                            </p:txEl>
                                          </p:spTgt>
                                        </p:tgtEl>
                                        <p:attrNameLst>
                                          <p:attrName>style.visibility</p:attrName>
                                        </p:attrNameLst>
                                      </p:cBhvr>
                                      <p:to>
                                        <p:strVal val="visible"/>
                                      </p:to>
                                    </p:set>
                                    <p:anim calcmode="lin" valueType="num">
                                      <p:cBhvr additive="base">
                                        <p:cTn id="45" dur="500" fill="hold"/>
                                        <p:tgtEl>
                                          <p:spTgt spid="40963">
                                            <p:txEl>
                                              <p:pRg st="9" end="9"/>
                                            </p:txEl>
                                          </p:spTgt>
                                        </p:tgtEl>
                                        <p:attrNameLst>
                                          <p:attrName>ppt_x</p:attrName>
                                        </p:attrNameLst>
                                      </p:cBhvr>
                                      <p:tavLst>
                                        <p:tav tm="0">
                                          <p:val>
                                            <p:strVal val="#ppt_x"/>
                                          </p:val>
                                        </p:tav>
                                        <p:tav tm="100000">
                                          <p:val>
                                            <p:strVal val="#ppt_x"/>
                                          </p:val>
                                        </p:tav>
                                      </p:tavLst>
                                    </p:anim>
                                    <p:anim calcmode="lin" valueType="num">
                                      <p:cBhvr additive="base">
                                        <p:cTn id="46" dur="500" fill="hold"/>
                                        <p:tgtEl>
                                          <p:spTgt spid="40963">
                                            <p:txEl>
                                              <p:pRg st="9" end="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63"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Title 1"/>
          <p:cNvSpPr>
            <a:spLocks noGrp="1"/>
          </p:cNvSpPr>
          <p:nvPr>
            <p:ph type="title"/>
          </p:nvPr>
        </p:nvSpPr>
        <p:spPr/>
        <p:txBody>
          <a:bodyPr>
            <a:normAutofit fontScale="90000"/>
          </a:bodyPr>
          <a:lstStyle/>
          <a:p>
            <a:pPr eaLnBrk="1" hangingPunct="1"/>
            <a:r>
              <a:rPr lang="en-US" altLang="en-US"/>
              <a:t>Newer Beta-Lactam Drugs </a:t>
            </a:r>
          </a:p>
        </p:txBody>
      </p:sp>
      <p:sp>
        <p:nvSpPr>
          <p:cNvPr id="46082" name="Content Placeholder 2"/>
          <p:cNvSpPr>
            <a:spLocks noGrp="1"/>
          </p:cNvSpPr>
          <p:nvPr>
            <p:ph idx="1"/>
          </p:nvPr>
        </p:nvSpPr>
        <p:spPr>
          <a:xfrm>
            <a:off x="371060" y="1298713"/>
            <a:ext cx="11357113" cy="5205275"/>
          </a:xfrm>
        </p:spPr>
        <p:txBody>
          <a:bodyPr/>
          <a:lstStyle/>
          <a:p>
            <a:pPr eaLnBrk="1" hangingPunct="1"/>
            <a:r>
              <a:rPr lang="en-US" altLang="en-US" b="1" dirty="0" err="1"/>
              <a:t>Carbapenems</a:t>
            </a:r>
            <a:r>
              <a:rPr lang="en-US" altLang="en-US" b="1" dirty="0"/>
              <a:t> </a:t>
            </a:r>
          </a:p>
          <a:p>
            <a:pPr lvl="1" eaLnBrk="1" hangingPunct="1"/>
            <a:r>
              <a:rPr lang="en-US" altLang="en-US" sz="2800" b="1" dirty="0"/>
              <a:t>Powerful, but dangerous! Streptomyces bacteria</a:t>
            </a:r>
          </a:p>
          <a:p>
            <a:pPr lvl="2" eaLnBrk="1" hangingPunct="1"/>
            <a:r>
              <a:rPr lang="en-US" altLang="en-US" sz="2800" b="1" dirty="0"/>
              <a:t>Multi-Drug resistant bacteria </a:t>
            </a:r>
          </a:p>
          <a:p>
            <a:pPr lvl="2" eaLnBrk="1" hangingPunct="1"/>
            <a:r>
              <a:rPr lang="en-US" altLang="en-US" sz="2800" b="1" dirty="0">
                <a:solidFill>
                  <a:srgbClr val="FF0000"/>
                </a:solidFill>
              </a:rPr>
              <a:t>Last resort in hospitals (E.coli)</a:t>
            </a:r>
          </a:p>
          <a:p>
            <a:pPr lvl="2" eaLnBrk="1" hangingPunct="1"/>
            <a:r>
              <a:rPr lang="en-US" altLang="en-US" sz="2800" b="1" dirty="0">
                <a:solidFill>
                  <a:srgbClr val="FF0000"/>
                </a:solidFill>
              </a:rPr>
              <a:t>Targets cell walls </a:t>
            </a:r>
          </a:p>
          <a:p>
            <a:pPr lvl="2" eaLnBrk="1" hangingPunct="1"/>
            <a:endParaRPr lang="en-US" altLang="en-US" sz="2800" b="1" dirty="0">
              <a:solidFill>
                <a:srgbClr val="FF0000"/>
              </a:solidFill>
            </a:endParaRPr>
          </a:p>
          <a:p>
            <a:pPr eaLnBrk="1" hangingPunct="1"/>
            <a:r>
              <a:rPr lang="en-US" altLang="en-US" b="1" dirty="0"/>
              <a:t>Treats:</a:t>
            </a:r>
            <a:r>
              <a:rPr lang="en-US" altLang="en-US" b="1" dirty="0">
                <a:solidFill>
                  <a:srgbClr val="FF0000"/>
                </a:solidFill>
              </a:rPr>
              <a:t>  Pneumonia; UTI’s </a:t>
            </a:r>
          </a:p>
          <a:p>
            <a:pPr eaLnBrk="1" hangingPunct="1"/>
            <a:endParaRPr lang="en-US" altLang="en-US" b="1" dirty="0">
              <a:solidFill>
                <a:srgbClr val="FF0000"/>
              </a:solidFill>
            </a:endParaRPr>
          </a:p>
          <a:p>
            <a:pPr eaLnBrk="1" hangingPunct="1"/>
            <a:r>
              <a:rPr lang="en-US" altLang="en-US" b="1" dirty="0"/>
              <a:t>Examples</a:t>
            </a:r>
          </a:p>
          <a:p>
            <a:pPr lvl="1" eaLnBrk="1" hangingPunct="1"/>
            <a:r>
              <a:rPr lang="en-US" altLang="en-US" sz="2800" b="1" dirty="0">
                <a:solidFill>
                  <a:srgbClr val="FF0000"/>
                </a:solidFill>
              </a:rPr>
              <a:t> Imipenem; </a:t>
            </a:r>
            <a:r>
              <a:rPr lang="en-US" altLang="en-US" sz="2800" b="1" dirty="0" err="1">
                <a:solidFill>
                  <a:srgbClr val="FF0000"/>
                </a:solidFill>
              </a:rPr>
              <a:t>Meropenem</a:t>
            </a:r>
            <a:endParaRPr lang="en-US" altLang="en-US" sz="2800" b="1" dirty="0">
              <a:solidFill>
                <a:srgbClr val="FF0000"/>
              </a:solidFill>
            </a:endParaRPr>
          </a:p>
        </p:txBody>
      </p:sp>
    </p:spTree>
    <p:extLst>
      <p:ext uri="{BB962C8B-B14F-4D97-AF65-F5344CB8AC3E}">
        <p14:creationId xmlns:p14="http://schemas.microsoft.com/office/powerpoint/2010/main" val="64666355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Introduction </a:t>
            </a:r>
          </a:p>
        </p:txBody>
      </p:sp>
      <p:pic>
        <p:nvPicPr>
          <p:cNvPr id="3" name="Picture Placeholder 1" descr="OSC_Microbio_14_00_Antimicro.jpg"/>
          <p:cNvPicPr>
            <a:picLocks noChangeAspect="1"/>
          </p:cNvPicPr>
          <p:nvPr/>
        </p:nvPicPr>
        <p:blipFill>
          <a:blip r:embed="rId2">
            <a:extLst>
              <a:ext uri="{28A0092B-C50C-407E-A947-70E740481C1C}">
                <a14:useLocalDpi xmlns:a14="http://schemas.microsoft.com/office/drawing/2010/main" val="0"/>
              </a:ext>
            </a:extLst>
          </a:blip>
          <a:srcRect l="-3161" r="-3161"/>
          <a:stretch>
            <a:fillRect/>
          </a:stretch>
        </p:blipFill>
        <p:spPr>
          <a:xfrm>
            <a:off x="1803399" y="1211601"/>
            <a:ext cx="8062913" cy="3500071"/>
          </a:xfrm>
          <a:prstGeom prst="rect">
            <a:avLst/>
          </a:prstGeom>
        </p:spPr>
      </p:pic>
      <p:sp>
        <p:nvSpPr>
          <p:cNvPr id="4" name="Text Placeholder 6"/>
          <p:cNvSpPr txBox="1">
            <a:spLocks/>
          </p:cNvSpPr>
          <p:nvPr/>
        </p:nvSpPr>
        <p:spPr>
          <a:xfrm>
            <a:off x="1371600" y="4843980"/>
            <a:ext cx="8062912" cy="1760019"/>
          </a:xfrm>
          <a:prstGeom prst="rect">
            <a:avLst/>
          </a:prstGeom>
        </p:spPr>
        <p:txBody>
          <a:bodyPr>
            <a:no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sz="1800" b="1" dirty="0"/>
              <a:t>First mass produced in the 1940s, penicillin was instrumental in saving millions of lives during World War II and was considered a wonder drug.</a:t>
            </a:r>
            <a:r>
              <a:rPr lang="en-US" sz="1800" b="1" baseline="30000" dirty="0"/>
              <a:t>[1]</a:t>
            </a:r>
            <a:r>
              <a:rPr lang="en-US" sz="1800" b="1" dirty="0"/>
              <a:t> Today, over prescription of antibiotics (especially for childhood illnesses) has contributed to the evolution of drug-resistant pathogens. (credit left: modification of work by Chemical Heritage Foundation; credit right: modification of work by U.S. Department of Defense)</a:t>
            </a:r>
          </a:p>
        </p:txBody>
      </p:sp>
    </p:spTree>
    <p:extLst>
      <p:ext uri="{BB962C8B-B14F-4D97-AF65-F5344CB8AC3E}">
        <p14:creationId xmlns:p14="http://schemas.microsoft.com/office/powerpoint/2010/main" val="135761702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Title 1"/>
          <p:cNvSpPr>
            <a:spLocks noGrp="1"/>
          </p:cNvSpPr>
          <p:nvPr>
            <p:ph type="title"/>
          </p:nvPr>
        </p:nvSpPr>
        <p:spPr/>
        <p:txBody>
          <a:bodyPr>
            <a:normAutofit fontScale="90000"/>
          </a:bodyPr>
          <a:lstStyle/>
          <a:p>
            <a:pPr eaLnBrk="1" hangingPunct="1"/>
            <a:r>
              <a:rPr lang="en-US" altLang="en-US"/>
              <a:t>Cell Wall Drugs </a:t>
            </a:r>
          </a:p>
        </p:txBody>
      </p:sp>
      <p:sp>
        <p:nvSpPr>
          <p:cNvPr id="3" name="Content Placeholder 2"/>
          <p:cNvSpPr>
            <a:spLocks noGrp="1"/>
          </p:cNvSpPr>
          <p:nvPr>
            <p:ph idx="1"/>
          </p:nvPr>
        </p:nvSpPr>
        <p:spPr>
          <a:xfrm>
            <a:off x="397565" y="1169233"/>
            <a:ext cx="10956235" cy="5007730"/>
          </a:xfrm>
        </p:spPr>
        <p:txBody>
          <a:bodyPr/>
          <a:lstStyle/>
          <a:p>
            <a:pPr eaLnBrk="1" hangingPunct="1">
              <a:lnSpc>
                <a:spcPct val="90000"/>
              </a:lnSpc>
            </a:pPr>
            <a:r>
              <a:rPr lang="en-US" altLang="en-US" sz="2600" b="1" dirty="0">
                <a:solidFill>
                  <a:srgbClr val="FF0000"/>
                </a:solidFill>
              </a:rPr>
              <a:t>Bacitracin </a:t>
            </a:r>
          </a:p>
          <a:p>
            <a:pPr lvl="1" eaLnBrk="1" hangingPunct="1">
              <a:lnSpc>
                <a:spcPct val="90000"/>
              </a:lnSpc>
            </a:pPr>
            <a:r>
              <a:rPr lang="en-US" altLang="en-US" sz="2200" b="1" dirty="0"/>
              <a:t>Narrow spectrum – </a:t>
            </a:r>
            <a:r>
              <a:rPr lang="en-US" altLang="en-US" sz="2200" b="1" dirty="0" err="1">
                <a:solidFill>
                  <a:srgbClr val="FF0000"/>
                </a:solidFill>
              </a:rPr>
              <a:t>B.sub</a:t>
            </a:r>
            <a:endParaRPr lang="en-US" altLang="en-US" sz="2200" b="1" dirty="0">
              <a:solidFill>
                <a:srgbClr val="FF0000"/>
              </a:solidFill>
            </a:endParaRPr>
          </a:p>
          <a:p>
            <a:pPr lvl="1" eaLnBrk="1" hangingPunct="1">
              <a:lnSpc>
                <a:spcPct val="90000"/>
              </a:lnSpc>
            </a:pPr>
            <a:r>
              <a:rPr lang="en-US" altLang="en-US" sz="2200" b="1" dirty="0"/>
              <a:t>Common ingredient in </a:t>
            </a:r>
            <a:r>
              <a:rPr lang="en-US" altLang="en-US" sz="2200" b="1" dirty="0">
                <a:solidFill>
                  <a:srgbClr val="FF0000"/>
                </a:solidFill>
              </a:rPr>
              <a:t>Neosporin </a:t>
            </a:r>
          </a:p>
          <a:p>
            <a:pPr lvl="2" eaLnBrk="1" hangingPunct="1">
              <a:lnSpc>
                <a:spcPct val="90000"/>
              </a:lnSpc>
            </a:pPr>
            <a:r>
              <a:rPr lang="en-US" altLang="en-US" sz="1700" b="1" dirty="0"/>
              <a:t>Targets skin infections by Staphylococcus sp. </a:t>
            </a:r>
          </a:p>
          <a:p>
            <a:pPr lvl="2" eaLnBrk="1" hangingPunct="1">
              <a:lnSpc>
                <a:spcPct val="90000"/>
              </a:lnSpc>
            </a:pPr>
            <a:endParaRPr lang="en-US" altLang="en-US" sz="1700" b="1" dirty="0"/>
          </a:p>
          <a:p>
            <a:pPr eaLnBrk="1" hangingPunct="1">
              <a:lnSpc>
                <a:spcPct val="90000"/>
              </a:lnSpc>
            </a:pPr>
            <a:r>
              <a:rPr lang="en-US" altLang="en-US" sz="2600" b="1" dirty="0">
                <a:solidFill>
                  <a:srgbClr val="FF0000"/>
                </a:solidFill>
              </a:rPr>
              <a:t>Vancomycin </a:t>
            </a:r>
          </a:p>
          <a:p>
            <a:pPr lvl="1" eaLnBrk="1" hangingPunct="1">
              <a:lnSpc>
                <a:spcPct val="90000"/>
              </a:lnSpc>
            </a:pPr>
            <a:r>
              <a:rPr lang="en-US" altLang="en-US" sz="2200" b="1" dirty="0"/>
              <a:t>Narrow spectrum treats staph infections </a:t>
            </a:r>
          </a:p>
          <a:p>
            <a:pPr lvl="1" eaLnBrk="1" hangingPunct="1">
              <a:lnSpc>
                <a:spcPct val="90000"/>
              </a:lnSpc>
            </a:pPr>
            <a:r>
              <a:rPr lang="en-US" altLang="en-US" sz="2200" b="1" dirty="0"/>
              <a:t>When penicillin and methicillin resistance is evident – MRSA </a:t>
            </a:r>
          </a:p>
          <a:p>
            <a:pPr lvl="1" eaLnBrk="1" hangingPunct="1">
              <a:lnSpc>
                <a:spcPct val="90000"/>
              </a:lnSpc>
            </a:pPr>
            <a:endParaRPr lang="en-US" altLang="en-US" sz="2200" b="1" dirty="0"/>
          </a:p>
          <a:p>
            <a:pPr eaLnBrk="1" hangingPunct="1">
              <a:lnSpc>
                <a:spcPct val="90000"/>
              </a:lnSpc>
            </a:pPr>
            <a:r>
              <a:rPr lang="en-US" altLang="en-US" sz="2600" b="1" dirty="0" err="1">
                <a:solidFill>
                  <a:srgbClr val="FF0000"/>
                </a:solidFill>
              </a:rPr>
              <a:t>Isonizid</a:t>
            </a:r>
            <a:endParaRPr lang="en-US" altLang="en-US" sz="2600" b="1" dirty="0">
              <a:solidFill>
                <a:srgbClr val="FF0000"/>
              </a:solidFill>
            </a:endParaRPr>
          </a:p>
          <a:p>
            <a:pPr lvl="1" eaLnBrk="1" hangingPunct="1">
              <a:lnSpc>
                <a:spcPct val="90000"/>
              </a:lnSpc>
            </a:pPr>
            <a:r>
              <a:rPr lang="en-US" altLang="en-US" sz="2200" b="1" dirty="0"/>
              <a:t>Treats </a:t>
            </a:r>
            <a:r>
              <a:rPr lang="en-US" altLang="en-US" sz="2200" b="1" dirty="0">
                <a:solidFill>
                  <a:srgbClr val="FF0000"/>
                </a:solidFill>
              </a:rPr>
              <a:t>Mycobacterium tuberculosis </a:t>
            </a:r>
            <a:r>
              <a:rPr lang="en-US" altLang="en-US" sz="2200" b="1" dirty="0"/>
              <a:t>– but only to growing cells </a:t>
            </a:r>
          </a:p>
        </p:txBody>
      </p:sp>
    </p:spTree>
    <p:extLst>
      <p:ext uri="{BB962C8B-B14F-4D97-AF65-F5344CB8AC3E}">
        <p14:creationId xmlns:p14="http://schemas.microsoft.com/office/powerpoint/2010/main" val="5966503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4"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from="(-#ppt_w/2)" to="(#ppt_x)" calcmode="lin" valueType="num">
                                      <p:cBhvr>
                                        <p:cTn id="7" dur="600" fill="hold">
                                          <p:stCondLst>
                                            <p:cond delay="0"/>
                                          </p:stCondLst>
                                        </p:cTn>
                                        <p:tgtEl>
                                          <p:spTgt spid="3">
                                            <p:txEl>
                                              <p:pRg st="0" end="0"/>
                                            </p:txEl>
                                          </p:spTgt>
                                        </p:tgtEl>
                                        <p:attrNameLst>
                                          <p:attrName>ppt_x</p:attrName>
                                        </p:attrNameLst>
                                      </p:cBhvr>
                                    </p:anim>
                                    <p:anim from="0" to="-1.0" calcmode="lin" valueType="num">
                                      <p:cBhvr>
                                        <p:cTn id="8" dur="200" decel="50000" autoRev="1" fill="hold">
                                          <p:stCondLst>
                                            <p:cond delay="600"/>
                                          </p:stCondLst>
                                        </p:cTn>
                                        <p:tgtEl>
                                          <p:spTgt spid="3">
                                            <p:txEl>
                                              <p:pRg st="0" end="0"/>
                                            </p:txEl>
                                          </p:spTgt>
                                        </p:tgtEl>
                                        <p:attrNameLst>
                                          <p:attrName>xshear</p:attrName>
                                        </p:attrNameLst>
                                      </p:cBhvr>
                                    </p:anim>
                                    <p:animScale>
                                      <p:cBhvr>
                                        <p:cTn id="9" dur="200" decel="100000" autoRev="1" fill="hold">
                                          <p:stCondLst>
                                            <p:cond delay="600"/>
                                          </p:stCondLst>
                                        </p:cTn>
                                        <p:tgtEl>
                                          <p:spTgt spid="3">
                                            <p:txEl>
                                              <p:pRg st="0" end="0"/>
                                            </p:txEl>
                                          </p:spTgt>
                                        </p:tgtEl>
                                      </p:cBhvr>
                                      <p:from x="100000" y="100000"/>
                                      <p:to x="80000" y="100000"/>
                                    </p:animScale>
                                    <p:anim by="(#ppt_h/3+#ppt_w*0.1)" calcmode="lin" valueType="num">
                                      <p:cBhvr additive="sum">
                                        <p:cTn id="10" dur="200" decel="100000" autoRev="1" fill="hold">
                                          <p:stCondLst>
                                            <p:cond delay="600"/>
                                          </p:stCondLst>
                                        </p:cTn>
                                        <p:tgtEl>
                                          <p:spTgt spid="3">
                                            <p:txEl>
                                              <p:pRg st="0" end="0"/>
                                            </p:txEl>
                                          </p:spTgt>
                                        </p:tgtEl>
                                        <p:attrNameLst>
                                          <p:attrName>ppt_x</p:attrName>
                                        </p:attrNameLst>
                                      </p:cBhvr>
                                    </p:anim>
                                  </p:childTnLst>
                                </p:cTn>
                              </p:par>
                              <p:par>
                                <p:cTn id="11" presetID="34" presetClass="entr" presetSubtype="0" fill="hold" grpId="0"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from="(-#ppt_w/2)" to="(#ppt_x)" calcmode="lin" valueType="num">
                                      <p:cBhvr>
                                        <p:cTn id="13" dur="600" fill="hold">
                                          <p:stCondLst>
                                            <p:cond delay="0"/>
                                          </p:stCondLst>
                                        </p:cTn>
                                        <p:tgtEl>
                                          <p:spTgt spid="3">
                                            <p:txEl>
                                              <p:pRg st="1" end="1"/>
                                            </p:txEl>
                                          </p:spTgt>
                                        </p:tgtEl>
                                        <p:attrNameLst>
                                          <p:attrName>ppt_x</p:attrName>
                                        </p:attrNameLst>
                                      </p:cBhvr>
                                    </p:anim>
                                    <p:anim from="0" to="-1.0" calcmode="lin" valueType="num">
                                      <p:cBhvr>
                                        <p:cTn id="14" dur="200" decel="50000" autoRev="1" fill="hold">
                                          <p:stCondLst>
                                            <p:cond delay="600"/>
                                          </p:stCondLst>
                                        </p:cTn>
                                        <p:tgtEl>
                                          <p:spTgt spid="3">
                                            <p:txEl>
                                              <p:pRg st="1" end="1"/>
                                            </p:txEl>
                                          </p:spTgt>
                                        </p:tgtEl>
                                        <p:attrNameLst>
                                          <p:attrName>xshear</p:attrName>
                                        </p:attrNameLst>
                                      </p:cBhvr>
                                    </p:anim>
                                    <p:animScale>
                                      <p:cBhvr>
                                        <p:cTn id="15" dur="200" decel="100000" autoRev="1" fill="hold">
                                          <p:stCondLst>
                                            <p:cond delay="600"/>
                                          </p:stCondLst>
                                        </p:cTn>
                                        <p:tgtEl>
                                          <p:spTgt spid="3">
                                            <p:txEl>
                                              <p:pRg st="1" end="1"/>
                                            </p:txEl>
                                          </p:spTgt>
                                        </p:tgtEl>
                                      </p:cBhvr>
                                      <p:from x="100000" y="100000"/>
                                      <p:to x="80000" y="100000"/>
                                    </p:animScale>
                                    <p:anim by="(#ppt_h/3+#ppt_w*0.1)" calcmode="lin" valueType="num">
                                      <p:cBhvr additive="sum">
                                        <p:cTn id="16" dur="200" decel="100000" autoRev="1" fill="hold">
                                          <p:stCondLst>
                                            <p:cond delay="600"/>
                                          </p:stCondLst>
                                        </p:cTn>
                                        <p:tgtEl>
                                          <p:spTgt spid="3">
                                            <p:txEl>
                                              <p:pRg st="1" end="1"/>
                                            </p:txEl>
                                          </p:spTgt>
                                        </p:tgtEl>
                                        <p:attrNameLst>
                                          <p:attrName>ppt_x</p:attrName>
                                        </p:attrNameLst>
                                      </p:cBhvr>
                                    </p:anim>
                                  </p:childTnLst>
                                </p:cTn>
                              </p:par>
                              <p:par>
                                <p:cTn id="17" presetID="34" presetClass="entr" presetSubtype="0" fill="hold" grpId="0" nodeType="with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from="(-#ppt_w/2)" to="(#ppt_x)" calcmode="lin" valueType="num">
                                      <p:cBhvr>
                                        <p:cTn id="19" dur="600" fill="hold">
                                          <p:stCondLst>
                                            <p:cond delay="0"/>
                                          </p:stCondLst>
                                        </p:cTn>
                                        <p:tgtEl>
                                          <p:spTgt spid="3">
                                            <p:txEl>
                                              <p:pRg st="2" end="2"/>
                                            </p:txEl>
                                          </p:spTgt>
                                        </p:tgtEl>
                                        <p:attrNameLst>
                                          <p:attrName>ppt_x</p:attrName>
                                        </p:attrNameLst>
                                      </p:cBhvr>
                                    </p:anim>
                                    <p:anim from="0" to="-1.0" calcmode="lin" valueType="num">
                                      <p:cBhvr>
                                        <p:cTn id="20" dur="200" decel="50000" autoRev="1" fill="hold">
                                          <p:stCondLst>
                                            <p:cond delay="600"/>
                                          </p:stCondLst>
                                        </p:cTn>
                                        <p:tgtEl>
                                          <p:spTgt spid="3">
                                            <p:txEl>
                                              <p:pRg st="2" end="2"/>
                                            </p:txEl>
                                          </p:spTgt>
                                        </p:tgtEl>
                                        <p:attrNameLst>
                                          <p:attrName>xshear</p:attrName>
                                        </p:attrNameLst>
                                      </p:cBhvr>
                                    </p:anim>
                                    <p:animScale>
                                      <p:cBhvr>
                                        <p:cTn id="21" dur="200" decel="100000" autoRev="1" fill="hold">
                                          <p:stCondLst>
                                            <p:cond delay="600"/>
                                          </p:stCondLst>
                                        </p:cTn>
                                        <p:tgtEl>
                                          <p:spTgt spid="3">
                                            <p:txEl>
                                              <p:pRg st="2" end="2"/>
                                            </p:txEl>
                                          </p:spTgt>
                                        </p:tgtEl>
                                      </p:cBhvr>
                                      <p:from x="100000" y="100000"/>
                                      <p:to x="80000" y="100000"/>
                                    </p:animScale>
                                    <p:anim by="(#ppt_h/3+#ppt_w*0.1)" calcmode="lin" valueType="num">
                                      <p:cBhvr additive="sum">
                                        <p:cTn id="22" dur="200" decel="100000" autoRev="1" fill="hold">
                                          <p:stCondLst>
                                            <p:cond delay="600"/>
                                          </p:stCondLst>
                                        </p:cTn>
                                        <p:tgtEl>
                                          <p:spTgt spid="3">
                                            <p:txEl>
                                              <p:pRg st="2" end="2"/>
                                            </p:txEl>
                                          </p:spTgt>
                                        </p:tgtEl>
                                        <p:attrNameLst>
                                          <p:attrName>ppt_x</p:attrName>
                                        </p:attrNameLst>
                                      </p:cBhvr>
                                    </p:anim>
                                  </p:childTnLst>
                                </p:cTn>
                              </p:par>
                              <p:par>
                                <p:cTn id="23" presetID="34" presetClass="entr" presetSubtype="0" fill="hold" grpId="0" nodeType="with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from="(-#ppt_w/2)" to="(#ppt_x)" calcmode="lin" valueType="num">
                                      <p:cBhvr>
                                        <p:cTn id="25" dur="600" fill="hold">
                                          <p:stCondLst>
                                            <p:cond delay="0"/>
                                          </p:stCondLst>
                                        </p:cTn>
                                        <p:tgtEl>
                                          <p:spTgt spid="3">
                                            <p:txEl>
                                              <p:pRg st="3" end="3"/>
                                            </p:txEl>
                                          </p:spTgt>
                                        </p:tgtEl>
                                        <p:attrNameLst>
                                          <p:attrName>ppt_x</p:attrName>
                                        </p:attrNameLst>
                                      </p:cBhvr>
                                    </p:anim>
                                    <p:anim from="0" to="-1.0" calcmode="lin" valueType="num">
                                      <p:cBhvr>
                                        <p:cTn id="26" dur="200" decel="50000" autoRev="1" fill="hold">
                                          <p:stCondLst>
                                            <p:cond delay="600"/>
                                          </p:stCondLst>
                                        </p:cTn>
                                        <p:tgtEl>
                                          <p:spTgt spid="3">
                                            <p:txEl>
                                              <p:pRg st="3" end="3"/>
                                            </p:txEl>
                                          </p:spTgt>
                                        </p:tgtEl>
                                        <p:attrNameLst>
                                          <p:attrName>xshear</p:attrName>
                                        </p:attrNameLst>
                                      </p:cBhvr>
                                    </p:anim>
                                    <p:animScale>
                                      <p:cBhvr>
                                        <p:cTn id="27" dur="200" decel="100000" autoRev="1" fill="hold">
                                          <p:stCondLst>
                                            <p:cond delay="600"/>
                                          </p:stCondLst>
                                        </p:cTn>
                                        <p:tgtEl>
                                          <p:spTgt spid="3">
                                            <p:txEl>
                                              <p:pRg st="3" end="3"/>
                                            </p:txEl>
                                          </p:spTgt>
                                        </p:tgtEl>
                                      </p:cBhvr>
                                      <p:from x="100000" y="100000"/>
                                      <p:to x="80000" y="100000"/>
                                    </p:animScale>
                                    <p:anim by="(#ppt_h/3+#ppt_w*0.1)" calcmode="lin" valueType="num">
                                      <p:cBhvr additive="sum">
                                        <p:cTn id="28" dur="200" decel="100000" autoRev="1" fill="hold">
                                          <p:stCondLst>
                                            <p:cond delay="600"/>
                                          </p:stCondLst>
                                        </p:cTn>
                                        <p:tgtEl>
                                          <p:spTgt spid="3">
                                            <p:txEl>
                                              <p:pRg st="3" end="3"/>
                                            </p:txEl>
                                          </p:spTgt>
                                        </p:tgtEl>
                                        <p:attrNameLst>
                                          <p:attrName>ppt_x</p:attrName>
                                        </p:attrNameLst>
                                      </p:cBhvr>
                                    </p:anim>
                                  </p:childTnLst>
                                </p:cTn>
                              </p:par>
                            </p:childTnLst>
                          </p:cTn>
                        </p:par>
                      </p:childTnLst>
                    </p:cTn>
                  </p:par>
                  <p:par>
                    <p:cTn id="29" fill="hold" nodeType="clickPar">
                      <p:stCondLst>
                        <p:cond delay="indefinite"/>
                      </p:stCondLst>
                      <p:childTnLst>
                        <p:par>
                          <p:cTn id="30" fill="hold" nodeType="withGroup">
                            <p:stCondLst>
                              <p:cond delay="0"/>
                            </p:stCondLst>
                            <p:childTnLst>
                              <p:par>
                                <p:cTn id="31" presetID="34" presetClass="entr" presetSubtype="0" fill="hold" grpId="0" nodeType="clickEffect">
                                  <p:stCondLst>
                                    <p:cond delay="0"/>
                                  </p:stCondLst>
                                  <p:childTnLst>
                                    <p:set>
                                      <p:cBhvr>
                                        <p:cTn id="32" dur="1" fill="hold">
                                          <p:stCondLst>
                                            <p:cond delay="0"/>
                                          </p:stCondLst>
                                        </p:cTn>
                                        <p:tgtEl>
                                          <p:spTgt spid="3">
                                            <p:txEl>
                                              <p:pRg st="5" end="5"/>
                                            </p:txEl>
                                          </p:spTgt>
                                        </p:tgtEl>
                                        <p:attrNameLst>
                                          <p:attrName>style.visibility</p:attrName>
                                        </p:attrNameLst>
                                      </p:cBhvr>
                                      <p:to>
                                        <p:strVal val="visible"/>
                                      </p:to>
                                    </p:set>
                                    <p:anim from="(-#ppt_w/2)" to="(#ppt_x)" calcmode="lin" valueType="num">
                                      <p:cBhvr>
                                        <p:cTn id="33" dur="600" fill="hold">
                                          <p:stCondLst>
                                            <p:cond delay="0"/>
                                          </p:stCondLst>
                                        </p:cTn>
                                        <p:tgtEl>
                                          <p:spTgt spid="3">
                                            <p:txEl>
                                              <p:pRg st="5" end="5"/>
                                            </p:txEl>
                                          </p:spTgt>
                                        </p:tgtEl>
                                        <p:attrNameLst>
                                          <p:attrName>ppt_x</p:attrName>
                                        </p:attrNameLst>
                                      </p:cBhvr>
                                    </p:anim>
                                    <p:anim from="0" to="-1.0" calcmode="lin" valueType="num">
                                      <p:cBhvr>
                                        <p:cTn id="34" dur="200" decel="50000" autoRev="1" fill="hold">
                                          <p:stCondLst>
                                            <p:cond delay="600"/>
                                          </p:stCondLst>
                                        </p:cTn>
                                        <p:tgtEl>
                                          <p:spTgt spid="3">
                                            <p:txEl>
                                              <p:pRg st="5" end="5"/>
                                            </p:txEl>
                                          </p:spTgt>
                                        </p:tgtEl>
                                        <p:attrNameLst>
                                          <p:attrName>xshear</p:attrName>
                                        </p:attrNameLst>
                                      </p:cBhvr>
                                    </p:anim>
                                    <p:animScale>
                                      <p:cBhvr>
                                        <p:cTn id="35" dur="200" decel="100000" autoRev="1" fill="hold">
                                          <p:stCondLst>
                                            <p:cond delay="600"/>
                                          </p:stCondLst>
                                        </p:cTn>
                                        <p:tgtEl>
                                          <p:spTgt spid="3">
                                            <p:txEl>
                                              <p:pRg st="5" end="5"/>
                                            </p:txEl>
                                          </p:spTgt>
                                        </p:tgtEl>
                                      </p:cBhvr>
                                      <p:from x="100000" y="100000"/>
                                      <p:to x="80000" y="100000"/>
                                    </p:animScale>
                                    <p:anim by="(#ppt_h/3+#ppt_w*0.1)" calcmode="lin" valueType="num">
                                      <p:cBhvr additive="sum">
                                        <p:cTn id="36" dur="200" decel="100000" autoRev="1" fill="hold">
                                          <p:stCondLst>
                                            <p:cond delay="600"/>
                                          </p:stCondLst>
                                        </p:cTn>
                                        <p:tgtEl>
                                          <p:spTgt spid="3">
                                            <p:txEl>
                                              <p:pRg st="5" end="5"/>
                                            </p:txEl>
                                          </p:spTgt>
                                        </p:tgtEl>
                                        <p:attrNameLst>
                                          <p:attrName>ppt_x</p:attrName>
                                        </p:attrNameLst>
                                      </p:cBhvr>
                                    </p:anim>
                                  </p:childTnLst>
                                </p:cTn>
                              </p:par>
                              <p:par>
                                <p:cTn id="37" presetID="34" presetClass="entr" presetSubtype="0" fill="hold" grpId="0" nodeType="withEffect">
                                  <p:stCondLst>
                                    <p:cond delay="0"/>
                                  </p:stCondLst>
                                  <p:childTnLst>
                                    <p:set>
                                      <p:cBhvr>
                                        <p:cTn id="38" dur="1" fill="hold">
                                          <p:stCondLst>
                                            <p:cond delay="0"/>
                                          </p:stCondLst>
                                        </p:cTn>
                                        <p:tgtEl>
                                          <p:spTgt spid="3">
                                            <p:txEl>
                                              <p:pRg st="6" end="6"/>
                                            </p:txEl>
                                          </p:spTgt>
                                        </p:tgtEl>
                                        <p:attrNameLst>
                                          <p:attrName>style.visibility</p:attrName>
                                        </p:attrNameLst>
                                      </p:cBhvr>
                                      <p:to>
                                        <p:strVal val="visible"/>
                                      </p:to>
                                    </p:set>
                                    <p:anim from="(-#ppt_w/2)" to="(#ppt_x)" calcmode="lin" valueType="num">
                                      <p:cBhvr>
                                        <p:cTn id="39" dur="600" fill="hold">
                                          <p:stCondLst>
                                            <p:cond delay="0"/>
                                          </p:stCondLst>
                                        </p:cTn>
                                        <p:tgtEl>
                                          <p:spTgt spid="3">
                                            <p:txEl>
                                              <p:pRg st="6" end="6"/>
                                            </p:txEl>
                                          </p:spTgt>
                                        </p:tgtEl>
                                        <p:attrNameLst>
                                          <p:attrName>ppt_x</p:attrName>
                                        </p:attrNameLst>
                                      </p:cBhvr>
                                    </p:anim>
                                    <p:anim from="0" to="-1.0" calcmode="lin" valueType="num">
                                      <p:cBhvr>
                                        <p:cTn id="40" dur="200" decel="50000" autoRev="1" fill="hold">
                                          <p:stCondLst>
                                            <p:cond delay="600"/>
                                          </p:stCondLst>
                                        </p:cTn>
                                        <p:tgtEl>
                                          <p:spTgt spid="3">
                                            <p:txEl>
                                              <p:pRg st="6" end="6"/>
                                            </p:txEl>
                                          </p:spTgt>
                                        </p:tgtEl>
                                        <p:attrNameLst>
                                          <p:attrName>xshear</p:attrName>
                                        </p:attrNameLst>
                                      </p:cBhvr>
                                    </p:anim>
                                    <p:animScale>
                                      <p:cBhvr>
                                        <p:cTn id="41" dur="200" decel="100000" autoRev="1" fill="hold">
                                          <p:stCondLst>
                                            <p:cond delay="600"/>
                                          </p:stCondLst>
                                        </p:cTn>
                                        <p:tgtEl>
                                          <p:spTgt spid="3">
                                            <p:txEl>
                                              <p:pRg st="6" end="6"/>
                                            </p:txEl>
                                          </p:spTgt>
                                        </p:tgtEl>
                                      </p:cBhvr>
                                      <p:from x="100000" y="100000"/>
                                      <p:to x="80000" y="100000"/>
                                    </p:animScale>
                                    <p:anim by="(#ppt_h/3+#ppt_w*0.1)" calcmode="lin" valueType="num">
                                      <p:cBhvr additive="sum">
                                        <p:cTn id="42" dur="200" decel="100000" autoRev="1" fill="hold">
                                          <p:stCondLst>
                                            <p:cond delay="600"/>
                                          </p:stCondLst>
                                        </p:cTn>
                                        <p:tgtEl>
                                          <p:spTgt spid="3">
                                            <p:txEl>
                                              <p:pRg st="6" end="6"/>
                                            </p:txEl>
                                          </p:spTgt>
                                        </p:tgtEl>
                                        <p:attrNameLst>
                                          <p:attrName>ppt_x</p:attrName>
                                        </p:attrNameLst>
                                      </p:cBhvr>
                                    </p:anim>
                                  </p:childTnLst>
                                </p:cTn>
                              </p:par>
                              <p:par>
                                <p:cTn id="43" presetID="34" presetClass="entr" presetSubtype="0" fill="hold" grpId="0" nodeType="withEffect">
                                  <p:stCondLst>
                                    <p:cond delay="0"/>
                                  </p:stCondLst>
                                  <p:childTnLst>
                                    <p:set>
                                      <p:cBhvr>
                                        <p:cTn id="44" dur="1" fill="hold">
                                          <p:stCondLst>
                                            <p:cond delay="0"/>
                                          </p:stCondLst>
                                        </p:cTn>
                                        <p:tgtEl>
                                          <p:spTgt spid="3">
                                            <p:txEl>
                                              <p:pRg st="7" end="7"/>
                                            </p:txEl>
                                          </p:spTgt>
                                        </p:tgtEl>
                                        <p:attrNameLst>
                                          <p:attrName>style.visibility</p:attrName>
                                        </p:attrNameLst>
                                      </p:cBhvr>
                                      <p:to>
                                        <p:strVal val="visible"/>
                                      </p:to>
                                    </p:set>
                                    <p:anim from="(-#ppt_w/2)" to="(#ppt_x)" calcmode="lin" valueType="num">
                                      <p:cBhvr>
                                        <p:cTn id="45" dur="600" fill="hold">
                                          <p:stCondLst>
                                            <p:cond delay="0"/>
                                          </p:stCondLst>
                                        </p:cTn>
                                        <p:tgtEl>
                                          <p:spTgt spid="3">
                                            <p:txEl>
                                              <p:pRg st="7" end="7"/>
                                            </p:txEl>
                                          </p:spTgt>
                                        </p:tgtEl>
                                        <p:attrNameLst>
                                          <p:attrName>ppt_x</p:attrName>
                                        </p:attrNameLst>
                                      </p:cBhvr>
                                    </p:anim>
                                    <p:anim from="0" to="-1.0" calcmode="lin" valueType="num">
                                      <p:cBhvr>
                                        <p:cTn id="46" dur="200" decel="50000" autoRev="1" fill="hold">
                                          <p:stCondLst>
                                            <p:cond delay="600"/>
                                          </p:stCondLst>
                                        </p:cTn>
                                        <p:tgtEl>
                                          <p:spTgt spid="3">
                                            <p:txEl>
                                              <p:pRg st="7" end="7"/>
                                            </p:txEl>
                                          </p:spTgt>
                                        </p:tgtEl>
                                        <p:attrNameLst>
                                          <p:attrName>xshear</p:attrName>
                                        </p:attrNameLst>
                                      </p:cBhvr>
                                    </p:anim>
                                    <p:animScale>
                                      <p:cBhvr>
                                        <p:cTn id="47" dur="200" decel="100000" autoRev="1" fill="hold">
                                          <p:stCondLst>
                                            <p:cond delay="600"/>
                                          </p:stCondLst>
                                        </p:cTn>
                                        <p:tgtEl>
                                          <p:spTgt spid="3">
                                            <p:txEl>
                                              <p:pRg st="7" end="7"/>
                                            </p:txEl>
                                          </p:spTgt>
                                        </p:tgtEl>
                                      </p:cBhvr>
                                      <p:from x="100000" y="100000"/>
                                      <p:to x="80000" y="100000"/>
                                    </p:animScale>
                                    <p:anim by="(#ppt_h/3+#ppt_w*0.1)" calcmode="lin" valueType="num">
                                      <p:cBhvr additive="sum">
                                        <p:cTn id="48" dur="200" decel="100000" autoRev="1" fill="hold">
                                          <p:stCondLst>
                                            <p:cond delay="600"/>
                                          </p:stCondLst>
                                        </p:cTn>
                                        <p:tgtEl>
                                          <p:spTgt spid="3">
                                            <p:txEl>
                                              <p:pRg st="7" end="7"/>
                                            </p:txEl>
                                          </p:spTgt>
                                        </p:tgtEl>
                                        <p:attrNameLst>
                                          <p:attrName>ppt_x</p:attrName>
                                        </p:attrNameLst>
                                      </p:cBhvr>
                                    </p:anim>
                                  </p:childTnLst>
                                </p:cTn>
                              </p:par>
                            </p:childTnLst>
                          </p:cTn>
                        </p:par>
                      </p:childTnLst>
                    </p:cTn>
                  </p:par>
                  <p:par>
                    <p:cTn id="49" fill="hold" nodeType="clickPar">
                      <p:stCondLst>
                        <p:cond delay="indefinite"/>
                      </p:stCondLst>
                      <p:childTnLst>
                        <p:par>
                          <p:cTn id="50" fill="hold" nodeType="withGroup">
                            <p:stCondLst>
                              <p:cond delay="0"/>
                            </p:stCondLst>
                            <p:childTnLst>
                              <p:par>
                                <p:cTn id="51" presetID="34" presetClass="entr" presetSubtype="0" fill="hold" grpId="0" nodeType="clickEffect">
                                  <p:stCondLst>
                                    <p:cond delay="0"/>
                                  </p:stCondLst>
                                  <p:childTnLst>
                                    <p:set>
                                      <p:cBhvr>
                                        <p:cTn id="52" dur="1" fill="hold">
                                          <p:stCondLst>
                                            <p:cond delay="0"/>
                                          </p:stCondLst>
                                        </p:cTn>
                                        <p:tgtEl>
                                          <p:spTgt spid="3">
                                            <p:txEl>
                                              <p:pRg st="9" end="9"/>
                                            </p:txEl>
                                          </p:spTgt>
                                        </p:tgtEl>
                                        <p:attrNameLst>
                                          <p:attrName>style.visibility</p:attrName>
                                        </p:attrNameLst>
                                      </p:cBhvr>
                                      <p:to>
                                        <p:strVal val="visible"/>
                                      </p:to>
                                    </p:set>
                                    <p:anim from="(-#ppt_w/2)" to="(#ppt_x)" calcmode="lin" valueType="num">
                                      <p:cBhvr>
                                        <p:cTn id="53" dur="600" fill="hold">
                                          <p:stCondLst>
                                            <p:cond delay="0"/>
                                          </p:stCondLst>
                                        </p:cTn>
                                        <p:tgtEl>
                                          <p:spTgt spid="3">
                                            <p:txEl>
                                              <p:pRg st="9" end="9"/>
                                            </p:txEl>
                                          </p:spTgt>
                                        </p:tgtEl>
                                        <p:attrNameLst>
                                          <p:attrName>ppt_x</p:attrName>
                                        </p:attrNameLst>
                                      </p:cBhvr>
                                    </p:anim>
                                    <p:anim from="0" to="-1.0" calcmode="lin" valueType="num">
                                      <p:cBhvr>
                                        <p:cTn id="54" dur="200" decel="50000" autoRev="1" fill="hold">
                                          <p:stCondLst>
                                            <p:cond delay="600"/>
                                          </p:stCondLst>
                                        </p:cTn>
                                        <p:tgtEl>
                                          <p:spTgt spid="3">
                                            <p:txEl>
                                              <p:pRg st="9" end="9"/>
                                            </p:txEl>
                                          </p:spTgt>
                                        </p:tgtEl>
                                        <p:attrNameLst>
                                          <p:attrName>xshear</p:attrName>
                                        </p:attrNameLst>
                                      </p:cBhvr>
                                    </p:anim>
                                    <p:animScale>
                                      <p:cBhvr>
                                        <p:cTn id="55" dur="200" decel="100000" autoRev="1" fill="hold">
                                          <p:stCondLst>
                                            <p:cond delay="600"/>
                                          </p:stCondLst>
                                        </p:cTn>
                                        <p:tgtEl>
                                          <p:spTgt spid="3">
                                            <p:txEl>
                                              <p:pRg st="9" end="9"/>
                                            </p:txEl>
                                          </p:spTgt>
                                        </p:tgtEl>
                                      </p:cBhvr>
                                      <p:from x="100000" y="100000"/>
                                      <p:to x="80000" y="100000"/>
                                    </p:animScale>
                                    <p:anim by="(#ppt_h/3+#ppt_w*0.1)" calcmode="lin" valueType="num">
                                      <p:cBhvr additive="sum">
                                        <p:cTn id="56" dur="200" decel="100000" autoRev="1" fill="hold">
                                          <p:stCondLst>
                                            <p:cond delay="600"/>
                                          </p:stCondLst>
                                        </p:cTn>
                                        <p:tgtEl>
                                          <p:spTgt spid="3">
                                            <p:txEl>
                                              <p:pRg st="9" end="9"/>
                                            </p:txEl>
                                          </p:spTgt>
                                        </p:tgtEl>
                                        <p:attrNameLst>
                                          <p:attrName>ppt_x</p:attrName>
                                        </p:attrNameLst>
                                      </p:cBhvr>
                                    </p:anim>
                                  </p:childTnLst>
                                </p:cTn>
                              </p:par>
                              <p:par>
                                <p:cTn id="57" presetID="34" presetClass="entr" presetSubtype="0" fill="hold" grpId="0" nodeType="withEffect">
                                  <p:stCondLst>
                                    <p:cond delay="0"/>
                                  </p:stCondLst>
                                  <p:childTnLst>
                                    <p:set>
                                      <p:cBhvr>
                                        <p:cTn id="58" dur="1" fill="hold">
                                          <p:stCondLst>
                                            <p:cond delay="0"/>
                                          </p:stCondLst>
                                        </p:cTn>
                                        <p:tgtEl>
                                          <p:spTgt spid="3">
                                            <p:txEl>
                                              <p:pRg st="10" end="10"/>
                                            </p:txEl>
                                          </p:spTgt>
                                        </p:tgtEl>
                                        <p:attrNameLst>
                                          <p:attrName>style.visibility</p:attrName>
                                        </p:attrNameLst>
                                      </p:cBhvr>
                                      <p:to>
                                        <p:strVal val="visible"/>
                                      </p:to>
                                    </p:set>
                                    <p:anim from="(-#ppt_w/2)" to="(#ppt_x)" calcmode="lin" valueType="num">
                                      <p:cBhvr>
                                        <p:cTn id="59" dur="600" fill="hold">
                                          <p:stCondLst>
                                            <p:cond delay="0"/>
                                          </p:stCondLst>
                                        </p:cTn>
                                        <p:tgtEl>
                                          <p:spTgt spid="3">
                                            <p:txEl>
                                              <p:pRg st="10" end="10"/>
                                            </p:txEl>
                                          </p:spTgt>
                                        </p:tgtEl>
                                        <p:attrNameLst>
                                          <p:attrName>ppt_x</p:attrName>
                                        </p:attrNameLst>
                                      </p:cBhvr>
                                    </p:anim>
                                    <p:anim from="0" to="-1.0" calcmode="lin" valueType="num">
                                      <p:cBhvr>
                                        <p:cTn id="60" dur="200" decel="50000" autoRev="1" fill="hold">
                                          <p:stCondLst>
                                            <p:cond delay="600"/>
                                          </p:stCondLst>
                                        </p:cTn>
                                        <p:tgtEl>
                                          <p:spTgt spid="3">
                                            <p:txEl>
                                              <p:pRg st="10" end="10"/>
                                            </p:txEl>
                                          </p:spTgt>
                                        </p:tgtEl>
                                        <p:attrNameLst>
                                          <p:attrName>xshear</p:attrName>
                                        </p:attrNameLst>
                                      </p:cBhvr>
                                    </p:anim>
                                    <p:animScale>
                                      <p:cBhvr>
                                        <p:cTn id="61" dur="200" decel="100000" autoRev="1" fill="hold">
                                          <p:stCondLst>
                                            <p:cond delay="600"/>
                                          </p:stCondLst>
                                        </p:cTn>
                                        <p:tgtEl>
                                          <p:spTgt spid="3">
                                            <p:txEl>
                                              <p:pRg st="10" end="10"/>
                                            </p:txEl>
                                          </p:spTgt>
                                        </p:tgtEl>
                                      </p:cBhvr>
                                      <p:from x="100000" y="100000"/>
                                      <p:to x="80000" y="100000"/>
                                    </p:animScale>
                                    <p:anim by="(#ppt_h/3+#ppt_w*0.1)" calcmode="lin" valueType="num">
                                      <p:cBhvr additive="sum">
                                        <p:cTn id="62" dur="200" decel="100000" autoRev="1" fill="hold">
                                          <p:stCondLst>
                                            <p:cond delay="600"/>
                                          </p:stCondLst>
                                        </p:cTn>
                                        <p:tgtEl>
                                          <p:spTgt spid="3">
                                            <p:txEl>
                                              <p:pRg st="10" end="10"/>
                                            </p:txEl>
                                          </p:spTgt>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Protein Synthesis Inhibitors </a:t>
            </a:r>
          </a:p>
        </p:txBody>
      </p:sp>
      <p:pic>
        <p:nvPicPr>
          <p:cNvPr id="3" name="Picture Placeholder 1" descr="OSC_Microbio_14_02_ProtSynInh.jpg"/>
          <p:cNvPicPr>
            <a:picLocks noChangeAspect="1"/>
          </p:cNvPicPr>
          <p:nvPr/>
        </p:nvPicPr>
        <p:blipFill>
          <a:blip r:embed="rId2">
            <a:extLst>
              <a:ext uri="{28A0092B-C50C-407E-A947-70E740481C1C}">
                <a14:useLocalDpi xmlns:a14="http://schemas.microsoft.com/office/drawing/2010/main" val="0"/>
              </a:ext>
            </a:extLst>
          </a:blip>
          <a:srcRect l="-7303" r="-7303"/>
          <a:stretch>
            <a:fillRect/>
          </a:stretch>
        </p:blipFill>
        <p:spPr>
          <a:xfrm>
            <a:off x="457199" y="1122386"/>
            <a:ext cx="11632967" cy="5049814"/>
          </a:xfrm>
          <a:prstGeom prst="rect">
            <a:avLst/>
          </a:prstGeom>
        </p:spPr>
      </p:pic>
    </p:spTree>
    <p:extLst>
      <p:ext uri="{BB962C8B-B14F-4D97-AF65-F5344CB8AC3E}">
        <p14:creationId xmlns:p14="http://schemas.microsoft.com/office/powerpoint/2010/main" val="192162198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Title 1"/>
          <p:cNvSpPr>
            <a:spLocks noGrp="1"/>
          </p:cNvSpPr>
          <p:nvPr>
            <p:ph type="title"/>
          </p:nvPr>
        </p:nvSpPr>
        <p:spPr>
          <a:xfrm>
            <a:off x="2022475" y="104776"/>
            <a:ext cx="7556500" cy="1179513"/>
          </a:xfrm>
        </p:spPr>
        <p:txBody>
          <a:bodyPr>
            <a:normAutofit fontScale="90000"/>
          </a:bodyPr>
          <a:lstStyle/>
          <a:p>
            <a:pPr eaLnBrk="1" hangingPunct="1"/>
            <a:r>
              <a:rPr lang="en-US" altLang="en-US"/>
              <a:t>Targeting Protein Synthesis – Aminoglycosides </a:t>
            </a:r>
          </a:p>
        </p:txBody>
      </p:sp>
      <p:sp>
        <p:nvSpPr>
          <p:cNvPr id="48130" name="Content Placeholder 2"/>
          <p:cNvSpPr>
            <a:spLocks noGrp="1"/>
          </p:cNvSpPr>
          <p:nvPr>
            <p:ph idx="1"/>
          </p:nvPr>
        </p:nvSpPr>
        <p:spPr>
          <a:xfrm>
            <a:off x="834888" y="1934817"/>
            <a:ext cx="4468952" cy="3788121"/>
          </a:xfrm>
        </p:spPr>
        <p:txBody>
          <a:bodyPr>
            <a:normAutofit/>
          </a:bodyPr>
          <a:lstStyle/>
          <a:p>
            <a:pPr eaLnBrk="1" hangingPunct="1"/>
            <a:r>
              <a:rPr lang="en-US" altLang="en-US" sz="5400" b="1" dirty="0">
                <a:solidFill>
                  <a:srgbClr val="FF0000"/>
                </a:solidFill>
              </a:rPr>
              <a:t>6-C ring </a:t>
            </a:r>
            <a:r>
              <a:rPr lang="en-US" altLang="en-US" sz="5400" b="1" dirty="0"/>
              <a:t>with amino sugars </a:t>
            </a:r>
          </a:p>
          <a:p>
            <a:pPr eaLnBrk="1" hangingPunct="1"/>
            <a:r>
              <a:rPr lang="en-US" altLang="en-US" sz="5400" b="1" dirty="0">
                <a:solidFill>
                  <a:srgbClr val="FF0000"/>
                </a:solidFill>
              </a:rPr>
              <a:t>Soil bacteria </a:t>
            </a:r>
            <a:r>
              <a:rPr lang="en-US" altLang="en-US" sz="5400" b="1" dirty="0"/>
              <a:t>–</a:t>
            </a:r>
            <a:r>
              <a:rPr lang="en-US" altLang="en-US" sz="5400" b="1" i="1" dirty="0"/>
              <a:t>Streptomyces </a:t>
            </a:r>
          </a:p>
        </p:txBody>
      </p:sp>
      <p:pic>
        <p:nvPicPr>
          <p:cNvPr id="48131" name="Picture 3" descr="cow2252X_12_08.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526088" y="1284289"/>
            <a:ext cx="4627562" cy="52292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6281332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Title 1"/>
          <p:cNvSpPr>
            <a:spLocks noGrp="1"/>
          </p:cNvSpPr>
          <p:nvPr>
            <p:ph type="title"/>
          </p:nvPr>
        </p:nvSpPr>
        <p:spPr/>
        <p:txBody>
          <a:bodyPr>
            <a:normAutofit fontScale="90000"/>
          </a:bodyPr>
          <a:lstStyle/>
          <a:p>
            <a:pPr eaLnBrk="1" hangingPunct="1"/>
            <a:r>
              <a:rPr lang="en-US" altLang="en-US"/>
              <a:t>Aminoglycosides </a:t>
            </a:r>
          </a:p>
        </p:txBody>
      </p:sp>
      <p:sp>
        <p:nvSpPr>
          <p:cNvPr id="49154" name="Content Placeholder 2"/>
          <p:cNvSpPr>
            <a:spLocks noGrp="1"/>
          </p:cNvSpPr>
          <p:nvPr>
            <p:ph idx="1"/>
          </p:nvPr>
        </p:nvSpPr>
        <p:spPr>
          <a:xfrm>
            <a:off x="437322" y="1205949"/>
            <a:ext cx="10916478" cy="5248828"/>
          </a:xfrm>
        </p:spPr>
        <p:txBody>
          <a:bodyPr>
            <a:normAutofit/>
          </a:bodyPr>
          <a:lstStyle/>
          <a:p>
            <a:pPr eaLnBrk="1" hangingPunct="1"/>
            <a:r>
              <a:rPr lang="en-US" altLang="en-US" sz="4000" b="1" dirty="0">
                <a:solidFill>
                  <a:srgbClr val="FF0000"/>
                </a:solidFill>
              </a:rPr>
              <a:t>Broad-Spectrum </a:t>
            </a:r>
            <a:r>
              <a:rPr lang="en-US" altLang="en-US" sz="4000" b="1" dirty="0"/>
              <a:t>antibiotics</a:t>
            </a:r>
          </a:p>
          <a:p>
            <a:pPr lvl="1" eaLnBrk="1" hangingPunct="1"/>
            <a:r>
              <a:rPr lang="en-US" altLang="en-US" sz="3600" b="1" dirty="0"/>
              <a:t>Very effective against </a:t>
            </a:r>
            <a:r>
              <a:rPr lang="en-US" altLang="en-US" sz="3600" b="1" dirty="0">
                <a:solidFill>
                  <a:srgbClr val="FF0000"/>
                </a:solidFill>
              </a:rPr>
              <a:t>gram – (aerobic) rods</a:t>
            </a:r>
          </a:p>
          <a:p>
            <a:pPr lvl="2" eaLnBrk="1" hangingPunct="1"/>
            <a:r>
              <a:rPr lang="en-US" altLang="en-US" sz="2800" b="1" dirty="0"/>
              <a:t>Targets: Protein Synthesis </a:t>
            </a:r>
          </a:p>
          <a:p>
            <a:pPr lvl="2" eaLnBrk="1" hangingPunct="1"/>
            <a:endParaRPr lang="en-US" altLang="en-US" sz="2800" b="1" dirty="0"/>
          </a:p>
          <a:p>
            <a:pPr eaLnBrk="1" hangingPunct="1"/>
            <a:r>
              <a:rPr lang="en-US" altLang="en-US" sz="4000" b="1" dirty="0">
                <a:solidFill>
                  <a:srgbClr val="FF0000"/>
                </a:solidFill>
              </a:rPr>
              <a:t>Streptomycin</a:t>
            </a:r>
          </a:p>
          <a:p>
            <a:pPr lvl="1" eaLnBrk="1" hangingPunct="1"/>
            <a:r>
              <a:rPr lang="en-US" altLang="en-US" sz="4000" b="1" dirty="0"/>
              <a:t>Tried and TRUE!</a:t>
            </a:r>
          </a:p>
          <a:p>
            <a:pPr lvl="1" eaLnBrk="1" hangingPunct="1"/>
            <a:r>
              <a:rPr lang="en-US" altLang="en-US" sz="4000" b="1" dirty="0"/>
              <a:t>Bubonic plague </a:t>
            </a:r>
          </a:p>
          <a:p>
            <a:pPr lvl="1" eaLnBrk="1" hangingPunct="1"/>
            <a:r>
              <a:rPr lang="en-US" altLang="en-US" sz="4000" b="1" dirty="0"/>
              <a:t>Anti-TB drug (cheaper) </a:t>
            </a:r>
          </a:p>
        </p:txBody>
      </p:sp>
    </p:spTree>
    <p:extLst>
      <p:ext uri="{BB962C8B-B14F-4D97-AF65-F5344CB8AC3E}">
        <p14:creationId xmlns:p14="http://schemas.microsoft.com/office/powerpoint/2010/main" val="72750568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Title 1"/>
          <p:cNvSpPr>
            <a:spLocks noGrp="1"/>
          </p:cNvSpPr>
          <p:nvPr>
            <p:ph type="title"/>
          </p:nvPr>
        </p:nvSpPr>
        <p:spPr/>
        <p:txBody>
          <a:bodyPr>
            <a:noAutofit/>
          </a:bodyPr>
          <a:lstStyle/>
          <a:p>
            <a:pPr eaLnBrk="1" hangingPunct="1"/>
            <a:r>
              <a:rPr lang="en-US" altLang="en-US" sz="4800" dirty="0">
                <a:solidFill>
                  <a:srgbClr val="FF0000"/>
                </a:solidFill>
              </a:rPr>
              <a:t>Tetracycline</a:t>
            </a:r>
            <a:r>
              <a:rPr lang="en-US" altLang="en-US" sz="4800" dirty="0"/>
              <a:t> - Broad </a:t>
            </a:r>
          </a:p>
        </p:txBody>
      </p:sp>
      <p:sp>
        <p:nvSpPr>
          <p:cNvPr id="50178" name="Content Placeholder 2"/>
          <p:cNvSpPr>
            <a:spLocks noGrp="1"/>
          </p:cNvSpPr>
          <p:nvPr>
            <p:ph idx="1"/>
          </p:nvPr>
        </p:nvSpPr>
        <p:spPr/>
        <p:txBody>
          <a:bodyPr>
            <a:normAutofit fontScale="92500"/>
          </a:bodyPr>
          <a:lstStyle/>
          <a:p>
            <a:pPr eaLnBrk="1" hangingPunct="1"/>
            <a:r>
              <a:rPr lang="en-US" altLang="en-US" sz="5400" b="1" dirty="0"/>
              <a:t>Derived from </a:t>
            </a:r>
            <a:r>
              <a:rPr lang="en-US" altLang="en-US" sz="5400" b="1" dirty="0">
                <a:solidFill>
                  <a:srgbClr val="FF0000"/>
                </a:solidFill>
              </a:rPr>
              <a:t>Streptomyces</a:t>
            </a:r>
            <a:r>
              <a:rPr lang="en-US" altLang="en-US" sz="5400" b="1" dirty="0"/>
              <a:t> produced substance ----</a:t>
            </a:r>
            <a:r>
              <a:rPr lang="en-US" altLang="en-US" sz="5400" b="1" dirty="0">
                <a:sym typeface="Wingdings" charset="2"/>
              </a:rPr>
              <a:t> </a:t>
            </a:r>
            <a:r>
              <a:rPr lang="en-US" altLang="en-US" sz="5400" b="1" dirty="0" err="1">
                <a:solidFill>
                  <a:srgbClr val="FF0000"/>
                </a:solidFill>
                <a:sym typeface="Wingdings" charset="2"/>
              </a:rPr>
              <a:t>Tetracyclines</a:t>
            </a:r>
            <a:endParaRPr lang="en-US" altLang="en-US" sz="5400" b="1" dirty="0">
              <a:solidFill>
                <a:srgbClr val="FF0000"/>
              </a:solidFill>
            </a:endParaRPr>
          </a:p>
          <a:p>
            <a:pPr lvl="1" eaLnBrk="1" hangingPunct="1"/>
            <a:r>
              <a:rPr lang="en-US" altLang="en-US" sz="5400" b="1" dirty="0"/>
              <a:t>Blocks protein synthesis </a:t>
            </a:r>
          </a:p>
          <a:p>
            <a:pPr lvl="1" eaLnBrk="1" hangingPunct="1"/>
            <a:r>
              <a:rPr lang="en-US" altLang="en-US" sz="5400" b="1" dirty="0"/>
              <a:t>Broad spectrum </a:t>
            </a:r>
          </a:p>
          <a:p>
            <a:pPr lvl="1" eaLnBrk="1" hangingPunct="1"/>
            <a:endParaRPr lang="en-US" altLang="en-US" sz="5400" b="1" dirty="0"/>
          </a:p>
          <a:p>
            <a:pPr eaLnBrk="1" hangingPunct="1"/>
            <a:r>
              <a:rPr lang="en-US" altLang="en-US" sz="5400" b="1" dirty="0"/>
              <a:t>Some people incur </a:t>
            </a:r>
            <a:r>
              <a:rPr lang="en-US" altLang="en-US" sz="5400" b="1" dirty="0">
                <a:solidFill>
                  <a:srgbClr val="FF0000"/>
                </a:solidFill>
              </a:rPr>
              <a:t>GI problems! </a:t>
            </a:r>
          </a:p>
        </p:txBody>
      </p:sp>
    </p:spTree>
    <p:extLst>
      <p:ext uri="{BB962C8B-B14F-4D97-AF65-F5344CB8AC3E}">
        <p14:creationId xmlns:p14="http://schemas.microsoft.com/office/powerpoint/2010/main" val="156366223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Title 1"/>
          <p:cNvSpPr>
            <a:spLocks noGrp="1"/>
          </p:cNvSpPr>
          <p:nvPr>
            <p:ph type="title"/>
          </p:nvPr>
        </p:nvSpPr>
        <p:spPr/>
        <p:txBody>
          <a:bodyPr>
            <a:normAutofit fontScale="90000"/>
          </a:bodyPr>
          <a:lstStyle/>
          <a:p>
            <a:pPr eaLnBrk="1" hangingPunct="1"/>
            <a:r>
              <a:rPr lang="en-US" altLang="en-US"/>
              <a:t>Erythromycin </a:t>
            </a:r>
          </a:p>
        </p:txBody>
      </p:sp>
      <p:sp>
        <p:nvSpPr>
          <p:cNvPr id="51202" name="Content Placeholder 2"/>
          <p:cNvSpPr>
            <a:spLocks noGrp="1"/>
          </p:cNvSpPr>
          <p:nvPr>
            <p:ph idx="1"/>
          </p:nvPr>
        </p:nvSpPr>
        <p:spPr>
          <a:xfrm>
            <a:off x="251791" y="1169233"/>
            <a:ext cx="11102009" cy="5007730"/>
          </a:xfrm>
        </p:spPr>
        <p:txBody>
          <a:bodyPr>
            <a:normAutofit lnSpcReduction="10000"/>
          </a:bodyPr>
          <a:lstStyle/>
          <a:p>
            <a:pPr eaLnBrk="1" hangingPunct="1"/>
            <a:r>
              <a:rPr lang="en-US" altLang="en-US" sz="4400" b="1" dirty="0"/>
              <a:t>Isolated from a strain of Streptomyces </a:t>
            </a:r>
          </a:p>
          <a:p>
            <a:pPr lvl="1" eaLnBrk="1" hangingPunct="1"/>
            <a:r>
              <a:rPr lang="en-US" altLang="en-US" sz="4400" b="1" dirty="0">
                <a:solidFill>
                  <a:srgbClr val="FF0000"/>
                </a:solidFill>
              </a:rPr>
              <a:t>Broad spectrum, low toxicity </a:t>
            </a:r>
          </a:p>
          <a:p>
            <a:pPr lvl="1" eaLnBrk="1" hangingPunct="1"/>
            <a:endParaRPr lang="en-US" altLang="en-US" sz="4400" b="1" dirty="0">
              <a:solidFill>
                <a:srgbClr val="FF0000"/>
              </a:solidFill>
            </a:endParaRPr>
          </a:p>
          <a:p>
            <a:pPr eaLnBrk="1" hangingPunct="1"/>
            <a:r>
              <a:rPr lang="en-US" altLang="en-US" sz="4400" b="1" dirty="0">
                <a:solidFill>
                  <a:srgbClr val="FF0000"/>
                </a:solidFill>
              </a:rPr>
              <a:t>Semisynthetic version</a:t>
            </a:r>
          </a:p>
          <a:p>
            <a:pPr lvl="1" eaLnBrk="1" hangingPunct="1"/>
            <a:r>
              <a:rPr lang="en-US" altLang="en-US" sz="4400" b="1" dirty="0"/>
              <a:t>Clarithromycin </a:t>
            </a:r>
          </a:p>
          <a:p>
            <a:pPr lvl="1" eaLnBrk="1" hangingPunct="1"/>
            <a:r>
              <a:rPr lang="en-US" altLang="en-US" sz="4400" b="1" dirty="0"/>
              <a:t>Middle ear infection, respiratory and skin infections  and Mycobacterium in AIDS patients </a:t>
            </a:r>
          </a:p>
        </p:txBody>
      </p:sp>
    </p:spTree>
    <p:extLst>
      <p:ext uri="{BB962C8B-B14F-4D97-AF65-F5344CB8AC3E}">
        <p14:creationId xmlns:p14="http://schemas.microsoft.com/office/powerpoint/2010/main" val="171372807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Inhibiting Metabolic Pathways </a:t>
            </a:r>
            <a:r>
              <a:rPr lang="mr-IN" dirty="0"/>
              <a:t>–</a:t>
            </a:r>
            <a:r>
              <a:rPr lang="en-US" dirty="0"/>
              <a:t> Sulfa Drugs </a:t>
            </a:r>
          </a:p>
        </p:txBody>
      </p:sp>
      <p:pic>
        <p:nvPicPr>
          <p:cNvPr id="3" name="Picture Placeholder 1" descr="OSC_Microbio_14_02_SulfTri.jpg"/>
          <p:cNvPicPr>
            <a:picLocks noChangeAspect="1"/>
          </p:cNvPicPr>
          <p:nvPr/>
        </p:nvPicPr>
        <p:blipFill>
          <a:blip r:embed="rId2">
            <a:extLst>
              <a:ext uri="{28A0092B-C50C-407E-A947-70E740481C1C}">
                <a14:useLocalDpi xmlns:a14="http://schemas.microsoft.com/office/drawing/2010/main" val="0"/>
              </a:ext>
            </a:extLst>
          </a:blip>
          <a:srcRect l="-54289" r="-54289"/>
          <a:stretch>
            <a:fillRect/>
          </a:stretch>
        </p:blipFill>
        <p:spPr>
          <a:xfrm>
            <a:off x="1691639" y="1079292"/>
            <a:ext cx="8062913" cy="3500071"/>
          </a:xfrm>
          <a:prstGeom prst="rect">
            <a:avLst/>
          </a:prstGeom>
        </p:spPr>
      </p:pic>
      <p:sp>
        <p:nvSpPr>
          <p:cNvPr id="4" name="Text Placeholder 6"/>
          <p:cNvSpPr txBox="1">
            <a:spLocks/>
          </p:cNvSpPr>
          <p:nvPr/>
        </p:nvSpPr>
        <p:spPr>
          <a:xfrm>
            <a:off x="323850" y="5095442"/>
            <a:ext cx="11544300" cy="1166382"/>
          </a:xfrm>
          <a:prstGeom prst="rect">
            <a:avLst/>
          </a:prstGeom>
        </p:spPr>
        <p:txBody>
          <a:bodyPr>
            <a:no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b="1"/>
              <a:t>Sulfonamides and trimethoprim are examples of antimetabolites that interfere in the bacterial synthesis of folic acid by blocking purine and pyrimidine biosynthesis, thus inhibiting bacterial growth.</a:t>
            </a:r>
            <a:endParaRPr lang="en-US" b="1" dirty="0"/>
          </a:p>
        </p:txBody>
      </p:sp>
    </p:spTree>
    <p:extLst>
      <p:ext uri="{BB962C8B-B14F-4D97-AF65-F5344CB8AC3E}">
        <p14:creationId xmlns:p14="http://schemas.microsoft.com/office/powerpoint/2010/main" val="116373074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Title 1"/>
          <p:cNvSpPr>
            <a:spLocks noGrp="1"/>
          </p:cNvSpPr>
          <p:nvPr>
            <p:ph type="title"/>
          </p:nvPr>
        </p:nvSpPr>
        <p:spPr/>
        <p:txBody>
          <a:bodyPr>
            <a:normAutofit fontScale="90000"/>
          </a:bodyPr>
          <a:lstStyle/>
          <a:p>
            <a:pPr eaLnBrk="1" hangingPunct="1"/>
            <a:r>
              <a:rPr lang="en-US" altLang="en-US"/>
              <a:t>Targeting Folic Acid Synthesis </a:t>
            </a:r>
          </a:p>
        </p:txBody>
      </p:sp>
      <p:sp>
        <p:nvSpPr>
          <p:cNvPr id="52226" name="Content Placeholder 2"/>
          <p:cNvSpPr>
            <a:spLocks noGrp="1"/>
          </p:cNvSpPr>
          <p:nvPr>
            <p:ph idx="1"/>
          </p:nvPr>
        </p:nvSpPr>
        <p:spPr/>
        <p:txBody>
          <a:bodyPr>
            <a:normAutofit/>
          </a:bodyPr>
          <a:lstStyle/>
          <a:p>
            <a:pPr eaLnBrk="1" hangingPunct="1"/>
            <a:r>
              <a:rPr lang="en-US" altLang="en-US" sz="4000" b="1" dirty="0"/>
              <a:t>Sulfonamides – </a:t>
            </a:r>
            <a:r>
              <a:rPr lang="en-US" altLang="en-US" sz="4000" b="1" dirty="0">
                <a:solidFill>
                  <a:srgbClr val="FF0000"/>
                </a:solidFill>
              </a:rPr>
              <a:t>“Sulfa Drugs”</a:t>
            </a:r>
          </a:p>
          <a:p>
            <a:pPr lvl="1" eaLnBrk="1" hangingPunct="1"/>
            <a:r>
              <a:rPr lang="en-US" altLang="en-US" sz="4000" b="1" dirty="0"/>
              <a:t>First modern antimicrobial drug – synthetic </a:t>
            </a:r>
          </a:p>
          <a:p>
            <a:pPr lvl="1" eaLnBrk="1" hangingPunct="1"/>
            <a:endParaRPr lang="en-US" altLang="en-US" sz="4000" b="1" dirty="0"/>
          </a:p>
          <a:p>
            <a:pPr eaLnBrk="1" hangingPunct="1"/>
            <a:r>
              <a:rPr lang="en-US" altLang="en-US" sz="4000" b="1" dirty="0"/>
              <a:t>Treats </a:t>
            </a:r>
            <a:r>
              <a:rPr lang="en-US" altLang="en-US" sz="4000" b="1" dirty="0">
                <a:solidFill>
                  <a:srgbClr val="FF0000"/>
                </a:solidFill>
              </a:rPr>
              <a:t>urinary tract infections, protozoan infections, ointments treat eye infections</a:t>
            </a:r>
          </a:p>
          <a:p>
            <a:pPr eaLnBrk="1" hangingPunct="1"/>
            <a:endParaRPr lang="en-US" altLang="en-US" sz="4000" b="1" dirty="0">
              <a:solidFill>
                <a:srgbClr val="FF0000"/>
              </a:solidFill>
            </a:endParaRPr>
          </a:p>
          <a:p>
            <a:pPr eaLnBrk="1" hangingPunct="1"/>
            <a:r>
              <a:rPr lang="en-US" altLang="en-US" sz="4000" b="1" dirty="0"/>
              <a:t>Folic Acid </a:t>
            </a:r>
          </a:p>
        </p:txBody>
      </p:sp>
    </p:spTree>
    <p:extLst>
      <p:ext uri="{BB962C8B-B14F-4D97-AF65-F5344CB8AC3E}">
        <p14:creationId xmlns:p14="http://schemas.microsoft.com/office/powerpoint/2010/main" val="57713338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752600" y="285750"/>
            <a:ext cx="6584950" cy="6186309"/>
          </a:xfrm>
          <a:prstGeom prst="rect">
            <a:avLst/>
          </a:prstGeom>
        </p:spPr>
        <p:style>
          <a:lnRef idx="2">
            <a:schemeClr val="accent2"/>
          </a:lnRef>
          <a:fillRef idx="1">
            <a:schemeClr val="lt1"/>
          </a:fillRef>
          <a:effectRef idx="0">
            <a:schemeClr val="accent2"/>
          </a:effectRef>
          <a:fontRef idx="minor">
            <a:schemeClr val="dk1"/>
          </a:fontRef>
        </p:style>
        <p:txBody>
          <a:bodyPr>
            <a:spAutoFit/>
          </a:bodyPr>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eaLnBrk="1" hangingPunct="1">
              <a:defRPr/>
            </a:pPr>
            <a:r>
              <a:rPr lang="en-US" altLang="en-US" sz="4400" b="1" dirty="0">
                <a:solidFill>
                  <a:srgbClr val="000000"/>
                </a:solidFill>
                <a:latin typeface="Rockwell" charset="0"/>
              </a:rPr>
              <a:t>Sulfa Drugs: PABA substrate necessary to synthesize Folic Acid. Sulfa drug is a competitor for active site. “Metabolic Inhibitor”</a:t>
            </a:r>
          </a:p>
          <a:p>
            <a:pPr eaLnBrk="1" hangingPunct="1">
              <a:defRPr/>
            </a:pPr>
            <a:r>
              <a:rPr lang="en-US" altLang="en-US" sz="4400" b="1" dirty="0">
                <a:solidFill>
                  <a:srgbClr val="000000"/>
                </a:solidFill>
                <a:latin typeface="Rockwell" charset="0"/>
              </a:rPr>
              <a:t>Para-amino-benzoic acid </a:t>
            </a:r>
          </a:p>
        </p:txBody>
      </p:sp>
    </p:spTree>
    <p:extLst>
      <p:ext uri="{BB962C8B-B14F-4D97-AF65-F5344CB8AC3E}">
        <p14:creationId xmlns:p14="http://schemas.microsoft.com/office/powerpoint/2010/main" val="184460142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Title 1"/>
          <p:cNvSpPr>
            <a:spLocks noGrp="1"/>
          </p:cNvSpPr>
          <p:nvPr>
            <p:ph type="title"/>
          </p:nvPr>
        </p:nvSpPr>
        <p:spPr>
          <a:xfrm>
            <a:off x="2022475" y="104776"/>
            <a:ext cx="7556500" cy="758825"/>
          </a:xfrm>
        </p:spPr>
        <p:txBody>
          <a:bodyPr>
            <a:normAutofit fontScale="90000"/>
          </a:bodyPr>
          <a:lstStyle/>
          <a:p>
            <a:pPr eaLnBrk="1" hangingPunct="1"/>
            <a:r>
              <a:rPr lang="en-US" altLang="en-US"/>
              <a:t>Agents to Treat Fungal Infections</a:t>
            </a:r>
          </a:p>
        </p:txBody>
      </p:sp>
      <p:sp>
        <p:nvSpPr>
          <p:cNvPr id="51203" name="Content Placeholder 2"/>
          <p:cNvSpPr>
            <a:spLocks noGrp="1"/>
          </p:cNvSpPr>
          <p:nvPr>
            <p:ph idx="1"/>
          </p:nvPr>
        </p:nvSpPr>
        <p:spPr/>
        <p:txBody>
          <a:bodyPr>
            <a:noAutofit/>
          </a:bodyPr>
          <a:lstStyle/>
          <a:p>
            <a:pPr eaLnBrk="1" hangingPunct="1">
              <a:lnSpc>
                <a:spcPct val="80000"/>
              </a:lnSpc>
            </a:pPr>
            <a:r>
              <a:rPr lang="en-US" altLang="en-US" sz="3200" b="1" dirty="0"/>
              <a:t>Fungal cells are </a:t>
            </a:r>
            <a:r>
              <a:rPr lang="en-US" altLang="en-US" sz="4000" b="1" u="sng" dirty="0">
                <a:solidFill>
                  <a:srgbClr val="FF0000"/>
                </a:solidFill>
              </a:rPr>
              <a:t>eukaryotic</a:t>
            </a:r>
            <a:r>
              <a:rPr lang="en-US" altLang="en-US" sz="3200" b="1" dirty="0"/>
              <a:t>, so present special problems</a:t>
            </a:r>
          </a:p>
          <a:p>
            <a:pPr lvl="1" eaLnBrk="1" hangingPunct="1">
              <a:lnSpc>
                <a:spcPct val="80000"/>
              </a:lnSpc>
            </a:pPr>
            <a:r>
              <a:rPr lang="en-US" altLang="en-US" sz="2800" b="1" dirty="0"/>
              <a:t>Majority of chemotherapeutic drugs are designed to act on bacteria and are ineffective for fungal infections</a:t>
            </a:r>
          </a:p>
          <a:p>
            <a:pPr lvl="1" eaLnBrk="1" hangingPunct="1">
              <a:lnSpc>
                <a:spcPct val="80000"/>
              </a:lnSpc>
            </a:pPr>
            <a:r>
              <a:rPr lang="en-US" altLang="en-US" sz="2800" b="1" dirty="0"/>
              <a:t>Similarities between fungal and human cells- </a:t>
            </a:r>
            <a:r>
              <a:rPr lang="en-US" altLang="en-US" sz="2800" b="1" dirty="0">
                <a:solidFill>
                  <a:srgbClr val="FF0000"/>
                </a:solidFill>
              </a:rPr>
              <a:t>toxicity to humans</a:t>
            </a:r>
          </a:p>
          <a:p>
            <a:pPr lvl="1" eaLnBrk="1" hangingPunct="1">
              <a:lnSpc>
                <a:spcPct val="80000"/>
              </a:lnSpc>
            </a:pPr>
            <a:endParaRPr lang="en-US" altLang="en-US" sz="2800" b="1" dirty="0"/>
          </a:p>
          <a:p>
            <a:pPr eaLnBrk="1" hangingPunct="1">
              <a:lnSpc>
                <a:spcPct val="80000"/>
              </a:lnSpc>
            </a:pPr>
            <a:r>
              <a:rPr lang="en-US" altLang="en-US" sz="3200" b="1" dirty="0">
                <a:solidFill>
                  <a:srgbClr val="FF0000"/>
                </a:solidFill>
              </a:rPr>
              <a:t>Four main groups</a:t>
            </a:r>
          </a:p>
          <a:p>
            <a:pPr lvl="1" eaLnBrk="1" hangingPunct="1">
              <a:lnSpc>
                <a:spcPct val="80000"/>
              </a:lnSpc>
            </a:pPr>
            <a:r>
              <a:rPr lang="en-US" altLang="en-US" sz="2800" b="1" dirty="0"/>
              <a:t>Macrolide polyene antibiotics, Azoles, </a:t>
            </a:r>
            <a:r>
              <a:rPr lang="en-US" altLang="en-US" sz="2800" b="1" dirty="0" err="1"/>
              <a:t>Echinocandins</a:t>
            </a:r>
            <a:r>
              <a:rPr lang="en-US" altLang="en-US" sz="2800" b="1" dirty="0"/>
              <a:t> and the </a:t>
            </a:r>
            <a:r>
              <a:rPr lang="en-US" altLang="en-US" sz="2800" b="1" dirty="0" err="1"/>
              <a:t>Flucytosines</a:t>
            </a:r>
            <a:r>
              <a:rPr lang="en-US" altLang="en-US" sz="2800" b="1" dirty="0"/>
              <a:t> </a:t>
            </a:r>
          </a:p>
          <a:p>
            <a:pPr lvl="1" eaLnBrk="1" hangingPunct="1">
              <a:lnSpc>
                <a:spcPct val="80000"/>
              </a:lnSpc>
            </a:pPr>
            <a:endParaRPr lang="en-US" altLang="en-US" sz="2800" b="1" dirty="0"/>
          </a:p>
          <a:p>
            <a:pPr eaLnBrk="1" hangingPunct="1">
              <a:lnSpc>
                <a:spcPct val="80000"/>
              </a:lnSpc>
            </a:pPr>
            <a:r>
              <a:rPr lang="en-US" altLang="en-US" sz="3200" b="1" dirty="0">
                <a:solidFill>
                  <a:srgbClr val="FF0000"/>
                </a:solidFill>
              </a:rPr>
              <a:t>Targets </a:t>
            </a:r>
          </a:p>
          <a:p>
            <a:pPr lvl="1" eaLnBrk="1" hangingPunct="1">
              <a:lnSpc>
                <a:spcPct val="80000"/>
              </a:lnSpc>
            </a:pPr>
            <a:r>
              <a:rPr lang="en-US" altLang="en-US" sz="2800" b="1" dirty="0"/>
              <a:t>Fungal membranes, loss of permeability; cell wall synthesis </a:t>
            </a:r>
          </a:p>
          <a:p>
            <a:pPr eaLnBrk="1" hangingPunct="1">
              <a:lnSpc>
                <a:spcPct val="80000"/>
              </a:lnSpc>
            </a:pPr>
            <a:endParaRPr lang="en-US" altLang="en-US" sz="3200" b="1" dirty="0"/>
          </a:p>
        </p:txBody>
      </p:sp>
    </p:spTree>
    <p:extLst>
      <p:ext uri="{BB962C8B-B14F-4D97-AF65-F5344CB8AC3E}">
        <p14:creationId xmlns:p14="http://schemas.microsoft.com/office/powerpoint/2010/main" val="114217146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51203">
                                            <p:txEl>
                                              <p:pRg st="0" end="0"/>
                                            </p:txEl>
                                          </p:spTgt>
                                        </p:tgtEl>
                                        <p:attrNameLst>
                                          <p:attrName>style.visibility</p:attrName>
                                        </p:attrNameLst>
                                      </p:cBhvr>
                                      <p:to>
                                        <p:strVal val="visible"/>
                                      </p:to>
                                    </p:set>
                                    <p:anim calcmode="lin" valueType="num">
                                      <p:cBhvr>
                                        <p:cTn id="7" dur="500" fill="hold"/>
                                        <p:tgtEl>
                                          <p:spTgt spid="51203">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51203">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51203">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51203">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51203">
                                            <p:txEl>
                                              <p:pRg st="0" end="0"/>
                                            </p:txEl>
                                          </p:spTgt>
                                        </p:tgtEl>
                                      </p:cBhvr>
                                    </p:animEffect>
                                  </p:childTnLst>
                                </p:cTn>
                              </p:par>
                              <p:par>
                                <p:cTn id="12" presetID="41" presetClass="entr" presetSubtype="0" fill="hold" grpId="0" nodeType="withEffect">
                                  <p:stCondLst>
                                    <p:cond delay="0"/>
                                  </p:stCondLst>
                                  <p:iterate type="lt">
                                    <p:tmPct val="10000"/>
                                  </p:iterate>
                                  <p:childTnLst>
                                    <p:set>
                                      <p:cBhvr>
                                        <p:cTn id="13" dur="1" fill="hold">
                                          <p:stCondLst>
                                            <p:cond delay="0"/>
                                          </p:stCondLst>
                                        </p:cTn>
                                        <p:tgtEl>
                                          <p:spTgt spid="51203">
                                            <p:txEl>
                                              <p:pRg st="1" end="1"/>
                                            </p:txEl>
                                          </p:spTgt>
                                        </p:tgtEl>
                                        <p:attrNameLst>
                                          <p:attrName>style.visibility</p:attrName>
                                        </p:attrNameLst>
                                      </p:cBhvr>
                                      <p:to>
                                        <p:strVal val="visible"/>
                                      </p:to>
                                    </p:set>
                                    <p:anim calcmode="lin" valueType="num">
                                      <p:cBhvr>
                                        <p:cTn id="14" dur="500" fill="hold"/>
                                        <p:tgtEl>
                                          <p:spTgt spid="51203">
                                            <p:txEl>
                                              <p:pRg st="1" end="1"/>
                                            </p:txEl>
                                          </p:spTgt>
                                        </p:tgtEl>
                                        <p:attrNameLst>
                                          <p:attrName>ppt_x</p:attrName>
                                        </p:attrNameLst>
                                      </p:cBhvr>
                                      <p:tavLst>
                                        <p:tav tm="0">
                                          <p:val>
                                            <p:strVal val="#ppt_x"/>
                                          </p:val>
                                        </p:tav>
                                        <p:tav tm="50000">
                                          <p:val>
                                            <p:strVal val="#ppt_x+.1"/>
                                          </p:val>
                                        </p:tav>
                                        <p:tav tm="100000">
                                          <p:val>
                                            <p:strVal val="#ppt_x"/>
                                          </p:val>
                                        </p:tav>
                                      </p:tavLst>
                                    </p:anim>
                                    <p:anim calcmode="lin" valueType="num">
                                      <p:cBhvr>
                                        <p:cTn id="15" dur="500" fill="hold"/>
                                        <p:tgtEl>
                                          <p:spTgt spid="51203">
                                            <p:txEl>
                                              <p:pRg st="1" end="1"/>
                                            </p:txEl>
                                          </p:spTgt>
                                        </p:tgtEl>
                                        <p:attrNameLst>
                                          <p:attrName>ppt_y</p:attrName>
                                        </p:attrNameLst>
                                      </p:cBhvr>
                                      <p:tavLst>
                                        <p:tav tm="0">
                                          <p:val>
                                            <p:strVal val="#ppt_y"/>
                                          </p:val>
                                        </p:tav>
                                        <p:tav tm="100000">
                                          <p:val>
                                            <p:strVal val="#ppt_y"/>
                                          </p:val>
                                        </p:tav>
                                      </p:tavLst>
                                    </p:anim>
                                    <p:anim calcmode="lin" valueType="num">
                                      <p:cBhvr>
                                        <p:cTn id="16" dur="500" fill="hold"/>
                                        <p:tgtEl>
                                          <p:spTgt spid="51203">
                                            <p:txEl>
                                              <p:pRg st="1" end="1"/>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7" dur="500" fill="hold"/>
                                        <p:tgtEl>
                                          <p:spTgt spid="51203">
                                            <p:txEl>
                                              <p:pRg st="1" end="1"/>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8" dur="500" tmFilter="0,0; .5, 1; 1, 1"/>
                                        <p:tgtEl>
                                          <p:spTgt spid="51203">
                                            <p:txEl>
                                              <p:pRg st="1" end="1"/>
                                            </p:txEl>
                                          </p:spTgt>
                                        </p:tgtEl>
                                      </p:cBhvr>
                                    </p:animEffect>
                                  </p:childTnLst>
                                </p:cTn>
                              </p:par>
                              <p:par>
                                <p:cTn id="19" presetID="41" presetClass="entr" presetSubtype="0" fill="hold" grpId="0" nodeType="withEffect">
                                  <p:stCondLst>
                                    <p:cond delay="0"/>
                                  </p:stCondLst>
                                  <p:iterate type="lt">
                                    <p:tmPct val="10000"/>
                                  </p:iterate>
                                  <p:childTnLst>
                                    <p:set>
                                      <p:cBhvr>
                                        <p:cTn id="20" dur="1" fill="hold">
                                          <p:stCondLst>
                                            <p:cond delay="0"/>
                                          </p:stCondLst>
                                        </p:cTn>
                                        <p:tgtEl>
                                          <p:spTgt spid="51203">
                                            <p:txEl>
                                              <p:pRg st="2" end="2"/>
                                            </p:txEl>
                                          </p:spTgt>
                                        </p:tgtEl>
                                        <p:attrNameLst>
                                          <p:attrName>style.visibility</p:attrName>
                                        </p:attrNameLst>
                                      </p:cBhvr>
                                      <p:to>
                                        <p:strVal val="visible"/>
                                      </p:to>
                                    </p:set>
                                    <p:anim calcmode="lin" valueType="num">
                                      <p:cBhvr>
                                        <p:cTn id="21" dur="500" fill="hold"/>
                                        <p:tgtEl>
                                          <p:spTgt spid="51203">
                                            <p:txEl>
                                              <p:pRg st="2" end="2"/>
                                            </p:txEl>
                                          </p:spTgt>
                                        </p:tgtEl>
                                        <p:attrNameLst>
                                          <p:attrName>ppt_x</p:attrName>
                                        </p:attrNameLst>
                                      </p:cBhvr>
                                      <p:tavLst>
                                        <p:tav tm="0">
                                          <p:val>
                                            <p:strVal val="#ppt_x"/>
                                          </p:val>
                                        </p:tav>
                                        <p:tav tm="50000">
                                          <p:val>
                                            <p:strVal val="#ppt_x+.1"/>
                                          </p:val>
                                        </p:tav>
                                        <p:tav tm="100000">
                                          <p:val>
                                            <p:strVal val="#ppt_x"/>
                                          </p:val>
                                        </p:tav>
                                      </p:tavLst>
                                    </p:anim>
                                    <p:anim calcmode="lin" valueType="num">
                                      <p:cBhvr>
                                        <p:cTn id="22" dur="500" fill="hold"/>
                                        <p:tgtEl>
                                          <p:spTgt spid="51203">
                                            <p:txEl>
                                              <p:pRg st="2" end="2"/>
                                            </p:txEl>
                                          </p:spTgt>
                                        </p:tgtEl>
                                        <p:attrNameLst>
                                          <p:attrName>ppt_y</p:attrName>
                                        </p:attrNameLst>
                                      </p:cBhvr>
                                      <p:tavLst>
                                        <p:tav tm="0">
                                          <p:val>
                                            <p:strVal val="#ppt_y"/>
                                          </p:val>
                                        </p:tav>
                                        <p:tav tm="100000">
                                          <p:val>
                                            <p:strVal val="#ppt_y"/>
                                          </p:val>
                                        </p:tav>
                                      </p:tavLst>
                                    </p:anim>
                                    <p:anim calcmode="lin" valueType="num">
                                      <p:cBhvr>
                                        <p:cTn id="23" dur="500" fill="hold"/>
                                        <p:tgtEl>
                                          <p:spTgt spid="51203">
                                            <p:txEl>
                                              <p:pRg st="2" end="2"/>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4" dur="500" fill="hold"/>
                                        <p:tgtEl>
                                          <p:spTgt spid="51203">
                                            <p:txEl>
                                              <p:pRg st="2" end="2"/>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5" dur="500" tmFilter="0,0; .5, 1; 1, 1"/>
                                        <p:tgtEl>
                                          <p:spTgt spid="51203">
                                            <p:txEl>
                                              <p:pRg st="2" end="2"/>
                                            </p:txEl>
                                          </p:spTgt>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41" presetClass="entr" presetSubtype="0" fill="hold" grpId="0" nodeType="clickEffect">
                                  <p:stCondLst>
                                    <p:cond delay="0"/>
                                  </p:stCondLst>
                                  <p:iterate type="lt">
                                    <p:tmPct val="10000"/>
                                  </p:iterate>
                                  <p:childTnLst>
                                    <p:set>
                                      <p:cBhvr>
                                        <p:cTn id="29" dur="1" fill="hold">
                                          <p:stCondLst>
                                            <p:cond delay="0"/>
                                          </p:stCondLst>
                                        </p:cTn>
                                        <p:tgtEl>
                                          <p:spTgt spid="51203">
                                            <p:txEl>
                                              <p:pRg st="4" end="4"/>
                                            </p:txEl>
                                          </p:spTgt>
                                        </p:tgtEl>
                                        <p:attrNameLst>
                                          <p:attrName>style.visibility</p:attrName>
                                        </p:attrNameLst>
                                      </p:cBhvr>
                                      <p:to>
                                        <p:strVal val="visible"/>
                                      </p:to>
                                    </p:set>
                                    <p:anim calcmode="lin" valueType="num">
                                      <p:cBhvr>
                                        <p:cTn id="30" dur="500" fill="hold"/>
                                        <p:tgtEl>
                                          <p:spTgt spid="51203">
                                            <p:txEl>
                                              <p:pRg st="4" end="4"/>
                                            </p:txEl>
                                          </p:spTgt>
                                        </p:tgtEl>
                                        <p:attrNameLst>
                                          <p:attrName>ppt_x</p:attrName>
                                        </p:attrNameLst>
                                      </p:cBhvr>
                                      <p:tavLst>
                                        <p:tav tm="0">
                                          <p:val>
                                            <p:strVal val="#ppt_x"/>
                                          </p:val>
                                        </p:tav>
                                        <p:tav tm="50000">
                                          <p:val>
                                            <p:strVal val="#ppt_x+.1"/>
                                          </p:val>
                                        </p:tav>
                                        <p:tav tm="100000">
                                          <p:val>
                                            <p:strVal val="#ppt_x"/>
                                          </p:val>
                                        </p:tav>
                                      </p:tavLst>
                                    </p:anim>
                                    <p:anim calcmode="lin" valueType="num">
                                      <p:cBhvr>
                                        <p:cTn id="31" dur="500" fill="hold"/>
                                        <p:tgtEl>
                                          <p:spTgt spid="51203">
                                            <p:txEl>
                                              <p:pRg st="4" end="4"/>
                                            </p:txEl>
                                          </p:spTgt>
                                        </p:tgtEl>
                                        <p:attrNameLst>
                                          <p:attrName>ppt_y</p:attrName>
                                        </p:attrNameLst>
                                      </p:cBhvr>
                                      <p:tavLst>
                                        <p:tav tm="0">
                                          <p:val>
                                            <p:strVal val="#ppt_y"/>
                                          </p:val>
                                        </p:tav>
                                        <p:tav tm="100000">
                                          <p:val>
                                            <p:strVal val="#ppt_y"/>
                                          </p:val>
                                        </p:tav>
                                      </p:tavLst>
                                    </p:anim>
                                    <p:anim calcmode="lin" valueType="num">
                                      <p:cBhvr>
                                        <p:cTn id="32" dur="500" fill="hold"/>
                                        <p:tgtEl>
                                          <p:spTgt spid="51203">
                                            <p:txEl>
                                              <p:pRg st="4" end="4"/>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3" dur="500" fill="hold"/>
                                        <p:tgtEl>
                                          <p:spTgt spid="51203">
                                            <p:txEl>
                                              <p:pRg st="4" end="4"/>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4" dur="500" tmFilter="0,0; .5, 1; 1, 1"/>
                                        <p:tgtEl>
                                          <p:spTgt spid="51203">
                                            <p:txEl>
                                              <p:pRg st="4" end="4"/>
                                            </p:txEl>
                                          </p:spTgt>
                                        </p:tgtEl>
                                      </p:cBhvr>
                                    </p:animEffect>
                                  </p:childTnLst>
                                </p:cTn>
                              </p:par>
                              <p:par>
                                <p:cTn id="35" presetID="41" presetClass="entr" presetSubtype="0" fill="hold" grpId="0" nodeType="withEffect">
                                  <p:stCondLst>
                                    <p:cond delay="0"/>
                                  </p:stCondLst>
                                  <p:iterate type="lt">
                                    <p:tmPct val="10000"/>
                                  </p:iterate>
                                  <p:childTnLst>
                                    <p:set>
                                      <p:cBhvr>
                                        <p:cTn id="36" dur="1" fill="hold">
                                          <p:stCondLst>
                                            <p:cond delay="0"/>
                                          </p:stCondLst>
                                        </p:cTn>
                                        <p:tgtEl>
                                          <p:spTgt spid="51203">
                                            <p:txEl>
                                              <p:pRg st="5" end="5"/>
                                            </p:txEl>
                                          </p:spTgt>
                                        </p:tgtEl>
                                        <p:attrNameLst>
                                          <p:attrName>style.visibility</p:attrName>
                                        </p:attrNameLst>
                                      </p:cBhvr>
                                      <p:to>
                                        <p:strVal val="visible"/>
                                      </p:to>
                                    </p:set>
                                    <p:anim calcmode="lin" valueType="num">
                                      <p:cBhvr>
                                        <p:cTn id="37" dur="500" fill="hold"/>
                                        <p:tgtEl>
                                          <p:spTgt spid="51203">
                                            <p:txEl>
                                              <p:pRg st="5" end="5"/>
                                            </p:txEl>
                                          </p:spTgt>
                                        </p:tgtEl>
                                        <p:attrNameLst>
                                          <p:attrName>ppt_x</p:attrName>
                                        </p:attrNameLst>
                                      </p:cBhvr>
                                      <p:tavLst>
                                        <p:tav tm="0">
                                          <p:val>
                                            <p:strVal val="#ppt_x"/>
                                          </p:val>
                                        </p:tav>
                                        <p:tav tm="50000">
                                          <p:val>
                                            <p:strVal val="#ppt_x+.1"/>
                                          </p:val>
                                        </p:tav>
                                        <p:tav tm="100000">
                                          <p:val>
                                            <p:strVal val="#ppt_x"/>
                                          </p:val>
                                        </p:tav>
                                      </p:tavLst>
                                    </p:anim>
                                    <p:anim calcmode="lin" valueType="num">
                                      <p:cBhvr>
                                        <p:cTn id="38" dur="500" fill="hold"/>
                                        <p:tgtEl>
                                          <p:spTgt spid="51203">
                                            <p:txEl>
                                              <p:pRg st="5" end="5"/>
                                            </p:txEl>
                                          </p:spTgt>
                                        </p:tgtEl>
                                        <p:attrNameLst>
                                          <p:attrName>ppt_y</p:attrName>
                                        </p:attrNameLst>
                                      </p:cBhvr>
                                      <p:tavLst>
                                        <p:tav tm="0">
                                          <p:val>
                                            <p:strVal val="#ppt_y"/>
                                          </p:val>
                                        </p:tav>
                                        <p:tav tm="100000">
                                          <p:val>
                                            <p:strVal val="#ppt_y"/>
                                          </p:val>
                                        </p:tav>
                                      </p:tavLst>
                                    </p:anim>
                                    <p:anim calcmode="lin" valueType="num">
                                      <p:cBhvr>
                                        <p:cTn id="39" dur="500" fill="hold"/>
                                        <p:tgtEl>
                                          <p:spTgt spid="51203">
                                            <p:txEl>
                                              <p:pRg st="5" end="5"/>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40" dur="500" fill="hold"/>
                                        <p:tgtEl>
                                          <p:spTgt spid="51203">
                                            <p:txEl>
                                              <p:pRg st="5" end="5"/>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41" dur="500" tmFilter="0,0; .5, 1; 1, 1"/>
                                        <p:tgtEl>
                                          <p:spTgt spid="51203">
                                            <p:txEl>
                                              <p:pRg st="5" end="5"/>
                                            </p:txEl>
                                          </p:spTgt>
                                        </p:tgtEl>
                                      </p:cBhvr>
                                    </p:animEffect>
                                  </p:childTnLst>
                                </p:cTn>
                              </p:par>
                            </p:childTnLst>
                          </p:cTn>
                        </p:par>
                      </p:childTnLst>
                    </p:cTn>
                  </p:par>
                  <p:par>
                    <p:cTn id="42" fill="hold" nodeType="clickPar">
                      <p:stCondLst>
                        <p:cond delay="indefinite"/>
                      </p:stCondLst>
                      <p:childTnLst>
                        <p:par>
                          <p:cTn id="43" fill="hold" nodeType="withGroup">
                            <p:stCondLst>
                              <p:cond delay="0"/>
                            </p:stCondLst>
                            <p:childTnLst>
                              <p:par>
                                <p:cTn id="44" presetID="41" presetClass="entr" presetSubtype="0" fill="hold" grpId="0" nodeType="clickEffect">
                                  <p:stCondLst>
                                    <p:cond delay="0"/>
                                  </p:stCondLst>
                                  <p:iterate type="lt">
                                    <p:tmPct val="10000"/>
                                  </p:iterate>
                                  <p:childTnLst>
                                    <p:set>
                                      <p:cBhvr>
                                        <p:cTn id="45" dur="1" fill="hold">
                                          <p:stCondLst>
                                            <p:cond delay="0"/>
                                          </p:stCondLst>
                                        </p:cTn>
                                        <p:tgtEl>
                                          <p:spTgt spid="51203">
                                            <p:txEl>
                                              <p:pRg st="7" end="7"/>
                                            </p:txEl>
                                          </p:spTgt>
                                        </p:tgtEl>
                                        <p:attrNameLst>
                                          <p:attrName>style.visibility</p:attrName>
                                        </p:attrNameLst>
                                      </p:cBhvr>
                                      <p:to>
                                        <p:strVal val="visible"/>
                                      </p:to>
                                    </p:set>
                                    <p:anim calcmode="lin" valueType="num">
                                      <p:cBhvr>
                                        <p:cTn id="46" dur="500" fill="hold"/>
                                        <p:tgtEl>
                                          <p:spTgt spid="51203">
                                            <p:txEl>
                                              <p:pRg st="7" end="7"/>
                                            </p:txEl>
                                          </p:spTgt>
                                        </p:tgtEl>
                                        <p:attrNameLst>
                                          <p:attrName>ppt_x</p:attrName>
                                        </p:attrNameLst>
                                      </p:cBhvr>
                                      <p:tavLst>
                                        <p:tav tm="0">
                                          <p:val>
                                            <p:strVal val="#ppt_x"/>
                                          </p:val>
                                        </p:tav>
                                        <p:tav tm="50000">
                                          <p:val>
                                            <p:strVal val="#ppt_x+.1"/>
                                          </p:val>
                                        </p:tav>
                                        <p:tav tm="100000">
                                          <p:val>
                                            <p:strVal val="#ppt_x"/>
                                          </p:val>
                                        </p:tav>
                                      </p:tavLst>
                                    </p:anim>
                                    <p:anim calcmode="lin" valueType="num">
                                      <p:cBhvr>
                                        <p:cTn id="47" dur="500" fill="hold"/>
                                        <p:tgtEl>
                                          <p:spTgt spid="51203">
                                            <p:txEl>
                                              <p:pRg st="7" end="7"/>
                                            </p:txEl>
                                          </p:spTgt>
                                        </p:tgtEl>
                                        <p:attrNameLst>
                                          <p:attrName>ppt_y</p:attrName>
                                        </p:attrNameLst>
                                      </p:cBhvr>
                                      <p:tavLst>
                                        <p:tav tm="0">
                                          <p:val>
                                            <p:strVal val="#ppt_y"/>
                                          </p:val>
                                        </p:tav>
                                        <p:tav tm="100000">
                                          <p:val>
                                            <p:strVal val="#ppt_y"/>
                                          </p:val>
                                        </p:tav>
                                      </p:tavLst>
                                    </p:anim>
                                    <p:anim calcmode="lin" valueType="num">
                                      <p:cBhvr>
                                        <p:cTn id="48" dur="500" fill="hold"/>
                                        <p:tgtEl>
                                          <p:spTgt spid="51203">
                                            <p:txEl>
                                              <p:pRg st="7" end="7"/>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49" dur="500" fill="hold"/>
                                        <p:tgtEl>
                                          <p:spTgt spid="51203">
                                            <p:txEl>
                                              <p:pRg st="7" end="7"/>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50" dur="500" tmFilter="0,0; .5, 1; 1, 1"/>
                                        <p:tgtEl>
                                          <p:spTgt spid="51203">
                                            <p:txEl>
                                              <p:pRg st="7" end="7"/>
                                            </p:txEl>
                                          </p:spTgt>
                                        </p:tgtEl>
                                      </p:cBhvr>
                                    </p:animEffect>
                                  </p:childTnLst>
                                </p:cTn>
                              </p:par>
                              <p:par>
                                <p:cTn id="51" presetID="41" presetClass="entr" presetSubtype="0" fill="hold" grpId="0" nodeType="withEffect">
                                  <p:stCondLst>
                                    <p:cond delay="0"/>
                                  </p:stCondLst>
                                  <p:iterate type="lt">
                                    <p:tmPct val="10000"/>
                                  </p:iterate>
                                  <p:childTnLst>
                                    <p:set>
                                      <p:cBhvr>
                                        <p:cTn id="52" dur="1" fill="hold">
                                          <p:stCondLst>
                                            <p:cond delay="0"/>
                                          </p:stCondLst>
                                        </p:cTn>
                                        <p:tgtEl>
                                          <p:spTgt spid="51203">
                                            <p:txEl>
                                              <p:pRg st="8" end="8"/>
                                            </p:txEl>
                                          </p:spTgt>
                                        </p:tgtEl>
                                        <p:attrNameLst>
                                          <p:attrName>style.visibility</p:attrName>
                                        </p:attrNameLst>
                                      </p:cBhvr>
                                      <p:to>
                                        <p:strVal val="visible"/>
                                      </p:to>
                                    </p:set>
                                    <p:anim calcmode="lin" valueType="num">
                                      <p:cBhvr>
                                        <p:cTn id="53" dur="500" fill="hold"/>
                                        <p:tgtEl>
                                          <p:spTgt spid="51203">
                                            <p:txEl>
                                              <p:pRg st="8" end="8"/>
                                            </p:txEl>
                                          </p:spTgt>
                                        </p:tgtEl>
                                        <p:attrNameLst>
                                          <p:attrName>ppt_x</p:attrName>
                                        </p:attrNameLst>
                                      </p:cBhvr>
                                      <p:tavLst>
                                        <p:tav tm="0">
                                          <p:val>
                                            <p:strVal val="#ppt_x"/>
                                          </p:val>
                                        </p:tav>
                                        <p:tav tm="50000">
                                          <p:val>
                                            <p:strVal val="#ppt_x+.1"/>
                                          </p:val>
                                        </p:tav>
                                        <p:tav tm="100000">
                                          <p:val>
                                            <p:strVal val="#ppt_x"/>
                                          </p:val>
                                        </p:tav>
                                      </p:tavLst>
                                    </p:anim>
                                    <p:anim calcmode="lin" valueType="num">
                                      <p:cBhvr>
                                        <p:cTn id="54" dur="500" fill="hold"/>
                                        <p:tgtEl>
                                          <p:spTgt spid="51203">
                                            <p:txEl>
                                              <p:pRg st="8" end="8"/>
                                            </p:txEl>
                                          </p:spTgt>
                                        </p:tgtEl>
                                        <p:attrNameLst>
                                          <p:attrName>ppt_y</p:attrName>
                                        </p:attrNameLst>
                                      </p:cBhvr>
                                      <p:tavLst>
                                        <p:tav tm="0">
                                          <p:val>
                                            <p:strVal val="#ppt_y"/>
                                          </p:val>
                                        </p:tav>
                                        <p:tav tm="100000">
                                          <p:val>
                                            <p:strVal val="#ppt_y"/>
                                          </p:val>
                                        </p:tav>
                                      </p:tavLst>
                                    </p:anim>
                                    <p:anim calcmode="lin" valueType="num">
                                      <p:cBhvr>
                                        <p:cTn id="55" dur="500" fill="hold"/>
                                        <p:tgtEl>
                                          <p:spTgt spid="51203">
                                            <p:txEl>
                                              <p:pRg st="8" end="8"/>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56" dur="500" fill="hold"/>
                                        <p:tgtEl>
                                          <p:spTgt spid="51203">
                                            <p:txEl>
                                              <p:pRg st="8" end="8"/>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57" dur="500" tmFilter="0,0; .5, 1; 1, 1"/>
                                        <p:tgtEl>
                                          <p:spTgt spid="5120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0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Historical Perspective </a:t>
            </a:r>
          </a:p>
        </p:txBody>
      </p:sp>
      <p:pic>
        <p:nvPicPr>
          <p:cNvPr id="3" name="Picture Placeholder 1" descr="OSC_Microbio_14_01_Ehrlich.jpg"/>
          <p:cNvPicPr>
            <a:picLocks noChangeAspect="1"/>
          </p:cNvPicPr>
          <p:nvPr/>
        </p:nvPicPr>
        <p:blipFill>
          <a:blip r:embed="rId2">
            <a:extLst>
              <a:ext uri="{28A0092B-C50C-407E-A947-70E740481C1C}">
                <a14:useLocalDpi xmlns:a14="http://schemas.microsoft.com/office/drawing/2010/main" val="0"/>
              </a:ext>
            </a:extLst>
          </a:blip>
          <a:srcRect l="-2856" r="-2856"/>
          <a:stretch>
            <a:fillRect/>
          </a:stretch>
        </p:blipFill>
        <p:spPr>
          <a:xfrm>
            <a:off x="2063750" y="1079292"/>
            <a:ext cx="4032250" cy="5256213"/>
          </a:xfrm>
          <a:prstGeom prst="rect">
            <a:avLst/>
          </a:prstGeom>
        </p:spPr>
      </p:pic>
      <p:sp>
        <p:nvSpPr>
          <p:cNvPr id="4" name="Text Placeholder 13"/>
          <p:cNvSpPr txBox="1">
            <a:spLocks/>
          </p:cNvSpPr>
          <p:nvPr/>
        </p:nvSpPr>
        <p:spPr>
          <a:xfrm>
            <a:off x="6641465" y="1381937"/>
            <a:ext cx="3913188" cy="2001343"/>
          </a:xfrm>
          <a:prstGeom prst="rect">
            <a:avLst/>
          </a:prstGeom>
        </p:spPr>
        <p:txBody>
          <a:bodyPr>
            <a:no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sz="2400" b="1">
                <a:solidFill>
                  <a:srgbClr val="000000"/>
                </a:solidFill>
              </a:rPr>
              <a:t>Paul Ehrlich was influential in the discovery of Compound 606, an antimicrobial agent that proved to be an effective treatment for syphilis.</a:t>
            </a:r>
            <a:endParaRPr lang="en-US" sz="2400" b="1" dirty="0">
              <a:solidFill>
                <a:srgbClr val="000000"/>
              </a:solidFill>
            </a:endParaRPr>
          </a:p>
        </p:txBody>
      </p:sp>
    </p:spTree>
    <p:extLst>
      <p:ext uri="{BB962C8B-B14F-4D97-AF65-F5344CB8AC3E}">
        <p14:creationId xmlns:p14="http://schemas.microsoft.com/office/powerpoint/2010/main" val="24975109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Antifungal Drugs </a:t>
            </a:r>
          </a:p>
        </p:txBody>
      </p:sp>
      <p:pic>
        <p:nvPicPr>
          <p:cNvPr id="3" name="Picture Placeholder 1" descr="OSC_Microbio_14_03_sterols.jpg"/>
          <p:cNvPicPr>
            <a:picLocks noChangeAspect="1"/>
          </p:cNvPicPr>
          <p:nvPr/>
        </p:nvPicPr>
        <p:blipFill>
          <a:blip r:embed="rId2">
            <a:extLst>
              <a:ext uri="{28A0092B-C50C-407E-A947-70E740481C1C}">
                <a14:useLocalDpi xmlns:a14="http://schemas.microsoft.com/office/drawing/2010/main" val="0"/>
              </a:ext>
            </a:extLst>
          </a:blip>
          <a:srcRect t="-27671" b="-27671"/>
          <a:stretch>
            <a:fillRect/>
          </a:stretch>
        </p:blipFill>
        <p:spPr>
          <a:xfrm>
            <a:off x="1737359" y="1079292"/>
            <a:ext cx="8062913" cy="3500071"/>
          </a:xfrm>
          <a:prstGeom prst="rect">
            <a:avLst/>
          </a:prstGeom>
        </p:spPr>
      </p:pic>
      <p:sp>
        <p:nvSpPr>
          <p:cNvPr id="4" name="Text Placeholder 6"/>
          <p:cNvSpPr txBox="1">
            <a:spLocks/>
          </p:cNvSpPr>
          <p:nvPr/>
        </p:nvSpPr>
        <p:spPr>
          <a:xfrm>
            <a:off x="457200" y="4843982"/>
            <a:ext cx="11201400" cy="1166382"/>
          </a:xfrm>
          <a:prstGeom prst="rect">
            <a:avLst/>
          </a:prstGeom>
        </p:spPr>
        <p:txBody>
          <a:bodyPr>
            <a:no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b="1"/>
              <a:t>The predominant sterol found in human cells is cholesterol, whereas the predominant sterol found in fungi is ergosterol, making ergosterol a good target for antifungal drug development.</a:t>
            </a:r>
            <a:endParaRPr lang="en-US" b="1" dirty="0"/>
          </a:p>
        </p:txBody>
      </p:sp>
    </p:spTree>
    <p:extLst>
      <p:ext uri="{BB962C8B-B14F-4D97-AF65-F5344CB8AC3E}">
        <p14:creationId xmlns:p14="http://schemas.microsoft.com/office/powerpoint/2010/main" val="68340616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Antifungal Drugs </a:t>
            </a:r>
          </a:p>
        </p:txBody>
      </p:sp>
      <p:pic>
        <p:nvPicPr>
          <p:cNvPr id="3" name="Picture Placeholder 1" descr="OSC_Microbio_14_03_antifungal.jpg"/>
          <p:cNvPicPr>
            <a:picLocks noChangeAspect="1"/>
          </p:cNvPicPr>
          <p:nvPr/>
        </p:nvPicPr>
        <p:blipFill>
          <a:blip r:embed="rId2">
            <a:extLst>
              <a:ext uri="{28A0092B-C50C-407E-A947-70E740481C1C}">
                <a14:useLocalDpi xmlns:a14="http://schemas.microsoft.com/office/drawing/2010/main" val="0"/>
              </a:ext>
            </a:extLst>
          </a:blip>
          <a:srcRect l="-13723" r="-13723"/>
          <a:stretch>
            <a:fillRect/>
          </a:stretch>
        </p:blipFill>
        <p:spPr>
          <a:xfrm>
            <a:off x="2064543" y="1079292"/>
            <a:ext cx="8062913" cy="3500071"/>
          </a:xfrm>
          <a:prstGeom prst="rect">
            <a:avLst/>
          </a:prstGeom>
        </p:spPr>
      </p:pic>
      <p:sp>
        <p:nvSpPr>
          <p:cNvPr id="4" name="Text Placeholder 6"/>
          <p:cNvSpPr txBox="1">
            <a:spLocks/>
          </p:cNvSpPr>
          <p:nvPr/>
        </p:nvSpPr>
        <p:spPr>
          <a:xfrm>
            <a:off x="457200" y="4843982"/>
            <a:ext cx="11155680" cy="1166382"/>
          </a:xfrm>
          <a:prstGeom prst="rect">
            <a:avLst/>
          </a:prstGeom>
        </p:spPr>
        <p:txBody>
          <a:bodyPr>
            <a:norm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dirty="0"/>
              <a:t>Antifungal drugs target several different cell structures. (credit right: modification of work by “Maya and </a:t>
            </a:r>
            <a:r>
              <a:rPr lang="en-US" dirty="0" err="1"/>
              <a:t>Rike</a:t>
            </a:r>
            <a:r>
              <a:rPr lang="en-US" dirty="0"/>
              <a:t>”/Wikimedia Commons)</a:t>
            </a:r>
          </a:p>
        </p:txBody>
      </p:sp>
    </p:spTree>
    <p:extLst>
      <p:ext uri="{BB962C8B-B14F-4D97-AF65-F5344CB8AC3E}">
        <p14:creationId xmlns:p14="http://schemas.microsoft.com/office/powerpoint/2010/main" val="111801553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Title 1"/>
          <p:cNvSpPr>
            <a:spLocks noGrp="1"/>
          </p:cNvSpPr>
          <p:nvPr>
            <p:ph type="title"/>
          </p:nvPr>
        </p:nvSpPr>
        <p:spPr>
          <a:xfrm>
            <a:off x="1981200" y="76200"/>
            <a:ext cx="8229600" cy="1143000"/>
          </a:xfrm>
        </p:spPr>
        <p:txBody>
          <a:bodyPr/>
          <a:lstStyle/>
          <a:p>
            <a:pPr eaLnBrk="1" hangingPunct="1"/>
            <a:r>
              <a:rPr lang="en-US" altLang="en-US"/>
              <a:t>Antiparasitic Chemotherapy</a:t>
            </a:r>
          </a:p>
        </p:txBody>
      </p:sp>
      <p:sp>
        <p:nvSpPr>
          <p:cNvPr id="3" name="Content Placeholder 2"/>
          <p:cNvSpPr>
            <a:spLocks noGrp="1"/>
          </p:cNvSpPr>
          <p:nvPr>
            <p:ph idx="1"/>
          </p:nvPr>
        </p:nvSpPr>
        <p:spPr>
          <a:xfrm>
            <a:off x="450573" y="1295400"/>
            <a:ext cx="11542643" cy="4953000"/>
          </a:xfrm>
        </p:spPr>
        <p:txBody>
          <a:bodyPr>
            <a:noAutofit/>
          </a:bodyPr>
          <a:lstStyle/>
          <a:p>
            <a:pPr eaLnBrk="1" hangingPunct="1">
              <a:lnSpc>
                <a:spcPct val="80000"/>
              </a:lnSpc>
            </a:pPr>
            <a:r>
              <a:rPr lang="en-US" altLang="en-US" sz="3200" b="1" u="sng" dirty="0">
                <a:solidFill>
                  <a:srgbClr val="FF0000"/>
                </a:solidFill>
              </a:rPr>
              <a:t>Antimalarial Drugs</a:t>
            </a:r>
            <a:r>
              <a:rPr lang="en-US" altLang="en-US" sz="3200" b="1" dirty="0"/>
              <a:t>:  Quinine and Its Relatives</a:t>
            </a:r>
          </a:p>
          <a:p>
            <a:pPr lvl="1" eaLnBrk="1" hangingPunct="1">
              <a:lnSpc>
                <a:spcPct val="80000"/>
              </a:lnSpc>
            </a:pPr>
            <a:r>
              <a:rPr lang="en-US" altLang="en-US" sz="2800" b="1" dirty="0">
                <a:solidFill>
                  <a:srgbClr val="FF0000"/>
                </a:solidFill>
              </a:rPr>
              <a:t>Quinine</a:t>
            </a:r>
            <a:r>
              <a:rPr lang="en-US" altLang="en-US" sz="2800" b="1" dirty="0"/>
              <a:t>:  extracted from the bark of the cinchona tree</a:t>
            </a:r>
          </a:p>
          <a:p>
            <a:pPr lvl="1" eaLnBrk="1" hangingPunct="1">
              <a:lnSpc>
                <a:spcPct val="80000"/>
              </a:lnSpc>
            </a:pPr>
            <a:r>
              <a:rPr lang="en-US" altLang="en-US" sz="2800" b="1" dirty="0"/>
              <a:t>Replaced by synthesized </a:t>
            </a:r>
            <a:r>
              <a:rPr lang="en-US" altLang="en-US" sz="2800" b="1" dirty="0" err="1">
                <a:solidFill>
                  <a:srgbClr val="FF0000"/>
                </a:solidFill>
              </a:rPr>
              <a:t>quinolines</a:t>
            </a:r>
            <a:r>
              <a:rPr lang="en-US" altLang="en-US" sz="2800" b="1" dirty="0">
                <a:solidFill>
                  <a:srgbClr val="FF0000"/>
                </a:solidFill>
              </a:rPr>
              <a:t> </a:t>
            </a:r>
            <a:r>
              <a:rPr lang="en-US" altLang="en-US" sz="2800" b="1" dirty="0"/>
              <a:t>(chloroquine and </a:t>
            </a:r>
            <a:r>
              <a:rPr lang="en-US" altLang="en-US" sz="2800" b="1" dirty="0" err="1"/>
              <a:t>primaquine</a:t>
            </a:r>
            <a:r>
              <a:rPr lang="en-US" altLang="en-US" sz="2800" b="1" dirty="0"/>
              <a:t>) which have less toxicity to humans</a:t>
            </a:r>
          </a:p>
          <a:p>
            <a:pPr lvl="1" eaLnBrk="1" hangingPunct="1">
              <a:lnSpc>
                <a:spcPct val="80000"/>
              </a:lnSpc>
            </a:pPr>
            <a:endParaRPr lang="en-US" altLang="en-US" sz="2800" b="1" dirty="0"/>
          </a:p>
          <a:p>
            <a:pPr eaLnBrk="1" hangingPunct="1">
              <a:lnSpc>
                <a:spcPct val="80000"/>
              </a:lnSpc>
            </a:pPr>
            <a:r>
              <a:rPr lang="en-US" altLang="en-US" sz="3200" b="1" dirty="0"/>
              <a:t>Chemotherapy for Other Protozoan Infections</a:t>
            </a:r>
          </a:p>
          <a:p>
            <a:pPr lvl="1" eaLnBrk="1" hangingPunct="1">
              <a:lnSpc>
                <a:spcPct val="80000"/>
              </a:lnSpc>
            </a:pPr>
            <a:r>
              <a:rPr lang="en-US" altLang="en-US" sz="2800" b="1" dirty="0">
                <a:solidFill>
                  <a:srgbClr val="FF0000"/>
                </a:solidFill>
              </a:rPr>
              <a:t>Metronidazole </a:t>
            </a:r>
            <a:r>
              <a:rPr lang="en-US" altLang="en-US" sz="2800" b="1" dirty="0"/>
              <a:t>(</a:t>
            </a:r>
            <a:r>
              <a:rPr lang="en-US" altLang="en-US" sz="2800" b="1" dirty="0" err="1"/>
              <a:t>Flagyl</a:t>
            </a:r>
            <a:r>
              <a:rPr lang="en-US" altLang="en-US" sz="2800" b="1" dirty="0"/>
              <a:t>)</a:t>
            </a:r>
          </a:p>
          <a:p>
            <a:pPr lvl="2" eaLnBrk="1" hangingPunct="1">
              <a:lnSpc>
                <a:spcPct val="80000"/>
              </a:lnSpc>
            </a:pPr>
            <a:r>
              <a:rPr lang="en-US" altLang="en-US" sz="2400" b="1" dirty="0" err="1"/>
              <a:t>Amoebicide</a:t>
            </a:r>
            <a:endParaRPr lang="en-US" altLang="en-US" sz="2400" b="1" dirty="0"/>
          </a:p>
          <a:p>
            <a:pPr lvl="2" eaLnBrk="1" hangingPunct="1">
              <a:lnSpc>
                <a:spcPct val="80000"/>
              </a:lnSpc>
            </a:pPr>
            <a:r>
              <a:rPr lang="en-US" altLang="en-US" sz="2400" b="1" dirty="0"/>
              <a:t>Treating mild and severe intestinal infections by Entamoeba </a:t>
            </a:r>
            <a:r>
              <a:rPr lang="en-US" altLang="en-US" sz="2400" b="1" dirty="0" err="1"/>
              <a:t>histolytica</a:t>
            </a:r>
            <a:endParaRPr lang="en-US" altLang="en-US" sz="2400" b="1" dirty="0"/>
          </a:p>
          <a:p>
            <a:pPr lvl="2" eaLnBrk="1" hangingPunct="1">
              <a:lnSpc>
                <a:spcPct val="80000"/>
              </a:lnSpc>
            </a:pPr>
            <a:r>
              <a:rPr lang="en-US" altLang="en-US" sz="2400" b="1" dirty="0"/>
              <a:t>Orally can also apply to infections by Giardia lamblia and Trichomonas vaginalis</a:t>
            </a:r>
          </a:p>
          <a:p>
            <a:pPr eaLnBrk="1" hangingPunct="1">
              <a:lnSpc>
                <a:spcPct val="80000"/>
              </a:lnSpc>
              <a:buFont typeface="Wingdings" charset="2"/>
              <a:buNone/>
            </a:pPr>
            <a:endParaRPr lang="en-US" altLang="en-US" sz="3200" b="1" dirty="0"/>
          </a:p>
        </p:txBody>
      </p:sp>
    </p:spTree>
    <p:extLst>
      <p:ext uri="{BB962C8B-B14F-4D97-AF65-F5344CB8AC3E}">
        <p14:creationId xmlns:p14="http://schemas.microsoft.com/office/powerpoint/2010/main" val="11944130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5"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3">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3">
                                            <p:txEl>
                                              <p:pRg st="0" end="0"/>
                                            </p:txEl>
                                          </p:spTgt>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3">
                                            <p:txEl>
                                              <p:pRg st="0" end="0"/>
                                            </p:txEl>
                                          </p:spTgt>
                                        </p:tgtEl>
                                        <p:attrNameLst>
                                          <p:attrName>ppt_y</p:attrName>
                                        </p:attrNameLst>
                                      </p:cBhvr>
                                      <p:tavLst>
                                        <p:tav tm="0" fmla="#ppt_y+(sin(-2*pi*(1-$))*-#ppt_x+cos(-2*pi*(1-$))*(1-#ppt_y))*(1-$)">
                                          <p:val>
                                            <p:fltVal val="0"/>
                                          </p:val>
                                        </p:tav>
                                        <p:tav tm="100000">
                                          <p:val>
                                            <p:fltVal val="1"/>
                                          </p:val>
                                        </p:tav>
                                      </p:tavLst>
                                    </p:anim>
                                  </p:childTnLst>
                                </p:cTn>
                              </p:par>
                              <p:par>
                                <p:cTn id="11" presetID="15" presetClass="entr" presetSubtype="0" fill="hold" grpId="0"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p:cTn id="13" dur="10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4" dur="1000" fill="hold"/>
                                        <p:tgtEl>
                                          <p:spTgt spid="3">
                                            <p:txEl>
                                              <p:pRg st="1" end="1"/>
                                            </p:txEl>
                                          </p:spTgt>
                                        </p:tgtEl>
                                        <p:attrNameLst>
                                          <p:attrName>ppt_h</p:attrName>
                                        </p:attrNameLst>
                                      </p:cBhvr>
                                      <p:tavLst>
                                        <p:tav tm="0">
                                          <p:val>
                                            <p:fltVal val="0"/>
                                          </p:val>
                                        </p:tav>
                                        <p:tav tm="100000">
                                          <p:val>
                                            <p:strVal val="#ppt_h"/>
                                          </p:val>
                                        </p:tav>
                                      </p:tavLst>
                                    </p:anim>
                                    <p:anim calcmode="lin" valueType="num">
                                      <p:cBhvr>
                                        <p:cTn id="15" dur="1000" fill="hold"/>
                                        <p:tgtEl>
                                          <p:spTgt spid="3">
                                            <p:txEl>
                                              <p:pRg st="1" end="1"/>
                                            </p:txEl>
                                          </p:spTgt>
                                        </p:tgtEl>
                                        <p:attrNameLst>
                                          <p:attrName>ppt_x</p:attrName>
                                        </p:attrNameLst>
                                      </p:cBhvr>
                                      <p:tavLst>
                                        <p:tav tm="0" fmla="#ppt_x+(cos(-2*pi*(1-$))*-#ppt_x-sin(-2*pi*(1-$))*(1-#ppt_y))*(1-$)">
                                          <p:val>
                                            <p:fltVal val="0"/>
                                          </p:val>
                                        </p:tav>
                                        <p:tav tm="100000">
                                          <p:val>
                                            <p:fltVal val="1"/>
                                          </p:val>
                                        </p:tav>
                                      </p:tavLst>
                                    </p:anim>
                                    <p:anim calcmode="lin" valueType="num">
                                      <p:cBhvr>
                                        <p:cTn id="16" dur="1000" fill="hold"/>
                                        <p:tgtEl>
                                          <p:spTgt spid="3">
                                            <p:txEl>
                                              <p:pRg st="1" end="1"/>
                                            </p:txEl>
                                          </p:spTgt>
                                        </p:tgtEl>
                                        <p:attrNameLst>
                                          <p:attrName>ppt_y</p:attrName>
                                        </p:attrNameLst>
                                      </p:cBhvr>
                                      <p:tavLst>
                                        <p:tav tm="0" fmla="#ppt_y+(sin(-2*pi*(1-$))*-#ppt_x+cos(-2*pi*(1-$))*(1-#ppt_y))*(1-$)">
                                          <p:val>
                                            <p:fltVal val="0"/>
                                          </p:val>
                                        </p:tav>
                                        <p:tav tm="100000">
                                          <p:val>
                                            <p:fltVal val="1"/>
                                          </p:val>
                                        </p:tav>
                                      </p:tavLst>
                                    </p:anim>
                                  </p:childTnLst>
                                </p:cTn>
                              </p:par>
                              <p:par>
                                <p:cTn id="17" presetID="15" presetClass="entr" presetSubtype="0" fill="hold" grpId="0" nodeType="with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p:cTn id="19" dur="1000" fill="hold"/>
                                        <p:tgtEl>
                                          <p:spTgt spid="3">
                                            <p:txEl>
                                              <p:pRg st="2" end="2"/>
                                            </p:txEl>
                                          </p:spTgt>
                                        </p:tgtEl>
                                        <p:attrNameLst>
                                          <p:attrName>ppt_w</p:attrName>
                                        </p:attrNameLst>
                                      </p:cBhvr>
                                      <p:tavLst>
                                        <p:tav tm="0">
                                          <p:val>
                                            <p:fltVal val="0"/>
                                          </p:val>
                                        </p:tav>
                                        <p:tav tm="100000">
                                          <p:val>
                                            <p:strVal val="#ppt_w"/>
                                          </p:val>
                                        </p:tav>
                                      </p:tavLst>
                                    </p:anim>
                                    <p:anim calcmode="lin" valueType="num">
                                      <p:cBhvr>
                                        <p:cTn id="20" dur="1000" fill="hold"/>
                                        <p:tgtEl>
                                          <p:spTgt spid="3">
                                            <p:txEl>
                                              <p:pRg st="2" end="2"/>
                                            </p:txEl>
                                          </p:spTgt>
                                        </p:tgtEl>
                                        <p:attrNameLst>
                                          <p:attrName>ppt_h</p:attrName>
                                        </p:attrNameLst>
                                      </p:cBhvr>
                                      <p:tavLst>
                                        <p:tav tm="0">
                                          <p:val>
                                            <p:fltVal val="0"/>
                                          </p:val>
                                        </p:tav>
                                        <p:tav tm="100000">
                                          <p:val>
                                            <p:strVal val="#ppt_h"/>
                                          </p:val>
                                        </p:tav>
                                      </p:tavLst>
                                    </p:anim>
                                    <p:anim calcmode="lin" valueType="num">
                                      <p:cBhvr>
                                        <p:cTn id="21" dur="1000" fill="hold"/>
                                        <p:tgtEl>
                                          <p:spTgt spid="3">
                                            <p:txEl>
                                              <p:pRg st="2" end="2"/>
                                            </p:txEl>
                                          </p:spTgt>
                                        </p:tgtEl>
                                        <p:attrNameLst>
                                          <p:attrName>ppt_x</p:attrName>
                                        </p:attrNameLst>
                                      </p:cBhvr>
                                      <p:tavLst>
                                        <p:tav tm="0" fmla="#ppt_x+(cos(-2*pi*(1-$))*-#ppt_x-sin(-2*pi*(1-$))*(1-#ppt_y))*(1-$)">
                                          <p:val>
                                            <p:fltVal val="0"/>
                                          </p:val>
                                        </p:tav>
                                        <p:tav tm="100000">
                                          <p:val>
                                            <p:fltVal val="1"/>
                                          </p:val>
                                        </p:tav>
                                      </p:tavLst>
                                    </p:anim>
                                    <p:anim calcmode="lin" valueType="num">
                                      <p:cBhvr>
                                        <p:cTn id="22" dur="1000" fill="hold"/>
                                        <p:tgtEl>
                                          <p:spTgt spid="3">
                                            <p:txEl>
                                              <p:pRg st="2" end="2"/>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23" fill="hold" nodeType="clickPar">
                      <p:stCondLst>
                        <p:cond delay="indefinite"/>
                      </p:stCondLst>
                      <p:childTnLst>
                        <p:par>
                          <p:cTn id="24" fill="hold" nodeType="withGroup">
                            <p:stCondLst>
                              <p:cond delay="0"/>
                            </p:stCondLst>
                            <p:childTnLst>
                              <p:par>
                                <p:cTn id="25" presetID="15"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 calcmode="lin" valueType="num">
                                      <p:cBhvr>
                                        <p:cTn id="27" dur="1000" fill="hold"/>
                                        <p:tgtEl>
                                          <p:spTgt spid="3">
                                            <p:txEl>
                                              <p:pRg st="4" end="4"/>
                                            </p:txEl>
                                          </p:spTgt>
                                        </p:tgtEl>
                                        <p:attrNameLst>
                                          <p:attrName>ppt_w</p:attrName>
                                        </p:attrNameLst>
                                      </p:cBhvr>
                                      <p:tavLst>
                                        <p:tav tm="0">
                                          <p:val>
                                            <p:fltVal val="0"/>
                                          </p:val>
                                        </p:tav>
                                        <p:tav tm="100000">
                                          <p:val>
                                            <p:strVal val="#ppt_w"/>
                                          </p:val>
                                        </p:tav>
                                      </p:tavLst>
                                    </p:anim>
                                    <p:anim calcmode="lin" valueType="num">
                                      <p:cBhvr>
                                        <p:cTn id="28" dur="1000" fill="hold"/>
                                        <p:tgtEl>
                                          <p:spTgt spid="3">
                                            <p:txEl>
                                              <p:pRg st="4" end="4"/>
                                            </p:txEl>
                                          </p:spTgt>
                                        </p:tgtEl>
                                        <p:attrNameLst>
                                          <p:attrName>ppt_h</p:attrName>
                                        </p:attrNameLst>
                                      </p:cBhvr>
                                      <p:tavLst>
                                        <p:tav tm="0">
                                          <p:val>
                                            <p:fltVal val="0"/>
                                          </p:val>
                                        </p:tav>
                                        <p:tav tm="100000">
                                          <p:val>
                                            <p:strVal val="#ppt_h"/>
                                          </p:val>
                                        </p:tav>
                                      </p:tavLst>
                                    </p:anim>
                                    <p:anim calcmode="lin" valueType="num">
                                      <p:cBhvr>
                                        <p:cTn id="29" dur="1000" fill="hold"/>
                                        <p:tgtEl>
                                          <p:spTgt spid="3">
                                            <p:txEl>
                                              <p:pRg st="4" end="4"/>
                                            </p:txEl>
                                          </p:spTgt>
                                        </p:tgtEl>
                                        <p:attrNameLst>
                                          <p:attrName>ppt_x</p:attrName>
                                        </p:attrNameLst>
                                      </p:cBhvr>
                                      <p:tavLst>
                                        <p:tav tm="0" fmla="#ppt_x+(cos(-2*pi*(1-$))*-#ppt_x-sin(-2*pi*(1-$))*(1-#ppt_y))*(1-$)">
                                          <p:val>
                                            <p:fltVal val="0"/>
                                          </p:val>
                                        </p:tav>
                                        <p:tav tm="100000">
                                          <p:val>
                                            <p:fltVal val="1"/>
                                          </p:val>
                                        </p:tav>
                                      </p:tavLst>
                                    </p:anim>
                                    <p:anim calcmode="lin" valueType="num">
                                      <p:cBhvr>
                                        <p:cTn id="30" dur="1000" fill="hold"/>
                                        <p:tgtEl>
                                          <p:spTgt spid="3">
                                            <p:txEl>
                                              <p:pRg st="4" end="4"/>
                                            </p:txEl>
                                          </p:spTgt>
                                        </p:tgtEl>
                                        <p:attrNameLst>
                                          <p:attrName>ppt_y</p:attrName>
                                        </p:attrNameLst>
                                      </p:cBhvr>
                                      <p:tavLst>
                                        <p:tav tm="0" fmla="#ppt_y+(sin(-2*pi*(1-$))*-#ppt_x+cos(-2*pi*(1-$))*(1-#ppt_y))*(1-$)">
                                          <p:val>
                                            <p:fltVal val="0"/>
                                          </p:val>
                                        </p:tav>
                                        <p:tav tm="100000">
                                          <p:val>
                                            <p:fltVal val="1"/>
                                          </p:val>
                                        </p:tav>
                                      </p:tavLst>
                                    </p:anim>
                                  </p:childTnLst>
                                </p:cTn>
                              </p:par>
                              <p:par>
                                <p:cTn id="31" presetID="15" presetClass="entr" presetSubtype="0" fill="hold" grpId="0" nodeType="withEffect">
                                  <p:stCondLst>
                                    <p:cond delay="0"/>
                                  </p:stCondLst>
                                  <p:childTnLst>
                                    <p:set>
                                      <p:cBhvr>
                                        <p:cTn id="32" dur="1" fill="hold">
                                          <p:stCondLst>
                                            <p:cond delay="0"/>
                                          </p:stCondLst>
                                        </p:cTn>
                                        <p:tgtEl>
                                          <p:spTgt spid="3">
                                            <p:txEl>
                                              <p:pRg st="5" end="5"/>
                                            </p:txEl>
                                          </p:spTgt>
                                        </p:tgtEl>
                                        <p:attrNameLst>
                                          <p:attrName>style.visibility</p:attrName>
                                        </p:attrNameLst>
                                      </p:cBhvr>
                                      <p:to>
                                        <p:strVal val="visible"/>
                                      </p:to>
                                    </p:set>
                                    <p:anim calcmode="lin" valueType="num">
                                      <p:cBhvr>
                                        <p:cTn id="33" dur="1000" fill="hold"/>
                                        <p:tgtEl>
                                          <p:spTgt spid="3">
                                            <p:txEl>
                                              <p:pRg st="5" end="5"/>
                                            </p:txEl>
                                          </p:spTgt>
                                        </p:tgtEl>
                                        <p:attrNameLst>
                                          <p:attrName>ppt_w</p:attrName>
                                        </p:attrNameLst>
                                      </p:cBhvr>
                                      <p:tavLst>
                                        <p:tav tm="0">
                                          <p:val>
                                            <p:fltVal val="0"/>
                                          </p:val>
                                        </p:tav>
                                        <p:tav tm="100000">
                                          <p:val>
                                            <p:strVal val="#ppt_w"/>
                                          </p:val>
                                        </p:tav>
                                      </p:tavLst>
                                    </p:anim>
                                    <p:anim calcmode="lin" valueType="num">
                                      <p:cBhvr>
                                        <p:cTn id="34" dur="1000" fill="hold"/>
                                        <p:tgtEl>
                                          <p:spTgt spid="3">
                                            <p:txEl>
                                              <p:pRg st="5" end="5"/>
                                            </p:txEl>
                                          </p:spTgt>
                                        </p:tgtEl>
                                        <p:attrNameLst>
                                          <p:attrName>ppt_h</p:attrName>
                                        </p:attrNameLst>
                                      </p:cBhvr>
                                      <p:tavLst>
                                        <p:tav tm="0">
                                          <p:val>
                                            <p:fltVal val="0"/>
                                          </p:val>
                                        </p:tav>
                                        <p:tav tm="100000">
                                          <p:val>
                                            <p:strVal val="#ppt_h"/>
                                          </p:val>
                                        </p:tav>
                                      </p:tavLst>
                                    </p:anim>
                                    <p:anim calcmode="lin" valueType="num">
                                      <p:cBhvr>
                                        <p:cTn id="35" dur="1000" fill="hold"/>
                                        <p:tgtEl>
                                          <p:spTgt spid="3">
                                            <p:txEl>
                                              <p:pRg st="5" end="5"/>
                                            </p:txEl>
                                          </p:spTgt>
                                        </p:tgtEl>
                                        <p:attrNameLst>
                                          <p:attrName>ppt_x</p:attrName>
                                        </p:attrNameLst>
                                      </p:cBhvr>
                                      <p:tavLst>
                                        <p:tav tm="0" fmla="#ppt_x+(cos(-2*pi*(1-$))*-#ppt_x-sin(-2*pi*(1-$))*(1-#ppt_y))*(1-$)">
                                          <p:val>
                                            <p:fltVal val="0"/>
                                          </p:val>
                                        </p:tav>
                                        <p:tav tm="100000">
                                          <p:val>
                                            <p:fltVal val="1"/>
                                          </p:val>
                                        </p:tav>
                                      </p:tavLst>
                                    </p:anim>
                                    <p:anim calcmode="lin" valueType="num">
                                      <p:cBhvr>
                                        <p:cTn id="36" dur="1000" fill="hold"/>
                                        <p:tgtEl>
                                          <p:spTgt spid="3">
                                            <p:txEl>
                                              <p:pRg st="5" end="5"/>
                                            </p:txEl>
                                          </p:spTgt>
                                        </p:tgtEl>
                                        <p:attrNameLst>
                                          <p:attrName>ppt_y</p:attrName>
                                        </p:attrNameLst>
                                      </p:cBhvr>
                                      <p:tavLst>
                                        <p:tav tm="0" fmla="#ppt_y+(sin(-2*pi*(1-$))*-#ppt_x+cos(-2*pi*(1-$))*(1-#ppt_y))*(1-$)">
                                          <p:val>
                                            <p:fltVal val="0"/>
                                          </p:val>
                                        </p:tav>
                                        <p:tav tm="100000">
                                          <p:val>
                                            <p:fltVal val="1"/>
                                          </p:val>
                                        </p:tav>
                                      </p:tavLst>
                                    </p:anim>
                                  </p:childTnLst>
                                </p:cTn>
                              </p:par>
                              <p:par>
                                <p:cTn id="37" presetID="15" presetClass="entr" presetSubtype="0" fill="hold" grpId="0" nodeType="withEffect">
                                  <p:stCondLst>
                                    <p:cond delay="0"/>
                                  </p:stCondLst>
                                  <p:childTnLst>
                                    <p:set>
                                      <p:cBhvr>
                                        <p:cTn id="38" dur="1" fill="hold">
                                          <p:stCondLst>
                                            <p:cond delay="0"/>
                                          </p:stCondLst>
                                        </p:cTn>
                                        <p:tgtEl>
                                          <p:spTgt spid="3">
                                            <p:txEl>
                                              <p:pRg st="6" end="6"/>
                                            </p:txEl>
                                          </p:spTgt>
                                        </p:tgtEl>
                                        <p:attrNameLst>
                                          <p:attrName>style.visibility</p:attrName>
                                        </p:attrNameLst>
                                      </p:cBhvr>
                                      <p:to>
                                        <p:strVal val="visible"/>
                                      </p:to>
                                    </p:set>
                                    <p:anim calcmode="lin" valueType="num">
                                      <p:cBhvr>
                                        <p:cTn id="39" dur="1000" fill="hold"/>
                                        <p:tgtEl>
                                          <p:spTgt spid="3">
                                            <p:txEl>
                                              <p:pRg st="6" end="6"/>
                                            </p:txEl>
                                          </p:spTgt>
                                        </p:tgtEl>
                                        <p:attrNameLst>
                                          <p:attrName>ppt_w</p:attrName>
                                        </p:attrNameLst>
                                      </p:cBhvr>
                                      <p:tavLst>
                                        <p:tav tm="0">
                                          <p:val>
                                            <p:fltVal val="0"/>
                                          </p:val>
                                        </p:tav>
                                        <p:tav tm="100000">
                                          <p:val>
                                            <p:strVal val="#ppt_w"/>
                                          </p:val>
                                        </p:tav>
                                      </p:tavLst>
                                    </p:anim>
                                    <p:anim calcmode="lin" valueType="num">
                                      <p:cBhvr>
                                        <p:cTn id="40" dur="1000" fill="hold"/>
                                        <p:tgtEl>
                                          <p:spTgt spid="3">
                                            <p:txEl>
                                              <p:pRg st="6" end="6"/>
                                            </p:txEl>
                                          </p:spTgt>
                                        </p:tgtEl>
                                        <p:attrNameLst>
                                          <p:attrName>ppt_h</p:attrName>
                                        </p:attrNameLst>
                                      </p:cBhvr>
                                      <p:tavLst>
                                        <p:tav tm="0">
                                          <p:val>
                                            <p:fltVal val="0"/>
                                          </p:val>
                                        </p:tav>
                                        <p:tav tm="100000">
                                          <p:val>
                                            <p:strVal val="#ppt_h"/>
                                          </p:val>
                                        </p:tav>
                                      </p:tavLst>
                                    </p:anim>
                                    <p:anim calcmode="lin" valueType="num">
                                      <p:cBhvr>
                                        <p:cTn id="41" dur="1000" fill="hold"/>
                                        <p:tgtEl>
                                          <p:spTgt spid="3">
                                            <p:txEl>
                                              <p:pRg st="6" end="6"/>
                                            </p:txEl>
                                          </p:spTgt>
                                        </p:tgtEl>
                                        <p:attrNameLst>
                                          <p:attrName>ppt_x</p:attrName>
                                        </p:attrNameLst>
                                      </p:cBhvr>
                                      <p:tavLst>
                                        <p:tav tm="0" fmla="#ppt_x+(cos(-2*pi*(1-$))*-#ppt_x-sin(-2*pi*(1-$))*(1-#ppt_y))*(1-$)">
                                          <p:val>
                                            <p:fltVal val="0"/>
                                          </p:val>
                                        </p:tav>
                                        <p:tav tm="100000">
                                          <p:val>
                                            <p:fltVal val="1"/>
                                          </p:val>
                                        </p:tav>
                                      </p:tavLst>
                                    </p:anim>
                                    <p:anim calcmode="lin" valueType="num">
                                      <p:cBhvr>
                                        <p:cTn id="42" dur="1000" fill="hold"/>
                                        <p:tgtEl>
                                          <p:spTgt spid="3">
                                            <p:txEl>
                                              <p:pRg st="6" end="6"/>
                                            </p:txEl>
                                          </p:spTgt>
                                        </p:tgtEl>
                                        <p:attrNameLst>
                                          <p:attrName>ppt_y</p:attrName>
                                        </p:attrNameLst>
                                      </p:cBhvr>
                                      <p:tavLst>
                                        <p:tav tm="0" fmla="#ppt_y+(sin(-2*pi*(1-$))*-#ppt_x+cos(-2*pi*(1-$))*(1-#ppt_y))*(1-$)">
                                          <p:val>
                                            <p:fltVal val="0"/>
                                          </p:val>
                                        </p:tav>
                                        <p:tav tm="100000">
                                          <p:val>
                                            <p:fltVal val="1"/>
                                          </p:val>
                                        </p:tav>
                                      </p:tavLst>
                                    </p:anim>
                                  </p:childTnLst>
                                </p:cTn>
                              </p:par>
                              <p:par>
                                <p:cTn id="43" presetID="15" presetClass="entr" presetSubtype="0" fill="hold" grpId="0" nodeType="withEffect">
                                  <p:stCondLst>
                                    <p:cond delay="0"/>
                                  </p:stCondLst>
                                  <p:childTnLst>
                                    <p:set>
                                      <p:cBhvr>
                                        <p:cTn id="44" dur="1" fill="hold">
                                          <p:stCondLst>
                                            <p:cond delay="0"/>
                                          </p:stCondLst>
                                        </p:cTn>
                                        <p:tgtEl>
                                          <p:spTgt spid="3">
                                            <p:txEl>
                                              <p:pRg st="7" end="7"/>
                                            </p:txEl>
                                          </p:spTgt>
                                        </p:tgtEl>
                                        <p:attrNameLst>
                                          <p:attrName>style.visibility</p:attrName>
                                        </p:attrNameLst>
                                      </p:cBhvr>
                                      <p:to>
                                        <p:strVal val="visible"/>
                                      </p:to>
                                    </p:set>
                                    <p:anim calcmode="lin" valueType="num">
                                      <p:cBhvr>
                                        <p:cTn id="45" dur="1000" fill="hold"/>
                                        <p:tgtEl>
                                          <p:spTgt spid="3">
                                            <p:txEl>
                                              <p:pRg st="7" end="7"/>
                                            </p:txEl>
                                          </p:spTgt>
                                        </p:tgtEl>
                                        <p:attrNameLst>
                                          <p:attrName>ppt_w</p:attrName>
                                        </p:attrNameLst>
                                      </p:cBhvr>
                                      <p:tavLst>
                                        <p:tav tm="0">
                                          <p:val>
                                            <p:fltVal val="0"/>
                                          </p:val>
                                        </p:tav>
                                        <p:tav tm="100000">
                                          <p:val>
                                            <p:strVal val="#ppt_w"/>
                                          </p:val>
                                        </p:tav>
                                      </p:tavLst>
                                    </p:anim>
                                    <p:anim calcmode="lin" valueType="num">
                                      <p:cBhvr>
                                        <p:cTn id="46" dur="1000" fill="hold"/>
                                        <p:tgtEl>
                                          <p:spTgt spid="3">
                                            <p:txEl>
                                              <p:pRg st="7" end="7"/>
                                            </p:txEl>
                                          </p:spTgt>
                                        </p:tgtEl>
                                        <p:attrNameLst>
                                          <p:attrName>ppt_h</p:attrName>
                                        </p:attrNameLst>
                                      </p:cBhvr>
                                      <p:tavLst>
                                        <p:tav tm="0">
                                          <p:val>
                                            <p:fltVal val="0"/>
                                          </p:val>
                                        </p:tav>
                                        <p:tav tm="100000">
                                          <p:val>
                                            <p:strVal val="#ppt_h"/>
                                          </p:val>
                                        </p:tav>
                                      </p:tavLst>
                                    </p:anim>
                                    <p:anim calcmode="lin" valueType="num">
                                      <p:cBhvr>
                                        <p:cTn id="47" dur="1000" fill="hold"/>
                                        <p:tgtEl>
                                          <p:spTgt spid="3">
                                            <p:txEl>
                                              <p:pRg st="7" end="7"/>
                                            </p:txEl>
                                          </p:spTgt>
                                        </p:tgtEl>
                                        <p:attrNameLst>
                                          <p:attrName>ppt_x</p:attrName>
                                        </p:attrNameLst>
                                      </p:cBhvr>
                                      <p:tavLst>
                                        <p:tav tm="0" fmla="#ppt_x+(cos(-2*pi*(1-$))*-#ppt_x-sin(-2*pi*(1-$))*(1-#ppt_y))*(1-$)">
                                          <p:val>
                                            <p:fltVal val="0"/>
                                          </p:val>
                                        </p:tav>
                                        <p:tav tm="100000">
                                          <p:val>
                                            <p:fltVal val="1"/>
                                          </p:val>
                                        </p:tav>
                                      </p:tavLst>
                                    </p:anim>
                                    <p:anim calcmode="lin" valueType="num">
                                      <p:cBhvr>
                                        <p:cTn id="48" dur="1000" fill="hold"/>
                                        <p:tgtEl>
                                          <p:spTgt spid="3">
                                            <p:txEl>
                                              <p:pRg st="7" end="7"/>
                                            </p:txEl>
                                          </p:spTgt>
                                        </p:tgtEl>
                                        <p:attrNameLst>
                                          <p:attrName>ppt_y</p:attrName>
                                        </p:attrNameLst>
                                      </p:cBhvr>
                                      <p:tavLst>
                                        <p:tav tm="0" fmla="#ppt_y+(sin(-2*pi*(1-$))*-#ppt_x+cos(-2*pi*(1-$))*(1-#ppt_y))*(1-$)">
                                          <p:val>
                                            <p:fltVal val="0"/>
                                          </p:val>
                                        </p:tav>
                                        <p:tav tm="100000">
                                          <p:val>
                                            <p:fltVal val="1"/>
                                          </p:val>
                                        </p:tav>
                                      </p:tavLst>
                                    </p:anim>
                                  </p:childTnLst>
                                </p:cTn>
                              </p:par>
                              <p:par>
                                <p:cTn id="49" presetID="15" presetClass="entr" presetSubtype="0" fill="hold" grpId="0" nodeType="withEffect">
                                  <p:stCondLst>
                                    <p:cond delay="0"/>
                                  </p:stCondLst>
                                  <p:childTnLst>
                                    <p:set>
                                      <p:cBhvr>
                                        <p:cTn id="50" dur="1" fill="hold">
                                          <p:stCondLst>
                                            <p:cond delay="0"/>
                                          </p:stCondLst>
                                        </p:cTn>
                                        <p:tgtEl>
                                          <p:spTgt spid="3">
                                            <p:txEl>
                                              <p:pRg st="8" end="8"/>
                                            </p:txEl>
                                          </p:spTgt>
                                        </p:tgtEl>
                                        <p:attrNameLst>
                                          <p:attrName>style.visibility</p:attrName>
                                        </p:attrNameLst>
                                      </p:cBhvr>
                                      <p:to>
                                        <p:strVal val="visible"/>
                                      </p:to>
                                    </p:set>
                                    <p:anim calcmode="lin" valueType="num">
                                      <p:cBhvr>
                                        <p:cTn id="51" dur="1000" fill="hold"/>
                                        <p:tgtEl>
                                          <p:spTgt spid="3">
                                            <p:txEl>
                                              <p:pRg st="8" end="8"/>
                                            </p:txEl>
                                          </p:spTgt>
                                        </p:tgtEl>
                                        <p:attrNameLst>
                                          <p:attrName>ppt_w</p:attrName>
                                        </p:attrNameLst>
                                      </p:cBhvr>
                                      <p:tavLst>
                                        <p:tav tm="0">
                                          <p:val>
                                            <p:fltVal val="0"/>
                                          </p:val>
                                        </p:tav>
                                        <p:tav tm="100000">
                                          <p:val>
                                            <p:strVal val="#ppt_w"/>
                                          </p:val>
                                        </p:tav>
                                      </p:tavLst>
                                    </p:anim>
                                    <p:anim calcmode="lin" valueType="num">
                                      <p:cBhvr>
                                        <p:cTn id="52" dur="1000" fill="hold"/>
                                        <p:tgtEl>
                                          <p:spTgt spid="3">
                                            <p:txEl>
                                              <p:pRg st="8" end="8"/>
                                            </p:txEl>
                                          </p:spTgt>
                                        </p:tgtEl>
                                        <p:attrNameLst>
                                          <p:attrName>ppt_h</p:attrName>
                                        </p:attrNameLst>
                                      </p:cBhvr>
                                      <p:tavLst>
                                        <p:tav tm="0">
                                          <p:val>
                                            <p:fltVal val="0"/>
                                          </p:val>
                                        </p:tav>
                                        <p:tav tm="100000">
                                          <p:val>
                                            <p:strVal val="#ppt_h"/>
                                          </p:val>
                                        </p:tav>
                                      </p:tavLst>
                                    </p:anim>
                                    <p:anim calcmode="lin" valueType="num">
                                      <p:cBhvr>
                                        <p:cTn id="53" dur="1000" fill="hold"/>
                                        <p:tgtEl>
                                          <p:spTgt spid="3">
                                            <p:txEl>
                                              <p:pRg st="8" end="8"/>
                                            </p:txEl>
                                          </p:spTgt>
                                        </p:tgtEl>
                                        <p:attrNameLst>
                                          <p:attrName>ppt_x</p:attrName>
                                        </p:attrNameLst>
                                      </p:cBhvr>
                                      <p:tavLst>
                                        <p:tav tm="0" fmla="#ppt_x+(cos(-2*pi*(1-$))*-#ppt_x-sin(-2*pi*(1-$))*(1-#ppt_y))*(1-$)">
                                          <p:val>
                                            <p:fltVal val="0"/>
                                          </p:val>
                                        </p:tav>
                                        <p:tav tm="100000">
                                          <p:val>
                                            <p:fltVal val="1"/>
                                          </p:val>
                                        </p:tav>
                                      </p:tavLst>
                                    </p:anim>
                                    <p:anim calcmode="lin" valueType="num">
                                      <p:cBhvr>
                                        <p:cTn id="54" dur="1000" fill="hold"/>
                                        <p:tgtEl>
                                          <p:spTgt spid="3">
                                            <p:txEl>
                                              <p:pRg st="8" end="8"/>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Title 1"/>
          <p:cNvSpPr>
            <a:spLocks noGrp="1"/>
          </p:cNvSpPr>
          <p:nvPr>
            <p:ph type="title"/>
          </p:nvPr>
        </p:nvSpPr>
        <p:spPr/>
        <p:txBody>
          <a:bodyPr>
            <a:normAutofit fontScale="90000"/>
          </a:bodyPr>
          <a:lstStyle/>
          <a:p>
            <a:pPr eaLnBrk="1" hangingPunct="1"/>
            <a:r>
              <a:rPr lang="en-US" altLang="en-US"/>
              <a:t>Antihelminthic Drug Therapy</a:t>
            </a:r>
          </a:p>
        </p:txBody>
      </p:sp>
      <p:sp>
        <p:nvSpPr>
          <p:cNvPr id="53251" name="Content Placeholder 2"/>
          <p:cNvSpPr>
            <a:spLocks noGrp="1"/>
          </p:cNvSpPr>
          <p:nvPr>
            <p:ph idx="1"/>
          </p:nvPr>
        </p:nvSpPr>
        <p:spPr/>
        <p:txBody>
          <a:bodyPr>
            <a:normAutofit/>
          </a:bodyPr>
          <a:lstStyle/>
          <a:p>
            <a:pPr eaLnBrk="1" hangingPunct="1"/>
            <a:r>
              <a:rPr lang="en-US" altLang="en-US" sz="4400" b="1" dirty="0">
                <a:solidFill>
                  <a:srgbClr val="FF0000"/>
                </a:solidFill>
              </a:rPr>
              <a:t>Flukes, tapeworms, and roundworms </a:t>
            </a:r>
            <a:r>
              <a:rPr lang="en-US" altLang="en-US" sz="4400" b="1" dirty="0"/>
              <a:t>have greater similarities to human physiology</a:t>
            </a:r>
          </a:p>
          <a:p>
            <a:pPr eaLnBrk="1" hangingPunct="1"/>
            <a:endParaRPr lang="en-US" altLang="en-US" sz="4400" b="1" dirty="0">
              <a:solidFill>
                <a:srgbClr val="FF0000"/>
              </a:solidFill>
            </a:endParaRPr>
          </a:p>
          <a:p>
            <a:pPr eaLnBrk="1" hangingPunct="1"/>
            <a:r>
              <a:rPr lang="en-US" altLang="en-US" sz="4400" b="1" dirty="0"/>
              <a:t>Most effective drugs </a:t>
            </a:r>
            <a:r>
              <a:rPr lang="en-US" altLang="en-US" sz="4400" b="1" dirty="0">
                <a:solidFill>
                  <a:srgbClr val="FF0000"/>
                </a:solidFill>
              </a:rPr>
              <a:t>immobilize</a:t>
            </a:r>
            <a:r>
              <a:rPr lang="en-US" altLang="en-US" sz="4400" b="1" dirty="0"/>
              <a:t>, </a:t>
            </a:r>
            <a:r>
              <a:rPr lang="en-US" altLang="en-US" sz="4400" b="1" dirty="0">
                <a:solidFill>
                  <a:srgbClr val="FF0000"/>
                </a:solidFill>
              </a:rPr>
              <a:t>disintegrate</a:t>
            </a:r>
            <a:r>
              <a:rPr lang="en-US" altLang="en-US" sz="4400" b="1" dirty="0"/>
              <a:t>, or </a:t>
            </a:r>
            <a:r>
              <a:rPr lang="en-US" altLang="en-US" sz="4400" b="1" dirty="0">
                <a:solidFill>
                  <a:srgbClr val="FF0000"/>
                </a:solidFill>
              </a:rPr>
              <a:t>inhibit</a:t>
            </a:r>
            <a:r>
              <a:rPr lang="en-US" altLang="en-US" sz="4400" b="1" dirty="0"/>
              <a:t> the metabolism of all stages of the life cycle</a:t>
            </a:r>
          </a:p>
          <a:p>
            <a:pPr eaLnBrk="1" hangingPunct="1"/>
            <a:endParaRPr lang="en-US" altLang="en-US" sz="4400" b="1" dirty="0"/>
          </a:p>
        </p:txBody>
      </p:sp>
    </p:spTree>
    <p:extLst>
      <p:ext uri="{BB962C8B-B14F-4D97-AF65-F5344CB8AC3E}">
        <p14:creationId xmlns:p14="http://schemas.microsoft.com/office/powerpoint/2010/main" val="170021960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4" presetClass="entr" presetSubtype="0" accel="100000" fill="hold" grpId="0" nodeType="clickEffect">
                                  <p:stCondLst>
                                    <p:cond delay="0"/>
                                  </p:stCondLst>
                                  <p:childTnLst>
                                    <p:set>
                                      <p:cBhvr>
                                        <p:cTn id="6" dur="1" fill="hold">
                                          <p:stCondLst>
                                            <p:cond delay="0"/>
                                          </p:stCondLst>
                                        </p:cTn>
                                        <p:tgtEl>
                                          <p:spTgt spid="53251">
                                            <p:txEl>
                                              <p:pRg st="0" end="0"/>
                                            </p:txEl>
                                          </p:spTgt>
                                        </p:tgtEl>
                                        <p:attrNameLst>
                                          <p:attrName>style.visibility</p:attrName>
                                        </p:attrNameLst>
                                      </p:cBhvr>
                                      <p:to>
                                        <p:strVal val="visible"/>
                                      </p:to>
                                    </p:set>
                                    <p:anim calcmode="lin" valueType="num">
                                      <p:cBhvr>
                                        <p:cTn id="7" dur="500" fill="hold"/>
                                        <p:tgtEl>
                                          <p:spTgt spid="53251">
                                            <p:txEl>
                                              <p:pRg st="0" end="0"/>
                                            </p:txEl>
                                          </p:spTgt>
                                        </p:tgtEl>
                                        <p:attrNameLst>
                                          <p:attrName>ppt_w</p:attrName>
                                        </p:attrNameLst>
                                      </p:cBhvr>
                                      <p:tavLst>
                                        <p:tav tm="0">
                                          <p:val>
                                            <p:strVal val="#ppt_w*0.05"/>
                                          </p:val>
                                        </p:tav>
                                        <p:tav tm="100000">
                                          <p:val>
                                            <p:strVal val="#ppt_w"/>
                                          </p:val>
                                        </p:tav>
                                      </p:tavLst>
                                    </p:anim>
                                    <p:anim calcmode="lin" valueType="num">
                                      <p:cBhvr>
                                        <p:cTn id="8" dur="500" fill="hold"/>
                                        <p:tgtEl>
                                          <p:spTgt spid="53251">
                                            <p:txEl>
                                              <p:pRg st="0" end="0"/>
                                            </p:txEl>
                                          </p:spTgt>
                                        </p:tgtEl>
                                        <p:attrNameLst>
                                          <p:attrName>ppt_h</p:attrName>
                                        </p:attrNameLst>
                                      </p:cBhvr>
                                      <p:tavLst>
                                        <p:tav tm="0">
                                          <p:val>
                                            <p:strVal val="#ppt_h"/>
                                          </p:val>
                                        </p:tav>
                                        <p:tav tm="100000">
                                          <p:val>
                                            <p:strVal val="#ppt_h"/>
                                          </p:val>
                                        </p:tav>
                                      </p:tavLst>
                                    </p:anim>
                                    <p:anim calcmode="lin" valueType="num">
                                      <p:cBhvr>
                                        <p:cTn id="9" dur="500" fill="hold"/>
                                        <p:tgtEl>
                                          <p:spTgt spid="53251">
                                            <p:txEl>
                                              <p:pRg st="0" end="0"/>
                                            </p:txEl>
                                          </p:spTgt>
                                        </p:tgtEl>
                                        <p:attrNameLst>
                                          <p:attrName>ppt_x</p:attrName>
                                        </p:attrNameLst>
                                      </p:cBhvr>
                                      <p:tavLst>
                                        <p:tav tm="0">
                                          <p:val>
                                            <p:strVal val="#ppt_x-.2"/>
                                          </p:val>
                                        </p:tav>
                                        <p:tav tm="100000">
                                          <p:val>
                                            <p:strVal val="#ppt_x"/>
                                          </p:val>
                                        </p:tav>
                                      </p:tavLst>
                                    </p:anim>
                                    <p:anim calcmode="lin" valueType="num">
                                      <p:cBhvr>
                                        <p:cTn id="10" dur="500" fill="hold"/>
                                        <p:tgtEl>
                                          <p:spTgt spid="53251">
                                            <p:txEl>
                                              <p:pRg st="0" end="0"/>
                                            </p:txEl>
                                          </p:spTgt>
                                        </p:tgtEl>
                                        <p:attrNameLst>
                                          <p:attrName>ppt_y</p:attrName>
                                        </p:attrNameLst>
                                      </p:cBhvr>
                                      <p:tavLst>
                                        <p:tav tm="0">
                                          <p:val>
                                            <p:strVal val="#ppt_y"/>
                                          </p:val>
                                        </p:tav>
                                        <p:tav tm="100000">
                                          <p:val>
                                            <p:strVal val="#ppt_y"/>
                                          </p:val>
                                        </p:tav>
                                      </p:tavLst>
                                    </p:anim>
                                    <p:animEffect transition="in" filter="fade">
                                      <p:cBhvr>
                                        <p:cTn id="11" dur="500"/>
                                        <p:tgtEl>
                                          <p:spTgt spid="53251">
                                            <p:txEl>
                                              <p:pRg st="0" end="0"/>
                                            </p:txEl>
                                          </p:spTgt>
                                        </p:tgtEl>
                                      </p:cBhvr>
                                    </p:animEffect>
                                  </p:childTnLst>
                                </p:cTn>
                              </p:par>
                            </p:childTnLst>
                          </p:cTn>
                        </p:par>
                      </p:childTnLst>
                    </p:cTn>
                  </p:par>
                  <p:par>
                    <p:cTn id="12" fill="hold" nodeType="clickPar">
                      <p:stCondLst>
                        <p:cond delay="indefinite"/>
                      </p:stCondLst>
                      <p:childTnLst>
                        <p:par>
                          <p:cTn id="13" fill="hold" nodeType="withGroup">
                            <p:stCondLst>
                              <p:cond delay="0"/>
                            </p:stCondLst>
                            <p:childTnLst>
                              <p:par>
                                <p:cTn id="14" presetID="54" presetClass="entr" presetSubtype="0" accel="100000" fill="hold" grpId="0" nodeType="clickEffect">
                                  <p:stCondLst>
                                    <p:cond delay="0"/>
                                  </p:stCondLst>
                                  <p:childTnLst>
                                    <p:set>
                                      <p:cBhvr>
                                        <p:cTn id="15" dur="1" fill="hold">
                                          <p:stCondLst>
                                            <p:cond delay="0"/>
                                          </p:stCondLst>
                                        </p:cTn>
                                        <p:tgtEl>
                                          <p:spTgt spid="53251">
                                            <p:txEl>
                                              <p:pRg st="2" end="2"/>
                                            </p:txEl>
                                          </p:spTgt>
                                        </p:tgtEl>
                                        <p:attrNameLst>
                                          <p:attrName>style.visibility</p:attrName>
                                        </p:attrNameLst>
                                      </p:cBhvr>
                                      <p:to>
                                        <p:strVal val="visible"/>
                                      </p:to>
                                    </p:set>
                                    <p:anim calcmode="lin" valueType="num">
                                      <p:cBhvr>
                                        <p:cTn id="16" dur="500" fill="hold"/>
                                        <p:tgtEl>
                                          <p:spTgt spid="53251">
                                            <p:txEl>
                                              <p:pRg st="2" end="2"/>
                                            </p:txEl>
                                          </p:spTgt>
                                        </p:tgtEl>
                                        <p:attrNameLst>
                                          <p:attrName>ppt_w</p:attrName>
                                        </p:attrNameLst>
                                      </p:cBhvr>
                                      <p:tavLst>
                                        <p:tav tm="0">
                                          <p:val>
                                            <p:strVal val="#ppt_w*0.05"/>
                                          </p:val>
                                        </p:tav>
                                        <p:tav tm="100000">
                                          <p:val>
                                            <p:strVal val="#ppt_w"/>
                                          </p:val>
                                        </p:tav>
                                      </p:tavLst>
                                    </p:anim>
                                    <p:anim calcmode="lin" valueType="num">
                                      <p:cBhvr>
                                        <p:cTn id="17" dur="500" fill="hold"/>
                                        <p:tgtEl>
                                          <p:spTgt spid="53251">
                                            <p:txEl>
                                              <p:pRg st="2" end="2"/>
                                            </p:txEl>
                                          </p:spTgt>
                                        </p:tgtEl>
                                        <p:attrNameLst>
                                          <p:attrName>ppt_h</p:attrName>
                                        </p:attrNameLst>
                                      </p:cBhvr>
                                      <p:tavLst>
                                        <p:tav tm="0">
                                          <p:val>
                                            <p:strVal val="#ppt_h"/>
                                          </p:val>
                                        </p:tav>
                                        <p:tav tm="100000">
                                          <p:val>
                                            <p:strVal val="#ppt_h"/>
                                          </p:val>
                                        </p:tav>
                                      </p:tavLst>
                                    </p:anim>
                                    <p:anim calcmode="lin" valueType="num">
                                      <p:cBhvr>
                                        <p:cTn id="18" dur="500" fill="hold"/>
                                        <p:tgtEl>
                                          <p:spTgt spid="53251">
                                            <p:txEl>
                                              <p:pRg st="2" end="2"/>
                                            </p:txEl>
                                          </p:spTgt>
                                        </p:tgtEl>
                                        <p:attrNameLst>
                                          <p:attrName>ppt_x</p:attrName>
                                        </p:attrNameLst>
                                      </p:cBhvr>
                                      <p:tavLst>
                                        <p:tav tm="0">
                                          <p:val>
                                            <p:strVal val="#ppt_x-.2"/>
                                          </p:val>
                                        </p:tav>
                                        <p:tav tm="100000">
                                          <p:val>
                                            <p:strVal val="#ppt_x"/>
                                          </p:val>
                                        </p:tav>
                                      </p:tavLst>
                                    </p:anim>
                                    <p:anim calcmode="lin" valueType="num">
                                      <p:cBhvr>
                                        <p:cTn id="19" dur="500" fill="hold"/>
                                        <p:tgtEl>
                                          <p:spTgt spid="53251">
                                            <p:txEl>
                                              <p:pRg st="2" end="2"/>
                                            </p:txEl>
                                          </p:spTgt>
                                        </p:tgtEl>
                                        <p:attrNameLst>
                                          <p:attrName>ppt_y</p:attrName>
                                        </p:attrNameLst>
                                      </p:cBhvr>
                                      <p:tavLst>
                                        <p:tav tm="0">
                                          <p:val>
                                            <p:strVal val="#ppt_y"/>
                                          </p:val>
                                        </p:tav>
                                        <p:tav tm="100000">
                                          <p:val>
                                            <p:strVal val="#ppt_y"/>
                                          </p:val>
                                        </p:tav>
                                      </p:tavLst>
                                    </p:anim>
                                    <p:animEffect transition="in" filter="fade">
                                      <p:cBhvr>
                                        <p:cTn id="20" dur="500"/>
                                        <p:tgtEl>
                                          <p:spTgt spid="53251">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251" grpId="0" build="p"/>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Title 1"/>
          <p:cNvSpPr>
            <a:spLocks noGrp="1"/>
          </p:cNvSpPr>
          <p:nvPr>
            <p:ph type="title"/>
          </p:nvPr>
        </p:nvSpPr>
        <p:spPr/>
        <p:txBody>
          <a:bodyPr>
            <a:normAutofit fontScale="90000"/>
          </a:bodyPr>
          <a:lstStyle/>
          <a:p>
            <a:pPr eaLnBrk="1" hangingPunct="1"/>
            <a:r>
              <a:rPr lang="en-US" altLang="en-US" dirty="0" err="1"/>
              <a:t>Mebendazole</a:t>
            </a:r>
            <a:endParaRPr lang="en-US" altLang="en-US" dirty="0"/>
          </a:p>
        </p:txBody>
      </p:sp>
      <p:sp>
        <p:nvSpPr>
          <p:cNvPr id="57346" name="Content Placeholder 2"/>
          <p:cNvSpPr>
            <a:spLocks noGrp="1"/>
          </p:cNvSpPr>
          <p:nvPr>
            <p:ph idx="1"/>
          </p:nvPr>
        </p:nvSpPr>
        <p:spPr>
          <a:xfrm>
            <a:off x="318052" y="1192696"/>
            <a:ext cx="11449878" cy="4933467"/>
          </a:xfrm>
        </p:spPr>
        <p:txBody>
          <a:bodyPr>
            <a:normAutofit/>
          </a:bodyPr>
          <a:lstStyle/>
          <a:p>
            <a:pPr eaLnBrk="1" hangingPunct="1"/>
            <a:r>
              <a:rPr lang="en-US" altLang="en-US" sz="4400" b="1" dirty="0">
                <a:solidFill>
                  <a:srgbClr val="FF0000"/>
                </a:solidFill>
              </a:rPr>
              <a:t>Broad-spectrum</a:t>
            </a:r>
          </a:p>
          <a:p>
            <a:pPr eaLnBrk="1" hangingPunct="1"/>
            <a:endParaRPr lang="en-US" altLang="en-US" sz="4400" b="1" dirty="0"/>
          </a:p>
          <a:p>
            <a:pPr eaLnBrk="1" hangingPunct="1"/>
            <a:r>
              <a:rPr lang="en-US" altLang="en-US" sz="4400" b="1" dirty="0"/>
              <a:t>Used in several </a:t>
            </a:r>
            <a:r>
              <a:rPr lang="en-US" altLang="en-US" sz="4400" b="1" dirty="0">
                <a:solidFill>
                  <a:srgbClr val="FF0000"/>
                </a:solidFill>
              </a:rPr>
              <a:t>roundworm</a:t>
            </a:r>
            <a:r>
              <a:rPr lang="en-US" altLang="en-US" sz="4400" b="1" dirty="0"/>
              <a:t> intestinal infestations</a:t>
            </a:r>
          </a:p>
          <a:p>
            <a:pPr eaLnBrk="1" hangingPunct="1"/>
            <a:endParaRPr lang="en-US" altLang="en-US" sz="4400" b="1" dirty="0"/>
          </a:p>
          <a:p>
            <a:pPr eaLnBrk="1" hangingPunct="1"/>
            <a:r>
              <a:rPr lang="en-US" altLang="en-US" sz="4400" b="1" dirty="0"/>
              <a:t>Inhibit the function of </a:t>
            </a:r>
            <a:r>
              <a:rPr lang="en-US" altLang="en-US" sz="4400" b="1" dirty="0">
                <a:solidFill>
                  <a:srgbClr val="FF0000"/>
                </a:solidFill>
              </a:rPr>
              <a:t>microtubules</a:t>
            </a:r>
            <a:r>
              <a:rPr lang="en-US" altLang="en-US" sz="4400" b="1" dirty="0"/>
              <a:t> of worms, eggs, and larvae</a:t>
            </a:r>
          </a:p>
        </p:txBody>
      </p:sp>
    </p:spTree>
    <p:extLst>
      <p:ext uri="{BB962C8B-B14F-4D97-AF65-F5344CB8AC3E}">
        <p14:creationId xmlns:p14="http://schemas.microsoft.com/office/powerpoint/2010/main" val="117356148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fontScale="90000"/>
          </a:bodyPr>
          <a:lstStyle/>
          <a:p>
            <a:pPr>
              <a:defRPr/>
            </a:pPr>
            <a:r>
              <a:rPr lang="en-US" dirty="0" err="1">
                <a:ea typeface="+mj-ea"/>
                <a:cs typeface="+mj-cs"/>
              </a:rPr>
              <a:t>Pyrantel</a:t>
            </a:r>
            <a:r>
              <a:rPr lang="en-US" dirty="0">
                <a:ea typeface="+mj-ea"/>
                <a:cs typeface="+mj-cs"/>
              </a:rPr>
              <a:t> and </a:t>
            </a:r>
            <a:r>
              <a:rPr lang="en-US" dirty="0" err="1">
                <a:ea typeface="+mj-ea"/>
                <a:cs typeface="+mj-cs"/>
              </a:rPr>
              <a:t>Piperazine</a:t>
            </a:r>
            <a:r>
              <a:rPr lang="en-US" dirty="0">
                <a:ea typeface="+mj-ea"/>
                <a:cs typeface="+mj-cs"/>
              </a:rPr>
              <a:t>; </a:t>
            </a:r>
            <a:r>
              <a:rPr lang="en-US" dirty="0" err="1">
                <a:ea typeface="+mj-ea"/>
                <a:cs typeface="+mj-cs"/>
              </a:rPr>
              <a:t>Praziquantel</a:t>
            </a:r>
            <a:r>
              <a:rPr lang="en-US" dirty="0">
                <a:ea typeface="+mj-ea"/>
                <a:cs typeface="+mj-cs"/>
              </a:rPr>
              <a:t>; </a:t>
            </a:r>
            <a:r>
              <a:rPr lang="en-US" dirty="0" err="1">
                <a:ea typeface="+mj-ea"/>
                <a:cs typeface="+mj-cs"/>
              </a:rPr>
              <a:t>Ivermectin</a:t>
            </a:r>
            <a:endParaRPr lang="en-US" dirty="0">
              <a:ea typeface="+mj-ea"/>
              <a:cs typeface="+mj-cs"/>
            </a:endParaRPr>
          </a:p>
        </p:txBody>
      </p:sp>
      <p:sp>
        <p:nvSpPr>
          <p:cNvPr id="58370" name="Content Placeholder 2"/>
          <p:cNvSpPr>
            <a:spLocks noGrp="1"/>
          </p:cNvSpPr>
          <p:nvPr>
            <p:ph idx="1"/>
          </p:nvPr>
        </p:nvSpPr>
        <p:spPr>
          <a:xfrm>
            <a:off x="838200" y="1497495"/>
            <a:ext cx="10515600" cy="4679467"/>
          </a:xfrm>
        </p:spPr>
        <p:txBody>
          <a:bodyPr>
            <a:normAutofit fontScale="92500" lnSpcReduction="10000"/>
          </a:bodyPr>
          <a:lstStyle/>
          <a:p>
            <a:pPr eaLnBrk="1" hangingPunct="1"/>
            <a:r>
              <a:rPr lang="en-US" altLang="en-US" sz="4000" b="1" dirty="0" err="1">
                <a:solidFill>
                  <a:srgbClr val="FF0000"/>
                </a:solidFill>
              </a:rPr>
              <a:t>Pyrantel</a:t>
            </a:r>
            <a:r>
              <a:rPr lang="en-US" altLang="en-US" sz="4000" b="1" dirty="0">
                <a:solidFill>
                  <a:srgbClr val="FF0000"/>
                </a:solidFill>
              </a:rPr>
              <a:t> and </a:t>
            </a:r>
            <a:r>
              <a:rPr lang="en-US" altLang="en-US" sz="4000" b="1" dirty="0" err="1">
                <a:solidFill>
                  <a:srgbClr val="FF0000"/>
                </a:solidFill>
              </a:rPr>
              <a:t>piperazine</a:t>
            </a:r>
            <a:endParaRPr lang="en-US" altLang="en-US" sz="4000" b="1" dirty="0">
              <a:solidFill>
                <a:srgbClr val="FF0000"/>
              </a:solidFill>
            </a:endParaRPr>
          </a:p>
          <a:p>
            <a:pPr lvl="1" eaLnBrk="1" hangingPunct="1"/>
            <a:r>
              <a:rPr lang="en-US" altLang="en-US" sz="3600" b="1" dirty="0"/>
              <a:t>Paralyze the muscles of intestinal roundworms</a:t>
            </a:r>
          </a:p>
          <a:p>
            <a:pPr lvl="1" eaLnBrk="1" hangingPunct="1"/>
            <a:endParaRPr lang="en-US" altLang="en-US" sz="3600" b="1" dirty="0"/>
          </a:p>
          <a:p>
            <a:pPr eaLnBrk="1" hangingPunct="1"/>
            <a:r>
              <a:rPr lang="en-US" altLang="en-US" sz="4000" b="1" dirty="0" err="1">
                <a:solidFill>
                  <a:srgbClr val="FF0000"/>
                </a:solidFill>
              </a:rPr>
              <a:t>Praziquantel</a:t>
            </a:r>
            <a:endParaRPr lang="en-US" altLang="en-US" sz="4000" b="1" dirty="0">
              <a:solidFill>
                <a:srgbClr val="FF0000"/>
              </a:solidFill>
            </a:endParaRPr>
          </a:p>
          <a:p>
            <a:pPr lvl="1" eaLnBrk="1" hangingPunct="1"/>
            <a:r>
              <a:rPr lang="en-US" altLang="en-US" sz="3600" b="1" dirty="0"/>
              <a:t>Tapeworm and fluke infections</a:t>
            </a:r>
          </a:p>
          <a:p>
            <a:pPr lvl="1" eaLnBrk="1" hangingPunct="1"/>
            <a:endParaRPr lang="en-US" altLang="en-US" sz="3600" b="1" dirty="0"/>
          </a:p>
          <a:p>
            <a:pPr eaLnBrk="1" hangingPunct="1"/>
            <a:r>
              <a:rPr lang="en-US" altLang="en-US" sz="4000" b="1" dirty="0" err="1">
                <a:solidFill>
                  <a:srgbClr val="FF0000"/>
                </a:solidFill>
              </a:rPr>
              <a:t>Ivermectin</a:t>
            </a:r>
            <a:endParaRPr lang="en-US" altLang="en-US" sz="4000" b="1" dirty="0">
              <a:solidFill>
                <a:srgbClr val="FF0000"/>
              </a:solidFill>
            </a:endParaRPr>
          </a:p>
          <a:p>
            <a:pPr lvl="1" eaLnBrk="1" hangingPunct="1"/>
            <a:r>
              <a:rPr lang="en-US" altLang="en-US" sz="3600" b="1" dirty="0"/>
              <a:t>Veterinary drug now used for </a:t>
            </a:r>
            <a:r>
              <a:rPr lang="en-US" altLang="en-US" sz="3600" b="1" dirty="0" err="1"/>
              <a:t>strongyloidiasis</a:t>
            </a:r>
            <a:r>
              <a:rPr lang="en-US" altLang="en-US" sz="3600" b="1" dirty="0"/>
              <a:t> and </a:t>
            </a:r>
            <a:r>
              <a:rPr lang="en-US" altLang="en-US" sz="3600" b="1" dirty="0" err="1"/>
              <a:t>oncocercosis</a:t>
            </a:r>
            <a:r>
              <a:rPr lang="en-US" altLang="en-US" sz="3600" b="1" dirty="0"/>
              <a:t> in humans</a:t>
            </a:r>
          </a:p>
          <a:p>
            <a:pPr eaLnBrk="1" hangingPunct="1"/>
            <a:endParaRPr lang="en-US" altLang="en-US" sz="4000" b="1" dirty="0"/>
          </a:p>
        </p:txBody>
      </p:sp>
    </p:spTree>
    <p:extLst>
      <p:ext uri="{BB962C8B-B14F-4D97-AF65-F5344CB8AC3E}">
        <p14:creationId xmlns:p14="http://schemas.microsoft.com/office/powerpoint/2010/main" val="155799711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Title 1"/>
          <p:cNvSpPr>
            <a:spLocks noGrp="1"/>
          </p:cNvSpPr>
          <p:nvPr>
            <p:ph type="title"/>
          </p:nvPr>
        </p:nvSpPr>
        <p:spPr>
          <a:xfrm>
            <a:off x="2022475" y="104776"/>
            <a:ext cx="7556500" cy="758825"/>
          </a:xfrm>
        </p:spPr>
        <p:txBody>
          <a:bodyPr>
            <a:normAutofit fontScale="90000"/>
          </a:bodyPr>
          <a:lstStyle/>
          <a:p>
            <a:pPr eaLnBrk="1" hangingPunct="1"/>
            <a:r>
              <a:rPr lang="en-US" altLang="en-US"/>
              <a:t>Antiviral Chemotherapeutic Agents</a:t>
            </a:r>
          </a:p>
        </p:txBody>
      </p:sp>
      <p:sp>
        <p:nvSpPr>
          <p:cNvPr id="59394" name="Content Placeholder 2"/>
          <p:cNvSpPr>
            <a:spLocks noGrp="1"/>
          </p:cNvSpPr>
          <p:nvPr>
            <p:ph idx="1"/>
          </p:nvPr>
        </p:nvSpPr>
        <p:spPr>
          <a:xfrm>
            <a:off x="384312" y="1232453"/>
            <a:ext cx="11489635" cy="5477912"/>
          </a:xfrm>
        </p:spPr>
        <p:txBody>
          <a:bodyPr>
            <a:noAutofit/>
          </a:bodyPr>
          <a:lstStyle/>
          <a:p>
            <a:pPr eaLnBrk="1" hangingPunct="1">
              <a:buFont typeface="Arial" charset="0"/>
              <a:buChar char="•"/>
            </a:pPr>
            <a:r>
              <a:rPr lang="en-US" altLang="en-US" b="1" dirty="0">
                <a:solidFill>
                  <a:srgbClr val="FF0000"/>
                </a:solidFill>
              </a:rPr>
              <a:t>Selective toxicity </a:t>
            </a:r>
            <a:r>
              <a:rPr lang="en-US" altLang="en-US" b="1" dirty="0"/>
              <a:t>is almost impossible to achieve because a single metabolic system is responsible for the well-being of both virus and host</a:t>
            </a:r>
          </a:p>
          <a:p>
            <a:pPr eaLnBrk="1" hangingPunct="1">
              <a:buFont typeface="Arial" charset="0"/>
              <a:buChar char="•"/>
            </a:pPr>
            <a:endParaRPr lang="en-US" altLang="en-US" b="1" dirty="0"/>
          </a:p>
          <a:p>
            <a:pPr eaLnBrk="1" hangingPunct="1">
              <a:buFont typeface="Arial" charset="0"/>
              <a:buChar char="•"/>
            </a:pPr>
            <a:r>
              <a:rPr lang="en-US" altLang="en-US" b="1" dirty="0"/>
              <a:t>Three major modes of </a:t>
            </a:r>
            <a:r>
              <a:rPr lang="en-US" altLang="en-US" b="1" dirty="0">
                <a:solidFill>
                  <a:srgbClr val="FF0000"/>
                </a:solidFill>
              </a:rPr>
              <a:t>action</a:t>
            </a:r>
            <a:r>
              <a:rPr lang="en-US" altLang="en-US" b="1" dirty="0"/>
              <a:t>:</a:t>
            </a:r>
          </a:p>
          <a:p>
            <a:pPr lvl="1" eaLnBrk="1" hangingPunct="1">
              <a:buFont typeface="Arial" charset="0"/>
              <a:buChar char="–"/>
            </a:pPr>
            <a:r>
              <a:rPr lang="en-US" altLang="en-US" b="1" dirty="0"/>
              <a:t>Barring penetration of the virus into the host cell</a:t>
            </a:r>
          </a:p>
          <a:p>
            <a:pPr lvl="1" eaLnBrk="1" hangingPunct="1">
              <a:buFont typeface="Arial" charset="0"/>
              <a:buChar char="–"/>
            </a:pPr>
            <a:r>
              <a:rPr lang="en-US" altLang="en-US" b="1" dirty="0"/>
              <a:t>Blocking the transcription and translation of viral molecules</a:t>
            </a:r>
          </a:p>
          <a:p>
            <a:pPr lvl="1" eaLnBrk="1" hangingPunct="1">
              <a:buFont typeface="Arial" charset="0"/>
              <a:buChar char="–"/>
            </a:pPr>
            <a:r>
              <a:rPr lang="en-US" altLang="en-US" b="1" dirty="0"/>
              <a:t>Preventing the maturation of viral particles</a:t>
            </a:r>
          </a:p>
          <a:p>
            <a:pPr lvl="1" eaLnBrk="1" hangingPunct="1">
              <a:buFont typeface="Arial" charset="0"/>
              <a:buChar char="–"/>
            </a:pPr>
            <a:endParaRPr lang="en-US" altLang="en-US" b="1" dirty="0">
              <a:solidFill>
                <a:srgbClr val="00B050"/>
              </a:solidFill>
            </a:endParaRPr>
          </a:p>
          <a:p>
            <a:pPr eaLnBrk="1" hangingPunct="1">
              <a:buFont typeface="Arial" charset="0"/>
              <a:buChar char="–"/>
            </a:pPr>
            <a:r>
              <a:rPr lang="en-US" altLang="en-US" b="1" dirty="0">
                <a:solidFill>
                  <a:srgbClr val="FF0000"/>
                </a:solidFill>
              </a:rPr>
              <a:t>Examples:</a:t>
            </a:r>
          </a:p>
          <a:p>
            <a:pPr lvl="1" eaLnBrk="1" hangingPunct="1">
              <a:buFont typeface="Arial" charset="0"/>
              <a:buChar char="–"/>
            </a:pPr>
            <a:r>
              <a:rPr lang="en-US" altLang="en-US" b="1" dirty="0"/>
              <a:t>Tamiflu </a:t>
            </a:r>
          </a:p>
          <a:p>
            <a:pPr lvl="1" eaLnBrk="1" hangingPunct="1">
              <a:buFont typeface="Arial" charset="0"/>
              <a:buChar char="–"/>
            </a:pPr>
            <a:r>
              <a:rPr lang="en-US" altLang="en-US" b="1" dirty="0"/>
              <a:t>AZT</a:t>
            </a:r>
          </a:p>
        </p:txBody>
      </p:sp>
    </p:spTree>
    <p:extLst>
      <p:ext uri="{BB962C8B-B14F-4D97-AF65-F5344CB8AC3E}">
        <p14:creationId xmlns:p14="http://schemas.microsoft.com/office/powerpoint/2010/main" val="17379268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Antiviral Drugs </a:t>
            </a:r>
          </a:p>
        </p:txBody>
      </p:sp>
      <p:pic>
        <p:nvPicPr>
          <p:cNvPr id="3" name="Picture Placeholder 1" descr="OSC_Microbio_14_03_Acyclovir.jpg"/>
          <p:cNvPicPr>
            <a:picLocks noChangeAspect="1"/>
          </p:cNvPicPr>
          <p:nvPr/>
        </p:nvPicPr>
        <p:blipFill>
          <a:blip r:embed="rId2" cstate="print">
            <a:extLst>
              <a:ext uri="{28A0092B-C50C-407E-A947-70E740481C1C}">
                <a14:useLocalDpi xmlns:a14="http://schemas.microsoft.com/office/drawing/2010/main" val="0"/>
              </a:ext>
            </a:extLst>
          </a:blip>
          <a:srcRect t="-8593" b="-8593"/>
          <a:stretch>
            <a:fillRect/>
          </a:stretch>
        </p:blipFill>
        <p:spPr>
          <a:xfrm>
            <a:off x="1394460" y="1079292"/>
            <a:ext cx="4032250" cy="5256213"/>
          </a:xfrm>
          <a:prstGeom prst="rect">
            <a:avLst/>
          </a:prstGeom>
        </p:spPr>
      </p:pic>
      <p:sp>
        <p:nvSpPr>
          <p:cNvPr id="4" name="Text Placeholder 13"/>
          <p:cNvSpPr txBox="1">
            <a:spLocks/>
          </p:cNvSpPr>
          <p:nvPr/>
        </p:nvSpPr>
        <p:spPr>
          <a:xfrm>
            <a:off x="6433661" y="1078912"/>
            <a:ext cx="3913188" cy="5256973"/>
          </a:xfrm>
          <a:prstGeom prst="rect">
            <a:avLst/>
          </a:prstGeom>
        </p:spPr>
        <p:txBody>
          <a:bodyPr>
            <a:no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b="1">
                <a:solidFill>
                  <a:srgbClr val="000000"/>
                </a:solidFill>
              </a:rPr>
              <a:t>Acyclovir is a structural analog of guanosine. It is specifically activated by the viral enzyme thymidine kinase and then preferentially binds to viral DNA polymerase, leading to chain termination during DNA replication.</a:t>
            </a:r>
            <a:endParaRPr lang="en-US" b="1" dirty="0">
              <a:solidFill>
                <a:srgbClr val="000000"/>
              </a:solidFill>
            </a:endParaRPr>
          </a:p>
        </p:txBody>
      </p:sp>
    </p:spTree>
    <p:extLst>
      <p:ext uri="{BB962C8B-B14F-4D97-AF65-F5344CB8AC3E}">
        <p14:creationId xmlns:p14="http://schemas.microsoft.com/office/powerpoint/2010/main" val="7317499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Antiviral Drugs</a:t>
            </a:r>
          </a:p>
        </p:txBody>
      </p:sp>
      <p:pic>
        <p:nvPicPr>
          <p:cNvPr id="3" name="Picture Placeholder 1" descr="OSC_Microbio_14_03_ART.jpg"/>
          <p:cNvPicPr>
            <a:picLocks noChangeAspect="1"/>
          </p:cNvPicPr>
          <p:nvPr/>
        </p:nvPicPr>
        <p:blipFill>
          <a:blip r:embed="rId2">
            <a:extLst>
              <a:ext uri="{28A0092B-C50C-407E-A947-70E740481C1C}">
                <a14:useLocalDpi xmlns:a14="http://schemas.microsoft.com/office/drawing/2010/main" val="0"/>
              </a:ext>
            </a:extLst>
          </a:blip>
          <a:srcRect l="-32222" r="-32222"/>
          <a:stretch>
            <a:fillRect/>
          </a:stretch>
        </p:blipFill>
        <p:spPr>
          <a:xfrm>
            <a:off x="1691639" y="1079292"/>
            <a:ext cx="8062913" cy="3500071"/>
          </a:xfrm>
          <a:prstGeom prst="rect">
            <a:avLst/>
          </a:prstGeom>
        </p:spPr>
      </p:pic>
      <p:sp>
        <p:nvSpPr>
          <p:cNvPr id="4" name="Text Placeholder 6"/>
          <p:cNvSpPr txBox="1">
            <a:spLocks/>
          </p:cNvSpPr>
          <p:nvPr/>
        </p:nvSpPr>
        <p:spPr>
          <a:xfrm>
            <a:off x="457200" y="4843982"/>
            <a:ext cx="11315700" cy="1166382"/>
          </a:xfrm>
          <a:prstGeom prst="rect">
            <a:avLst/>
          </a:prstGeom>
        </p:spPr>
        <p:txBody>
          <a:bodyPr>
            <a:no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b="1"/>
              <a:t>Antiretroviral therapy (ART) is typically used for the treatment of HIV. The targets of drug classes currently in use are shown here. (credit: modification of work by Thomas Splettstoesser)</a:t>
            </a:r>
            <a:endParaRPr lang="en-US" b="1" dirty="0"/>
          </a:p>
        </p:txBody>
      </p:sp>
    </p:spTree>
    <p:extLst>
      <p:ext uri="{BB962C8B-B14F-4D97-AF65-F5344CB8AC3E}">
        <p14:creationId xmlns:p14="http://schemas.microsoft.com/office/powerpoint/2010/main" val="55522802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Drug Resistance </a:t>
            </a:r>
          </a:p>
        </p:txBody>
      </p:sp>
      <p:pic>
        <p:nvPicPr>
          <p:cNvPr id="3" name="Picture Placeholder 1" descr="OSC_Microbio_14_06_Resistance.jpg"/>
          <p:cNvPicPr>
            <a:picLocks noChangeAspect="1"/>
          </p:cNvPicPr>
          <p:nvPr/>
        </p:nvPicPr>
        <p:blipFill>
          <a:blip r:embed="rId2">
            <a:extLst>
              <a:ext uri="{28A0092B-C50C-407E-A947-70E740481C1C}">
                <a14:useLocalDpi xmlns:a14="http://schemas.microsoft.com/office/drawing/2010/main" val="0"/>
              </a:ext>
            </a:extLst>
          </a:blip>
          <a:srcRect l="-36871" r="-36871"/>
          <a:stretch>
            <a:fillRect/>
          </a:stretch>
        </p:blipFill>
        <p:spPr>
          <a:xfrm>
            <a:off x="457199" y="1122386"/>
            <a:ext cx="11087101" cy="4812856"/>
          </a:xfrm>
          <a:prstGeom prst="rect">
            <a:avLst/>
          </a:prstGeom>
        </p:spPr>
      </p:pic>
    </p:spTree>
    <p:extLst>
      <p:ext uri="{BB962C8B-B14F-4D97-AF65-F5344CB8AC3E}">
        <p14:creationId xmlns:p14="http://schemas.microsoft.com/office/powerpoint/2010/main" val="155593423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Title 1"/>
          <p:cNvSpPr>
            <a:spLocks noGrp="1"/>
          </p:cNvSpPr>
          <p:nvPr>
            <p:ph type="title"/>
          </p:nvPr>
        </p:nvSpPr>
        <p:spPr>
          <a:xfrm>
            <a:off x="2022475" y="484189"/>
            <a:ext cx="7556500" cy="725487"/>
          </a:xfrm>
        </p:spPr>
        <p:txBody>
          <a:bodyPr/>
          <a:lstStyle/>
          <a:p>
            <a:pPr eaLnBrk="1" hangingPunct="1"/>
            <a:r>
              <a:rPr lang="en-US" altLang="en-US"/>
              <a:t>Historical Perspective </a:t>
            </a:r>
          </a:p>
        </p:txBody>
      </p:sp>
      <p:sp>
        <p:nvSpPr>
          <p:cNvPr id="3" name="Content Placeholder 2"/>
          <p:cNvSpPr>
            <a:spLocks noGrp="1"/>
          </p:cNvSpPr>
          <p:nvPr>
            <p:ph idx="1"/>
          </p:nvPr>
        </p:nvSpPr>
        <p:spPr>
          <a:xfrm>
            <a:off x="278296" y="1209674"/>
            <a:ext cx="11396869" cy="5376655"/>
          </a:xfrm>
        </p:spPr>
        <p:txBody>
          <a:bodyPr>
            <a:normAutofit/>
          </a:bodyPr>
          <a:lstStyle/>
          <a:p>
            <a:pPr eaLnBrk="1" hangingPunct="1">
              <a:lnSpc>
                <a:spcPct val="90000"/>
              </a:lnSpc>
            </a:pPr>
            <a:r>
              <a:rPr lang="en-US" altLang="en-US" sz="3200" b="1" dirty="0">
                <a:solidFill>
                  <a:srgbClr val="FF0000"/>
                </a:solidFill>
              </a:rPr>
              <a:t>A look back 100 years ago</a:t>
            </a:r>
          </a:p>
          <a:p>
            <a:pPr lvl="1" eaLnBrk="1" hangingPunct="1">
              <a:lnSpc>
                <a:spcPct val="90000"/>
              </a:lnSpc>
            </a:pPr>
            <a:r>
              <a:rPr lang="en-US" altLang="en-US" sz="2800" b="1" dirty="0"/>
              <a:t>1 out 3 – died from an infectious disease!</a:t>
            </a:r>
          </a:p>
          <a:p>
            <a:pPr lvl="1" eaLnBrk="1" hangingPunct="1">
              <a:lnSpc>
                <a:spcPct val="90000"/>
              </a:lnSpc>
            </a:pPr>
            <a:r>
              <a:rPr lang="en-US" altLang="en-US" sz="2800" b="1" dirty="0"/>
              <a:t>1930’s antimicrobial drugs were introduced </a:t>
            </a:r>
          </a:p>
          <a:p>
            <a:pPr eaLnBrk="1" hangingPunct="1">
              <a:lnSpc>
                <a:spcPct val="90000"/>
              </a:lnSpc>
            </a:pPr>
            <a:r>
              <a:rPr lang="en-US" altLang="en-US" sz="3200" b="1" dirty="0"/>
              <a:t> </a:t>
            </a:r>
            <a:r>
              <a:rPr lang="en-US" altLang="en-US" sz="3200" b="1" dirty="0">
                <a:solidFill>
                  <a:srgbClr val="FF0000"/>
                </a:solidFill>
              </a:rPr>
              <a:t>Breakthroughs </a:t>
            </a:r>
          </a:p>
          <a:p>
            <a:pPr lvl="1" eaLnBrk="1" hangingPunct="1">
              <a:lnSpc>
                <a:spcPct val="90000"/>
              </a:lnSpc>
            </a:pPr>
            <a:r>
              <a:rPr lang="en-US" altLang="en-US" sz="2800" b="1" dirty="0">
                <a:solidFill>
                  <a:srgbClr val="FF0000"/>
                </a:solidFill>
              </a:rPr>
              <a:t>Robert Koch </a:t>
            </a:r>
            <a:r>
              <a:rPr lang="en-US" altLang="en-US" sz="2800" b="1" dirty="0"/>
              <a:t>– The Germ Theory of Infection </a:t>
            </a:r>
          </a:p>
          <a:p>
            <a:pPr lvl="1" eaLnBrk="1" hangingPunct="1">
              <a:lnSpc>
                <a:spcPct val="90000"/>
              </a:lnSpc>
            </a:pPr>
            <a:r>
              <a:rPr lang="en-US" altLang="en-US" sz="2800" b="1" dirty="0">
                <a:solidFill>
                  <a:srgbClr val="FF0000"/>
                </a:solidFill>
              </a:rPr>
              <a:t>Paul Ehrlich </a:t>
            </a:r>
            <a:r>
              <a:rPr lang="en-US" altLang="en-US" sz="2800" b="1" dirty="0" err="1"/>
              <a:t>fomulates</a:t>
            </a:r>
            <a:r>
              <a:rPr lang="en-US" altLang="en-US" sz="2800" b="1" dirty="0"/>
              <a:t> first theoretical concepts in chemotherapy</a:t>
            </a:r>
          </a:p>
          <a:p>
            <a:pPr lvl="2" eaLnBrk="1" hangingPunct="1">
              <a:lnSpc>
                <a:spcPct val="90000"/>
              </a:lnSpc>
            </a:pPr>
            <a:r>
              <a:rPr lang="en-US" altLang="en-US" b="1" dirty="0"/>
              <a:t>Arsenic-based drug attacked Syphilis (early 1900’s)</a:t>
            </a:r>
          </a:p>
          <a:p>
            <a:pPr lvl="1" eaLnBrk="1" hangingPunct="1">
              <a:lnSpc>
                <a:spcPct val="90000"/>
              </a:lnSpc>
            </a:pPr>
            <a:r>
              <a:rPr lang="en-US" altLang="en-US" sz="2800" b="1" dirty="0"/>
              <a:t> </a:t>
            </a:r>
            <a:r>
              <a:rPr lang="en-US" altLang="en-US" sz="2800" b="1" dirty="0">
                <a:solidFill>
                  <a:srgbClr val="FF0000"/>
                </a:solidFill>
              </a:rPr>
              <a:t>Domagk </a:t>
            </a:r>
          </a:p>
          <a:p>
            <a:pPr lvl="2" eaLnBrk="1" hangingPunct="1">
              <a:lnSpc>
                <a:spcPct val="90000"/>
              </a:lnSpc>
            </a:pPr>
            <a:r>
              <a:rPr lang="en-US" altLang="en-US" b="1" dirty="0"/>
              <a:t>First sulfa drug that attacked specific bacteria (1932)</a:t>
            </a:r>
          </a:p>
          <a:p>
            <a:pPr lvl="1" eaLnBrk="1" hangingPunct="1">
              <a:lnSpc>
                <a:spcPct val="90000"/>
              </a:lnSpc>
            </a:pPr>
            <a:r>
              <a:rPr lang="en-US" altLang="en-US" sz="2800" b="1" dirty="0">
                <a:solidFill>
                  <a:srgbClr val="FF0000"/>
                </a:solidFill>
              </a:rPr>
              <a:t>Sir Alexander Fleming</a:t>
            </a:r>
          </a:p>
          <a:p>
            <a:pPr lvl="2" eaLnBrk="1" hangingPunct="1">
              <a:lnSpc>
                <a:spcPct val="90000"/>
              </a:lnSpc>
            </a:pPr>
            <a:r>
              <a:rPr lang="en-US" altLang="en-US" b="1" dirty="0" err="1"/>
              <a:t>S.aureus</a:t>
            </a:r>
            <a:r>
              <a:rPr lang="en-US" altLang="en-US" b="1" dirty="0"/>
              <a:t> contaminated with </a:t>
            </a:r>
            <a:r>
              <a:rPr lang="en-US" altLang="en-US" b="1" dirty="0" err="1"/>
              <a:t>Penicillium</a:t>
            </a:r>
            <a:r>
              <a:rPr lang="en-US" altLang="en-US" b="1" dirty="0"/>
              <a:t> </a:t>
            </a:r>
            <a:r>
              <a:rPr lang="en-US" altLang="en-US" b="1" dirty="0" err="1"/>
              <a:t>notatum</a:t>
            </a:r>
            <a:r>
              <a:rPr lang="en-US" altLang="en-US" b="1" dirty="0"/>
              <a:t> (1929)</a:t>
            </a:r>
          </a:p>
        </p:txBody>
      </p:sp>
    </p:spTree>
    <p:extLst>
      <p:ext uri="{BB962C8B-B14F-4D97-AF65-F5344CB8AC3E}">
        <p14:creationId xmlns:p14="http://schemas.microsoft.com/office/powerpoint/2010/main" val="214263802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accel="50000" decel="5000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accel="50000" decel="50000" fill="hold" grpId="0"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accel="50000" decel="50000" fill="hold" grpId="0"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7" fill="hold" nodeType="clickPar">
                      <p:stCondLst>
                        <p:cond delay="indefinite"/>
                      </p:stCondLst>
                      <p:childTnLst>
                        <p:par>
                          <p:cTn id="18" fill="hold" nodeType="withGroup">
                            <p:stCondLst>
                              <p:cond delay="0"/>
                            </p:stCondLst>
                            <p:childTnLst>
                              <p:par>
                                <p:cTn id="19" presetID="2" presetClass="entr" presetSubtype="4" accel="50000" decel="50000" fill="hold" grpId="0" nodeType="click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 calcmode="lin" valueType="num">
                                      <p:cBhvr additive="base">
                                        <p:cTn id="2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3">
                                            <p:txEl>
                                              <p:pRg st="3" end="3"/>
                                            </p:txEl>
                                          </p:spTgt>
                                        </p:tgtEl>
                                        <p:attrNameLst>
                                          <p:attrName>ppt_y</p:attrName>
                                        </p:attrNameLst>
                                      </p:cBhvr>
                                      <p:tavLst>
                                        <p:tav tm="0">
                                          <p:val>
                                            <p:strVal val="1+#ppt_h/2"/>
                                          </p:val>
                                        </p:tav>
                                        <p:tav tm="100000">
                                          <p:val>
                                            <p:strVal val="#ppt_y"/>
                                          </p:val>
                                        </p:tav>
                                      </p:tavLst>
                                    </p:anim>
                                  </p:childTnLst>
                                </p:cTn>
                              </p:par>
                              <p:par>
                                <p:cTn id="23" presetID="2" presetClass="entr" presetSubtype="4" accel="50000" decel="50000" fill="hold" grpId="0" nodeType="with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 calcmode="lin" valueType="num">
                                      <p:cBhvr additive="base">
                                        <p:cTn id="25"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4" end="4"/>
                                            </p:txEl>
                                          </p:spTgt>
                                        </p:tgtEl>
                                        <p:attrNameLst>
                                          <p:attrName>ppt_y</p:attrName>
                                        </p:attrNameLst>
                                      </p:cBhvr>
                                      <p:tavLst>
                                        <p:tav tm="0">
                                          <p:val>
                                            <p:strVal val="1+#ppt_h/2"/>
                                          </p:val>
                                        </p:tav>
                                        <p:tav tm="100000">
                                          <p:val>
                                            <p:strVal val="#ppt_y"/>
                                          </p:val>
                                        </p:tav>
                                      </p:tavLst>
                                    </p:anim>
                                  </p:childTnLst>
                                </p:cTn>
                              </p:par>
                              <p:par>
                                <p:cTn id="27" presetID="2" presetClass="entr" presetSubtype="4" accel="50000" decel="50000" fill="hold" grpId="0" nodeType="withEffect">
                                  <p:stCondLst>
                                    <p:cond delay="0"/>
                                  </p:stCondLst>
                                  <p:childTnLst>
                                    <p:set>
                                      <p:cBhvr>
                                        <p:cTn id="28" dur="1" fill="hold">
                                          <p:stCondLst>
                                            <p:cond delay="0"/>
                                          </p:stCondLst>
                                        </p:cTn>
                                        <p:tgtEl>
                                          <p:spTgt spid="3">
                                            <p:txEl>
                                              <p:pRg st="5" end="5"/>
                                            </p:txEl>
                                          </p:spTgt>
                                        </p:tgtEl>
                                        <p:attrNameLst>
                                          <p:attrName>style.visibility</p:attrName>
                                        </p:attrNameLst>
                                      </p:cBhvr>
                                      <p:to>
                                        <p:strVal val="visible"/>
                                      </p:to>
                                    </p:set>
                                    <p:anim calcmode="lin" valueType="num">
                                      <p:cBhvr additive="base">
                                        <p:cTn id="29"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3">
                                            <p:txEl>
                                              <p:pRg st="5" end="5"/>
                                            </p:txEl>
                                          </p:spTgt>
                                        </p:tgtEl>
                                        <p:attrNameLst>
                                          <p:attrName>ppt_y</p:attrName>
                                        </p:attrNameLst>
                                      </p:cBhvr>
                                      <p:tavLst>
                                        <p:tav tm="0">
                                          <p:val>
                                            <p:strVal val="1+#ppt_h/2"/>
                                          </p:val>
                                        </p:tav>
                                        <p:tav tm="100000">
                                          <p:val>
                                            <p:strVal val="#ppt_y"/>
                                          </p:val>
                                        </p:tav>
                                      </p:tavLst>
                                    </p:anim>
                                  </p:childTnLst>
                                </p:cTn>
                              </p:par>
                              <p:par>
                                <p:cTn id="31" presetID="2" presetClass="entr" presetSubtype="4" accel="50000" decel="50000" fill="hold" grpId="0" nodeType="withEffect">
                                  <p:stCondLst>
                                    <p:cond delay="0"/>
                                  </p:stCondLst>
                                  <p:childTnLst>
                                    <p:set>
                                      <p:cBhvr>
                                        <p:cTn id="32" dur="1" fill="hold">
                                          <p:stCondLst>
                                            <p:cond delay="0"/>
                                          </p:stCondLst>
                                        </p:cTn>
                                        <p:tgtEl>
                                          <p:spTgt spid="3">
                                            <p:txEl>
                                              <p:pRg st="6" end="6"/>
                                            </p:txEl>
                                          </p:spTgt>
                                        </p:tgtEl>
                                        <p:attrNameLst>
                                          <p:attrName>style.visibility</p:attrName>
                                        </p:attrNameLst>
                                      </p:cBhvr>
                                      <p:to>
                                        <p:strVal val="visible"/>
                                      </p:to>
                                    </p:set>
                                    <p:anim calcmode="lin" valueType="num">
                                      <p:cBhvr additive="base">
                                        <p:cTn id="33"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3">
                                            <p:txEl>
                                              <p:pRg st="6" end="6"/>
                                            </p:txEl>
                                          </p:spTgt>
                                        </p:tgtEl>
                                        <p:attrNameLst>
                                          <p:attrName>ppt_y</p:attrName>
                                        </p:attrNameLst>
                                      </p:cBhvr>
                                      <p:tavLst>
                                        <p:tav tm="0">
                                          <p:val>
                                            <p:strVal val="1+#ppt_h/2"/>
                                          </p:val>
                                        </p:tav>
                                        <p:tav tm="100000">
                                          <p:val>
                                            <p:strVal val="#ppt_y"/>
                                          </p:val>
                                        </p:tav>
                                      </p:tavLst>
                                    </p:anim>
                                  </p:childTnLst>
                                </p:cTn>
                              </p:par>
                              <p:par>
                                <p:cTn id="35" presetID="2" presetClass="entr" presetSubtype="4" accel="50000" decel="50000" fill="hold" grpId="0" nodeType="withEffect">
                                  <p:stCondLst>
                                    <p:cond delay="0"/>
                                  </p:stCondLst>
                                  <p:childTnLst>
                                    <p:set>
                                      <p:cBhvr>
                                        <p:cTn id="36" dur="1" fill="hold">
                                          <p:stCondLst>
                                            <p:cond delay="0"/>
                                          </p:stCondLst>
                                        </p:cTn>
                                        <p:tgtEl>
                                          <p:spTgt spid="3">
                                            <p:txEl>
                                              <p:pRg st="7" end="7"/>
                                            </p:txEl>
                                          </p:spTgt>
                                        </p:tgtEl>
                                        <p:attrNameLst>
                                          <p:attrName>style.visibility</p:attrName>
                                        </p:attrNameLst>
                                      </p:cBhvr>
                                      <p:to>
                                        <p:strVal val="visible"/>
                                      </p:to>
                                    </p:set>
                                    <p:anim calcmode="lin" valueType="num">
                                      <p:cBhvr additive="base">
                                        <p:cTn id="37"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7" end="7"/>
                                            </p:txEl>
                                          </p:spTgt>
                                        </p:tgtEl>
                                        <p:attrNameLst>
                                          <p:attrName>ppt_y</p:attrName>
                                        </p:attrNameLst>
                                      </p:cBhvr>
                                      <p:tavLst>
                                        <p:tav tm="0">
                                          <p:val>
                                            <p:strVal val="1+#ppt_h/2"/>
                                          </p:val>
                                        </p:tav>
                                        <p:tav tm="100000">
                                          <p:val>
                                            <p:strVal val="#ppt_y"/>
                                          </p:val>
                                        </p:tav>
                                      </p:tavLst>
                                    </p:anim>
                                  </p:childTnLst>
                                </p:cTn>
                              </p:par>
                              <p:par>
                                <p:cTn id="39" presetID="2" presetClass="entr" presetSubtype="4" accel="50000" decel="50000" fill="hold" grpId="0" nodeType="withEffect">
                                  <p:stCondLst>
                                    <p:cond delay="0"/>
                                  </p:stCondLst>
                                  <p:childTnLst>
                                    <p:set>
                                      <p:cBhvr>
                                        <p:cTn id="40" dur="1" fill="hold">
                                          <p:stCondLst>
                                            <p:cond delay="0"/>
                                          </p:stCondLst>
                                        </p:cTn>
                                        <p:tgtEl>
                                          <p:spTgt spid="3">
                                            <p:txEl>
                                              <p:pRg st="8" end="8"/>
                                            </p:txEl>
                                          </p:spTgt>
                                        </p:tgtEl>
                                        <p:attrNameLst>
                                          <p:attrName>style.visibility</p:attrName>
                                        </p:attrNameLst>
                                      </p:cBhvr>
                                      <p:to>
                                        <p:strVal val="visible"/>
                                      </p:to>
                                    </p:set>
                                    <p:anim calcmode="lin" valueType="num">
                                      <p:cBhvr additive="base">
                                        <p:cTn id="41"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3">
                                            <p:txEl>
                                              <p:pRg st="8" end="8"/>
                                            </p:txEl>
                                          </p:spTgt>
                                        </p:tgtEl>
                                        <p:attrNameLst>
                                          <p:attrName>ppt_y</p:attrName>
                                        </p:attrNameLst>
                                      </p:cBhvr>
                                      <p:tavLst>
                                        <p:tav tm="0">
                                          <p:val>
                                            <p:strVal val="1+#ppt_h/2"/>
                                          </p:val>
                                        </p:tav>
                                        <p:tav tm="100000">
                                          <p:val>
                                            <p:strVal val="#ppt_y"/>
                                          </p:val>
                                        </p:tav>
                                      </p:tavLst>
                                    </p:anim>
                                  </p:childTnLst>
                                </p:cTn>
                              </p:par>
                              <p:par>
                                <p:cTn id="43" presetID="2" presetClass="entr" presetSubtype="4" accel="50000" decel="50000" fill="hold" grpId="0" nodeType="withEffect">
                                  <p:stCondLst>
                                    <p:cond delay="0"/>
                                  </p:stCondLst>
                                  <p:childTnLst>
                                    <p:set>
                                      <p:cBhvr>
                                        <p:cTn id="44" dur="1" fill="hold">
                                          <p:stCondLst>
                                            <p:cond delay="0"/>
                                          </p:stCondLst>
                                        </p:cTn>
                                        <p:tgtEl>
                                          <p:spTgt spid="3">
                                            <p:txEl>
                                              <p:pRg st="9" end="9"/>
                                            </p:txEl>
                                          </p:spTgt>
                                        </p:tgtEl>
                                        <p:attrNameLst>
                                          <p:attrName>style.visibility</p:attrName>
                                        </p:attrNameLst>
                                      </p:cBhvr>
                                      <p:to>
                                        <p:strVal val="visible"/>
                                      </p:to>
                                    </p:set>
                                    <p:anim calcmode="lin" valueType="num">
                                      <p:cBhvr additive="base">
                                        <p:cTn id="45" dur="500" fill="hold"/>
                                        <p:tgtEl>
                                          <p:spTgt spid="3">
                                            <p:txEl>
                                              <p:pRg st="9" end="9"/>
                                            </p:txEl>
                                          </p:spTgt>
                                        </p:tgtEl>
                                        <p:attrNameLst>
                                          <p:attrName>ppt_x</p:attrName>
                                        </p:attrNameLst>
                                      </p:cBhvr>
                                      <p:tavLst>
                                        <p:tav tm="0">
                                          <p:val>
                                            <p:strVal val="#ppt_x"/>
                                          </p:val>
                                        </p:tav>
                                        <p:tav tm="100000">
                                          <p:val>
                                            <p:strVal val="#ppt_x"/>
                                          </p:val>
                                        </p:tav>
                                      </p:tavLst>
                                    </p:anim>
                                    <p:anim calcmode="lin" valueType="num">
                                      <p:cBhvr additive="base">
                                        <p:cTn id="46" dur="500" fill="hold"/>
                                        <p:tgtEl>
                                          <p:spTgt spid="3">
                                            <p:txEl>
                                              <p:pRg st="9" end="9"/>
                                            </p:txEl>
                                          </p:spTgt>
                                        </p:tgtEl>
                                        <p:attrNameLst>
                                          <p:attrName>ppt_y</p:attrName>
                                        </p:attrNameLst>
                                      </p:cBhvr>
                                      <p:tavLst>
                                        <p:tav tm="0">
                                          <p:val>
                                            <p:strVal val="1+#ppt_h/2"/>
                                          </p:val>
                                        </p:tav>
                                        <p:tav tm="100000">
                                          <p:val>
                                            <p:strVal val="#ppt_y"/>
                                          </p:val>
                                        </p:tav>
                                      </p:tavLst>
                                    </p:anim>
                                  </p:childTnLst>
                                </p:cTn>
                              </p:par>
                              <p:par>
                                <p:cTn id="47" presetID="2" presetClass="entr" presetSubtype="4" accel="50000" decel="50000" fill="hold" grpId="0" nodeType="withEffect">
                                  <p:stCondLst>
                                    <p:cond delay="0"/>
                                  </p:stCondLst>
                                  <p:childTnLst>
                                    <p:set>
                                      <p:cBhvr>
                                        <p:cTn id="48" dur="1" fill="hold">
                                          <p:stCondLst>
                                            <p:cond delay="0"/>
                                          </p:stCondLst>
                                        </p:cTn>
                                        <p:tgtEl>
                                          <p:spTgt spid="3">
                                            <p:txEl>
                                              <p:pRg st="10" end="10"/>
                                            </p:txEl>
                                          </p:spTgt>
                                        </p:tgtEl>
                                        <p:attrNameLst>
                                          <p:attrName>style.visibility</p:attrName>
                                        </p:attrNameLst>
                                      </p:cBhvr>
                                      <p:to>
                                        <p:strVal val="visible"/>
                                      </p:to>
                                    </p:set>
                                    <p:anim calcmode="lin" valueType="num">
                                      <p:cBhvr additive="base">
                                        <p:cTn id="49" dur="500" fill="hold"/>
                                        <p:tgtEl>
                                          <p:spTgt spid="3">
                                            <p:txEl>
                                              <p:pRg st="10" end="10"/>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10" end="1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3489" name="Picture 3" descr="cow2252X_12_13.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251201" y="177800"/>
            <a:ext cx="5694363" cy="651510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1687913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Title 1"/>
          <p:cNvSpPr>
            <a:spLocks noGrp="1"/>
          </p:cNvSpPr>
          <p:nvPr>
            <p:ph type="title"/>
          </p:nvPr>
        </p:nvSpPr>
        <p:spPr>
          <a:xfrm>
            <a:off x="2022475" y="104776"/>
            <a:ext cx="7556500" cy="1090613"/>
          </a:xfrm>
        </p:spPr>
        <p:txBody>
          <a:bodyPr>
            <a:normAutofit fontScale="90000"/>
          </a:bodyPr>
          <a:lstStyle/>
          <a:p>
            <a:pPr eaLnBrk="1" hangingPunct="1"/>
            <a:r>
              <a:rPr lang="en-US" altLang="en-US" dirty="0"/>
              <a:t>The problem with Antibiotic Resistance</a:t>
            </a:r>
          </a:p>
        </p:txBody>
      </p:sp>
      <p:sp>
        <p:nvSpPr>
          <p:cNvPr id="58371" name="Content Placeholder 2"/>
          <p:cNvSpPr>
            <a:spLocks noGrp="1"/>
          </p:cNvSpPr>
          <p:nvPr>
            <p:ph idx="1"/>
          </p:nvPr>
        </p:nvSpPr>
        <p:spPr>
          <a:xfrm>
            <a:off x="2022475" y="1519238"/>
            <a:ext cx="7556500" cy="4621212"/>
          </a:xfrm>
        </p:spPr>
        <p:txBody>
          <a:bodyPr/>
          <a:lstStyle/>
          <a:p>
            <a:pPr eaLnBrk="1" hangingPunct="1"/>
            <a:r>
              <a:rPr lang="en-US" altLang="en-US" b="1" dirty="0">
                <a:solidFill>
                  <a:srgbClr val="FF0000"/>
                </a:solidFill>
              </a:rPr>
              <a:t>Why? </a:t>
            </a:r>
          </a:p>
          <a:p>
            <a:pPr lvl="1" eaLnBrk="1" hangingPunct="1"/>
            <a:r>
              <a:rPr lang="en-US" altLang="en-US" b="1" dirty="0"/>
              <a:t>1. Spontaneous mutations</a:t>
            </a:r>
          </a:p>
          <a:p>
            <a:pPr lvl="1" eaLnBrk="1" hangingPunct="1"/>
            <a:r>
              <a:rPr lang="en-US" altLang="en-US" b="1" dirty="0"/>
              <a:t>2. Acquires a new set of genes </a:t>
            </a:r>
          </a:p>
          <a:p>
            <a:pPr lvl="1" eaLnBrk="1" hangingPunct="1"/>
            <a:r>
              <a:rPr lang="en-US" altLang="en-US" b="1" dirty="0"/>
              <a:t>3. New = “going to sleep”, by slowing metabolism when exposed to antibiotics</a:t>
            </a:r>
          </a:p>
          <a:p>
            <a:pPr lvl="1" eaLnBrk="1" hangingPunct="1"/>
            <a:r>
              <a:rPr lang="en-US" altLang="en-US" b="1" dirty="0"/>
              <a:t> </a:t>
            </a:r>
          </a:p>
          <a:p>
            <a:pPr eaLnBrk="1" hangingPunct="1"/>
            <a:r>
              <a:rPr lang="en-US" altLang="en-US" b="1" dirty="0"/>
              <a:t>Sharing of resistant genes</a:t>
            </a:r>
          </a:p>
          <a:p>
            <a:pPr lvl="1" eaLnBrk="1" hangingPunct="1"/>
            <a:r>
              <a:rPr lang="en-US" altLang="en-US" b="1" dirty="0">
                <a:solidFill>
                  <a:srgbClr val="FF0000"/>
                </a:solidFill>
              </a:rPr>
              <a:t>Conjugation</a:t>
            </a:r>
            <a:r>
              <a:rPr lang="en-US" altLang="en-US" b="1" dirty="0"/>
              <a:t> – plasmid and gene transfers </a:t>
            </a:r>
          </a:p>
          <a:p>
            <a:pPr lvl="1" eaLnBrk="1" hangingPunct="1"/>
            <a:r>
              <a:rPr lang="en-US" altLang="en-US" b="1" dirty="0">
                <a:solidFill>
                  <a:srgbClr val="FF0000"/>
                </a:solidFill>
              </a:rPr>
              <a:t>Resistance Factors </a:t>
            </a:r>
            <a:r>
              <a:rPr lang="en-US" altLang="en-US" b="1" dirty="0"/>
              <a:t>– conjugation, transformation or transduction </a:t>
            </a:r>
          </a:p>
          <a:p>
            <a:pPr lvl="1" eaLnBrk="1" hangingPunct="1"/>
            <a:r>
              <a:rPr lang="en-US" altLang="en-US" b="1" dirty="0">
                <a:solidFill>
                  <a:srgbClr val="FF0000"/>
                </a:solidFill>
              </a:rPr>
              <a:t>Transposons </a:t>
            </a:r>
          </a:p>
          <a:p>
            <a:pPr eaLnBrk="1" hangingPunct="1"/>
            <a:endParaRPr lang="en-US" altLang="en-US" b="1" dirty="0"/>
          </a:p>
          <a:p>
            <a:pPr lvl="1" eaLnBrk="1" hangingPunct="1"/>
            <a:endParaRPr lang="en-US" altLang="en-US" b="1" dirty="0"/>
          </a:p>
        </p:txBody>
      </p:sp>
    </p:spTree>
    <p:extLst>
      <p:ext uri="{BB962C8B-B14F-4D97-AF65-F5344CB8AC3E}">
        <p14:creationId xmlns:p14="http://schemas.microsoft.com/office/powerpoint/2010/main" val="102595806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2" presetClass="entr" presetSubtype="0" fill="hold" grpId="0" nodeType="clickEffect">
                                  <p:stCondLst>
                                    <p:cond delay="0"/>
                                  </p:stCondLst>
                                  <p:childTnLst>
                                    <p:set>
                                      <p:cBhvr>
                                        <p:cTn id="6" dur="1" fill="hold">
                                          <p:stCondLst>
                                            <p:cond delay="0"/>
                                          </p:stCondLst>
                                        </p:cTn>
                                        <p:tgtEl>
                                          <p:spTgt spid="58371">
                                            <p:txEl>
                                              <p:pRg st="0" end="0"/>
                                            </p:txEl>
                                          </p:spTgt>
                                        </p:tgtEl>
                                        <p:attrNameLst>
                                          <p:attrName>style.visibility</p:attrName>
                                        </p:attrNameLst>
                                      </p:cBhvr>
                                      <p:to>
                                        <p:strVal val="visible"/>
                                      </p:to>
                                    </p:set>
                                    <p:animScale>
                                      <p:cBhvr>
                                        <p:cTn id="7" dur="1000" decel="50000" fill="hold">
                                          <p:stCondLst>
                                            <p:cond delay="0"/>
                                          </p:stCondLst>
                                        </p:cTn>
                                        <p:tgtEl>
                                          <p:spTgt spid="58371">
                                            <p:txEl>
                                              <p:pRg st="0" end="0"/>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58371">
                                            <p:txEl>
                                              <p:pRg st="0" end="0"/>
                                            </p:txEl>
                                          </p:spTgt>
                                        </p:tgtEl>
                                        <p:attrNameLst>
                                          <p:attrName>ppt_x</p:attrName>
                                          <p:attrName>ppt_y</p:attrName>
                                        </p:attrNameLst>
                                      </p:cBhvr>
                                    </p:animMotion>
                                    <p:animEffect transition="in" filter="fade">
                                      <p:cBhvr>
                                        <p:cTn id="9" dur="1000"/>
                                        <p:tgtEl>
                                          <p:spTgt spid="58371">
                                            <p:txEl>
                                              <p:pRg st="0" end="0"/>
                                            </p:txEl>
                                          </p:spTgt>
                                        </p:tgtEl>
                                      </p:cBhvr>
                                    </p:animEffect>
                                  </p:childTnLst>
                                </p:cTn>
                              </p:par>
                              <p:par>
                                <p:cTn id="10" presetID="52" presetClass="entr" presetSubtype="0" fill="hold" grpId="0" nodeType="withEffect">
                                  <p:stCondLst>
                                    <p:cond delay="0"/>
                                  </p:stCondLst>
                                  <p:childTnLst>
                                    <p:set>
                                      <p:cBhvr>
                                        <p:cTn id="11" dur="1" fill="hold">
                                          <p:stCondLst>
                                            <p:cond delay="0"/>
                                          </p:stCondLst>
                                        </p:cTn>
                                        <p:tgtEl>
                                          <p:spTgt spid="58371">
                                            <p:txEl>
                                              <p:pRg st="1" end="1"/>
                                            </p:txEl>
                                          </p:spTgt>
                                        </p:tgtEl>
                                        <p:attrNameLst>
                                          <p:attrName>style.visibility</p:attrName>
                                        </p:attrNameLst>
                                      </p:cBhvr>
                                      <p:to>
                                        <p:strVal val="visible"/>
                                      </p:to>
                                    </p:set>
                                    <p:animScale>
                                      <p:cBhvr>
                                        <p:cTn id="12" dur="1000" decel="50000" fill="hold">
                                          <p:stCondLst>
                                            <p:cond delay="0"/>
                                          </p:stCondLst>
                                        </p:cTn>
                                        <p:tgtEl>
                                          <p:spTgt spid="58371">
                                            <p:txEl>
                                              <p:pRg st="1" end="1"/>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58371">
                                            <p:txEl>
                                              <p:pRg st="1" end="1"/>
                                            </p:txEl>
                                          </p:spTgt>
                                        </p:tgtEl>
                                        <p:attrNameLst>
                                          <p:attrName>ppt_x</p:attrName>
                                          <p:attrName>ppt_y</p:attrName>
                                        </p:attrNameLst>
                                      </p:cBhvr>
                                    </p:animMotion>
                                    <p:animEffect transition="in" filter="fade">
                                      <p:cBhvr>
                                        <p:cTn id="14" dur="1000"/>
                                        <p:tgtEl>
                                          <p:spTgt spid="58371">
                                            <p:txEl>
                                              <p:pRg st="1" end="1"/>
                                            </p:txEl>
                                          </p:spTgt>
                                        </p:tgtEl>
                                      </p:cBhvr>
                                    </p:animEffect>
                                  </p:childTnLst>
                                </p:cTn>
                              </p:par>
                              <p:par>
                                <p:cTn id="15" presetID="52" presetClass="entr" presetSubtype="0" fill="hold" grpId="0" nodeType="withEffect">
                                  <p:stCondLst>
                                    <p:cond delay="0"/>
                                  </p:stCondLst>
                                  <p:childTnLst>
                                    <p:set>
                                      <p:cBhvr>
                                        <p:cTn id="16" dur="1" fill="hold">
                                          <p:stCondLst>
                                            <p:cond delay="0"/>
                                          </p:stCondLst>
                                        </p:cTn>
                                        <p:tgtEl>
                                          <p:spTgt spid="58371">
                                            <p:txEl>
                                              <p:pRg st="2" end="2"/>
                                            </p:txEl>
                                          </p:spTgt>
                                        </p:tgtEl>
                                        <p:attrNameLst>
                                          <p:attrName>style.visibility</p:attrName>
                                        </p:attrNameLst>
                                      </p:cBhvr>
                                      <p:to>
                                        <p:strVal val="visible"/>
                                      </p:to>
                                    </p:set>
                                    <p:animScale>
                                      <p:cBhvr>
                                        <p:cTn id="17" dur="1000" decel="50000" fill="hold">
                                          <p:stCondLst>
                                            <p:cond delay="0"/>
                                          </p:stCondLst>
                                        </p:cTn>
                                        <p:tgtEl>
                                          <p:spTgt spid="58371">
                                            <p:txEl>
                                              <p:pRg st="2" end="2"/>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58371">
                                            <p:txEl>
                                              <p:pRg st="2" end="2"/>
                                            </p:txEl>
                                          </p:spTgt>
                                        </p:tgtEl>
                                        <p:attrNameLst>
                                          <p:attrName>ppt_x</p:attrName>
                                          <p:attrName>ppt_y</p:attrName>
                                        </p:attrNameLst>
                                      </p:cBhvr>
                                    </p:animMotion>
                                    <p:animEffect transition="in" filter="fade">
                                      <p:cBhvr>
                                        <p:cTn id="19" dur="1000"/>
                                        <p:tgtEl>
                                          <p:spTgt spid="58371">
                                            <p:txEl>
                                              <p:pRg st="2" end="2"/>
                                            </p:txEl>
                                          </p:spTgt>
                                        </p:tgtEl>
                                      </p:cBhvr>
                                    </p:animEffect>
                                  </p:childTnLst>
                                </p:cTn>
                              </p:par>
                              <p:par>
                                <p:cTn id="20" presetID="52" presetClass="entr" presetSubtype="0" fill="hold" grpId="0" nodeType="withEffect">
                                  <p:stCondLst>
                                    <p:cond delay="0"/>
                                  </p:stCondLst>
                                  <p:childTnLst>
                                    <p:set>
                                      <p:cBhvr>
                                        <p:cTn id="21" dur="1" fill="hold">
                                          <p:stCondLst>
                                            <p:cond delay="0"/>
                                          </p:stCondLst>
                                        </p:cTn>
                                        <p:tgtEl>
                                          <p:spTgt spid="58371">
                                            <p:txEl>
                                              <p:pRg st="3" end="3"/>
                                            </p:txEl>
                                          </p:spTgt>
                                        </p:tgtEl>
                                        <p:attrNameLst>
                                          <p:attrName>style.visibility</p:attrName>
                                        </p:attrNameLst>
                                      </p:cBhvr>
                                      <p:to>
                                        <p:strVal val="visible"/>
                                      </p:to>
                                    </p:set>
                                    <p:animScale>
                                      <p:cBhvr>
                                        <p:cTn id="22" dur="1000" decel="50000" fill="hold">
                                          <p:stCondLst>
                                            <p:cond delay="0"/>
                                          </p:stCondLst>
                                        </p:cTn>
                                        <p:tgtEl>
                                          <p:spTgt spid="58371">
                                            <p:txEl>
                                              <p:pRg st="3" end="3"/>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3" dur="1000" decel="50000" fill="hold">
                                          <p:stCondLst>
                                            <p:cond delay="0"/>
                                          </p:stCondLst>
                                        </p:cTn>
                                        <p:tgtEl>
                                          <p:spTgt spid="58371">
                                            <p:txEl>
                                              <p:pRg st="3" end="3"/>
                                            </p:txEl>
                                          </p:spTgt>
                                        </p:tgtEl>
                                        <p:attrNameLst>
                                          <p:attrName>ppt_x</p:attrName>
                                          <p:attrName>ppt_y</p:attrName>
                                        </p:attrNameLst>
                                      </p:cBhvr>
                                    </p:animMotion>
                                    <p:animEffect transition="in" filter="fade">
                                      <p:cBhvr>
                                        <p:cTn id="24" dur="1000"/>
                                        <p:tgtEl>
                                          <p:spTgt spid="58371">
                                            <p:txEl>
                                              <p:pRg st="3" end="3"/>
                                            </p:txEl>
                                          </p:spTgt>
                                        </p:tgtEl>
                                      </p:cBhvr>
                                    </p:animEffect>
                                  </p:childTnLst>
                                </p:cTn>
                              </p:par>
                              <p:par>
                                <p:cTn id="25" presetID="52" presetClass="entr" presetSubtype="0" fill="hold" grpId="0" nodeType="withEffect">
                                  <p:stCondLst>
                                    <p:cond delay="0"/>
                                  </p:stCondLst>
                                  <p:childTnLst>
                                    <p:set>
                                      <p:cBhvr>
                                        <p:cTn id="26" dur="1" fill="hold">
                                          <p:stCondLst>
                                            <p:cond delay="0"/>
                                          </p:stCondLst>
                                        </p:cTn>
                                        <p:tgtEl>
                                          <p:spTgt spid="58371">
                                            <p:txEl>
                                              <p:pRg st="4" end="4"/>
                                            </p:txEl>
                                          </p:spTgt>
                                        </p:tgtEl>
                                        <p:attrNameLst>
                                          <p:attrName>style.visibility</p:attrName>
                                        </p:attrNameLst>
                                      </p:cBhvr>
                                      <p:to>
                                        <p:strVal val="visible"/>
                                      </p:to>
                                    </p:set>
                                    <p:animScale>
                                      <p:cBhvr>
                                        <p:cTn id="27" dur="1000" decel="50000" fill="hold">
                                          <p:stCondLst>
                                            <p:cond delay="0"/>
                                          </p:stCondLst>
                                        </p:cTn>
                                        <p:tgtEl>
                                          <p:spTgt spid="58371">
                                            <p:txEl>
                                              <p:pRg st="4" end="4"/>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8" dur="1000" decel="50000" fill="hold">
                                          <p:stCondLst>
                                            <p:cond delay="0"/>
                                          </p:stCondLst>
                                        </p:cTn>
                                        <p:tgtEl>
                                          <p:spTgt spid="58371">
                                            <p:txEl>
                                              <p:pRg st="4" end="4"/>
                                            </p:txEl>
                                          </p:spTgt>
                                        </p:tgtEl>
                                        <p:attrNameLst>
                                          <p:attrName>ppt_x</p:attrName>
                                          <p:attrName>ppt_y</p:attrName>
                                        </p:attrNameLst>
                                      </p:cBhvr>
                                    </p:animMotion>
                                    <p:animEffect transition="in" filter="fade">
                                      <p:cBhvr>
                                        <p:cTn id="29" dur="1000"/>
                                        <p:tgtEl>
                                          <p:spTgt spid="58371">
                                            <p:txEl>
                                              <p:pRg st="4" end="4"/>
                                            </p:txEl>
                                          </p:spTgt>
                                        </p:tgtEl>
                                      </p:cBhvr>
                                    </p:animEffect>
                                  </p:childTnLst>
                                </p:cTn>
                              </p:par>
                            </p:childTnLst>
                          </p:cTn>
                        </p:par>
                      </p:childTnLst>
                    </p:cTn>
                  </p:par>
                  <p:par>
                    <p:cTn id="30" fill="hold" nodeType="clickPar">
                      <p:stCondLst>
                        <p:cond delay="indefinite"/>
                      </p:stCondLst>
                      <p:childTnLst>
                        <p:par>
                          <p:cTn id="31" fill="hold" nodeType="withGroup">
                            <p:stCondLst>
                              <p:cond delay="0"/>
                            </p:stCondLst>
                            <p:childTnLst>
                              <p:par>
                                <p:cTn id="32" presetID="52" presetClass="entr" presetSubtype="0" fill="hold" grpId="0" nodeType="clickEffect">
                                  <p:stCondLst>
                                    <p:cond delay="0"/>
                                  </p:stCondLst>
                                  <p:childTnLst>
                                    <p:set>
                                      <p:cBhvr>
                                        <p:cTn id="33" dur="1" fill="hold">
                                          <p:stCondLst>
                                            <p:cond delay="0"/>
                                          </p:stCondLst>
                                        </p:cTn>
                                        <p:tgtEl>
                                          <p:spTgt spid="58371">
                                            <p:txEl>
                                              <p:pRg st="5" end="5"/>
                                            </p:txEl>
                                          </p:spTgt>
                                        </p:tgtEl>
                                        <p:attrNameLst>
                                          <p:attrName>style.visibility</p:attrName>
                                        </p:attrNameLst>
                                      </p:cBhvr>
                                      <p:to>
                                        <p:strVal val="visible"/>
                                      </p:to>
                                    </p:set>
                                    <p:animScale>
                                      <p:cBhvr>
                                        <p:cTn id="34" dur="1000" decel="50000" fill="hold">
                                          <p:stCondLst>
                                            <p:cond delay="0"/>
                                          </p:stCondLst>
                                        </p:cTn>
                                        <p:tgtEl>
                                          <p:spTgt spid="58371">
                                            <p:txEl>
                                              <p:pRg st="5" end="5"/>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5" dur="1000" decel="50000" fill="hold">
                                          <p:stCondLst>
                                            <p:cond delay="0"/>
                                          </p:stCondLst>
                                        </p:cTn>
                                        <p:tgtEl>
                                          <p:spTgt spid="58371">
                                            <p:txEl>
                                              <p:pRg st="5" end="5"/>
                                            </p:txEl>
                                          </p:spTgt>
                                        </p:tgtEl>
                                        <p:attrNameLst>
                                          <p:attrName>ppt_x</p:attrName>
                                          <p:attrName>ppt_y</p:attrName>
                                        </p:attrNameLst>
                                      </p:cBhvr>
                                    </p:animMotion>
                                    <p:animEffect transition="in" filter="fade">
                                      <p:cBhvr>
                                        <p:cTn id="36" dur="1000"/>
                                        <p:tgtEl>
                                          <p:spTgt spid="58371">
                                            <p:txEl>
                                              <p:pRg st="5" end="5"/>
                                            </p:txEl>
                                          </p:spTgt>
                                        </p:tgtEl>
                                      </p:cBhvr>
                                    </p:animEffect>
                                  </p:childTnLst>
                                </p:cTn>
                              </p:par>
                              <p:par>
                                <p:cTn id="37" presetID="52" presetClass="entr" presetSubtype="0" fill="hold" grpId="0" nodeType="withEffect">
                                  <p:stCondLst>
                                    <p:cond delay="0"/>
                                  </p:stCondLst>
                                  <p:childTnLst>
                                    <p:set>
                                      <p:cBhvr>
                                        <p:cTn id="38" dur="1" fill="hold">
                                          <p:stCondLst>
                                            <p:cond delay="0"/>
                                          </p:stCondLst>
                                        </p:cTn>
                                        <p:tgtEl>
                                          <p:spTgt spid="58371">
                                            <p:txEl>
                                              <p:pRg st="6" end="6"/>
                                            </p:txEl>
                                          </p:spTgt>
                                        </p:tgtEl>
                                        <p:attrNameLst>
                                          <p:attrName>style.visibility</p:attrName>
                                        </p:attrNameLst>
                                      </p:cBhvr>
                                      <p:to>
                                        <p:strVal val="visible"/>
                                      </p:to>
                                    </p:set>
                                    <p:animScale>
                                      <p:cBhvr>
                                        <p:cTn id="39" dur="1000" decel="50000" fill="hold">
                                          <p:stCondLst>
                                            <p:cond delay="0"/>
                                          </p:stCondLst>
                                        </p:cTn>
                                        <p:tgtEl>
                                          <p:spTgt spid="58371">
                                            <p:txEl>
                                              <p:pRg st="6" end="6"/>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0" dur="1000" decel="50000" fill="hold">
                                          <p:stCondLst>
                                            <p:cond delay="0"/>
                                          </p:stCondLst>
                                        </p:cTn>
                                        <p:tgtEl>
                                          <p:spTgt spid="58371">
                                            <p:txEl>
                                              <p:pRg st="6" end="6"/>
                                            </p:txEl>
                                          </p:spTgt>
                                        </p:tgtEl>
                                        <p:attrNameLst>
                                          <p:attrName>ppt_x</p:attrName>
                                          <p:attrName>ppt_y</p:attrName>
                                        </p:attrNameLst>
                                      </p:cBhvr>
                                    </p:animMotion>
                                    <p:animEffect transition="in" filter="fade">
                                      <p:cBhvr>
                                        <p:cTn id="41" dur="1000"/>
                                        <p:tgtEl>
                                          <p:spTgt spid="58371">
                                            <p:txEl>
                                              <p:pRg st="6" end="6"/>
                                            </p:txEl>
                                          </p:spTgt>
                                        </p:tgtEl>
                                      </p:cBhvr>
                                    </p:animEffect>
                                  </p:childTnLst>
                                </p:cTn>
                              </p:par>
                              <p:par>
                                <p:cTn id="42" presetID="52" presetClass="entr" presetSubtype="0" fill="hold" grpId="0" nodeType="withEffect">
                                  <p:stCondLst>
                                    <p:cond delay="0"/>
                                  </p:stCondLst>
                                  <p:childTnLst>
                                    <p:set>
                                      <p:cBhvr>
                                        <p:cTn id="43" dur="1" fill="hold">
                                          <p:stCondLst>
                                            <p:cond delay="0"/>
                                          </p:stCondLst>
                                        </p:cTn>
                                        <p:tgtEl>
                                          <p:spTgt spid="58371">
                                            <p:txEl>
                                              <p:pRg st="7" end="7"/>
                                            </p:txEl>
                                          </p:spTgt>
                                        </p:tgtEl>
                                        <p:attrNameLst>
                                          <p:attrName>style.visibility</p:attrName>
                                        </p:attrNameLst>
                                      </p:cBhvr>
                                      <p:to>
                                        <p:strVal val="visible"/>
                                      </p:to>
                                    </p:set>
                                    <p:animScale>
                                      <p:cBhvr>
                                        <p:cTn id="44" dur="1000" decel="50000" fill="hold">
                                          <p:stCondLst>
                                            <p:cond delay="0"/>
                                          </p:stCondLst>
                                        </p:cTn>
                                        <p:tgtEl>
                                          <p:spTgt spid="58371">
                                            <p:txEl>
                                              <p:pRg st="7" end="7"/>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5" dur="1000" decel="50000" fill="hold">
                                          <p:stCondLst>
                                            <p:cond delay="0"/>
                                          </p:stCondLst>
                                        </p:cTn>
                                        <p:tgtEl>
                                          <p:spTgt spid="58371">
                                            <p:txEl>
                                              <p:pRg st="7" end="7"/>
                                            </p:txEl>
                                          </p:spTgt>
                                        </p:tgtEl>
                                        <p:attrNameLst>
                                          <p:attrName>ppt_x</p:attrName>
                                          <p:attrName>ppt_y</p:attrName>
                                        </p:attrNameLst>
                                      </p:cBhvr>
                                    </p:animMotion>
                                    <p:animEffect transition="in" filter="fade">
                                      <p:cBhvr>
                                        <p:cTn id="46" dur="1000"/>
                                        <p:tgtEl>
                                          <p:spTgt spid="58371">
                                            <p:txEl>
                                              <p:pRg st="7" end="7"/>
                                            </p:txEl>
                                          </p:spTgt>
                                        </p:tgtEl>
                                      </p:cBhvr>
                                    </p:animEffect>
                                  </p:childTnLst>
                                </p:cTn>
                              </p:par>
                              <p:par>
                                <p:cTn id="47" presetID="52" presetClass="entr" presetSubtype="0" fill="hold" grpId="0" nodeType="withEffect">
                                  <p:stCondLst>
                                    <p:cond delay="0"/>
                                  </p:stCondLst>
                                  <p:childTnLst>
                                    <p:set>
                                      <p:cBhvr>
                                        <p:cTn id="48" dur="1" fill="hold">
                                          <p:stCondLst>
                                            <p:cond delay="0"/>
                                          </p:stCondLst>
                                        </p:cTn>
                                        <p:tgtEl>
                                          <p:spTgt spid="58371">
                                            <p:txEl>
                                              <p:pRg st="8" end="8"/>
                                            </p:txEl>
                                          </p:spTgt>
                                        </p:tgtEl>
                                        <p:attrNameLst>
                                          <p:attrName>style.visibility</p:attrName>
                                        </p:attrNameLst>
                                      </p:cBhvr>
                                      <p:to>
                                        <p:strVal val="visible"/>
                                      </p:to>
                                    </p:set>
                                    <p:animScale>
                                      <p:cBhvr>
                                        <p:cTn id="49" dur="1000" decel="50000" fill="hold">
                                          <p:stCondLst>
                                            <p:cond delay="0"/>
                                          </p:stCondLst>
                                        </p:cTn>
                                        <p:tgtEl>
                                          <p:spTgt spid="58371">
                                            <p:txEl>
                                              <p:pRg st="8" end="8"/>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0" dur="1000" decel="50000" fill="hold">
                                          <p:stCondLst>
                                            <p:cond delay="0"/>
                                          </p:stCondLst>
                                        </p:cTn>
                                        <p:tgtEl>
                                          <p:spTgt spid="58371">
                                            <p:txEl>
                                              <p:pRg st="8" end="8"/>
                                            </p:txEl>
                                          </p:spTgt>
                                        </p:tgtEl>
                                        <p:attrNameLst>
                                          <p:attrName>ppt_x</p:attrName>
                                          <p:attrName>ppt_y</p:attrName>
                                        </p:attrNameLst>
                                      </p:cBhvr>
                                    </p:animMotion>
                                    <p:animEffect transition="in" filter="fade">
                                      <p:cBhvr>
                                        <p:cTn id="51" dur="1000"/>
                                        <p:tgtEl>
                                          <p:spTgt spid="58371">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371" grpId="0" build="p"/>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Title 1"/>
          <p:cNvSpPr>
            <a:spLocks noGrp="1"/>
          </p:cNvSpPr>
          <p:nvPr>
            <p:ph type="title"/>
          </p:nvPr>
        </p:nvSpPr>
        <p:spPr/>
        <p:txBody>
          <a:bodyPr>
            <a:normAutofit fontScale="90000"/>
          </a:bodyPr>
          <a:lstStyle/>
          <a:p>
            <a:pPr eaLnBrk="1" hangingPunct="1"/>
            <a:r>
              <a:rPr lang="en-US" altLang="en-US"/>
              <a:t>Mechanisms of Drug Resistance</a:t>
            </a:r>
          </a:p>
        </p:txBody>
      </p:sp>
      <p:sp>
        <p:nvSpPr>
          <p:cNvPr id="3" name="Content Placeholder 2"/>
          <p:cNvSpPr>
            <a:spLocks noGrp="1"/>
          </p:cNvSpPr>
          <p:nvPr>
            <p:ph idx="1"/>
          </p:nvPr>
        </p:nvSpPr>
        <p:spPr>
          <a:xfrm>
            <a:off x="838200" y="1169233"/>
            <a:ext cx="10515600" cy="5430350"/>
          </a:xfrm>
        </p:spPr>
        <p:txBody>
          <a:bodyPr>
            <a:noAutofit/>
          </a:bodyPr>
          <a:lstStyle/>
          <a:p>
            <a:pPr eaLnBrk="1" hangingPunct="1">
              <a:lnSpc>
                <a:spcPct val="90000"/>
              </a:lnSpc>
            </a:pPr>
            <a:r>
              <a:rPr lang="en-US" altLang="en-US" b="1" dirty="0"/>
              <a:t>1. New </a:t>
            </a:r>
            <a:r>
              <a:rPr lang="en-US" altLang="en-US" b="1" dirty="0">
                <a:solidFill>
                  <a:srgbClr val="FF0000"/>
                </a:solidFill>
              </a:rPr>
              <a:t>enzymes </a:t>
            </a:r>
            <a:r>
              <a:rPr lang="en-US" altLang="en-US" b="1" dirty="0"/>
              <a:t>made – inactivate the drug (new genes acquired) </a:t>
            </a:r>
          </a:p>
          <a:p>
            <a:pPr eaLnBrk="1" hangingPunct="1">
              <a:lnSpc>
                <a:spcPct val="90000"/>
              </a:lnSpc>
            </a:pPr>
            <a:endParaRPr lang="en-US" altLang="en-US" b="1" dirty="0"/>
          </a:p>
          <a:p>
            <a:pPr eaLnBrk="1" hangingPunct="1">
              <a:lnSpc>
                <a:spcPct val="90000"/>
              </a:lnSpc>
            </a:pPr>
            <a:r>
              <a:rPr lang="en-US" altLang="en-US" b="1" dirty="0"/>
              <a:t>2. Permeability or </a:t>
            </a:r>
            <a:r>
              <a:rPr lang="en-US" altLang="en-US" b="1" dirty="0">
                <a:solidFill>
                  <a:srgbClr val="FF0000"/>
                </a:solidFill>
              </a:rPr>
              <a:t>uptake decreased</a:t>
            </a:r>
            <a:r>
              <a:rPr lang="en-US" altLang="en-US" b="1" dirty="0"/>
              <a:t> (mutation)</a:t>
            </a:r>
          </a:p>
          <a:p>
            <a:pPr eaLnBrk="1" hangingPunct="1">
              <a:lnSpc>
                <a:spcPct val="90000"/>
              </a:lnSpc>
            </a:pPr>
            <a:endParaRPr lang="en-US" altLang="en-US" b="1" dirty="0"/>
          </a:p>
          <a:p>
            <a:pPr eaLnBrk="1" hangingPunct="1">
              <a:lnSpc>
                <a:spcPct val="90000"/>
              </a:lnSpc>
            </a:pPr>
            <a:r>
              <a:rPr lang="en-US" altLang="en-US" b="1" dirty="0"/>
              <a:t>3. Drug </a:t>
            </a:r>
            <a:r>
              <a:rPr lang="en-US" altLang="en-US" b="1" dirty="0">
                <a:solidFill>
                  <a:srgbClr val="FF0000"/>
                </a:solidFill>
              </a:rPr>
              <a:t>eliminated </a:t>
            </a:r>
            <a:r>
              <a:rPr lang="en-US" altLang="en-US" b="1" dirty="0"/>
              <a:t>(new genes) </a:t>
            </a:r>
          </a:p>
          <a:p>
            <a:pPr eaLnBrk="1" hangingPunct="1">
              <a:lnSpc>
                <a:spcPct val="90000"/>
              </a:lnSpc>
            </a:pPr>
            <a:endParaRPr lang="en-US" altLang="en-US" b="1" dirty="0"/>
          </a:p>
          <a:p>
            <a:pPr eaLnBrk="1" hangingPunct="1">
              <a:lnSpc>
                <a:spcPct val="90000"/>
              </a:lnSpc>
            </a:pPr>
            <a:r>
              <a:rPr lang="en-US" altLang="en-US" b="1" dirty="0"/>
              <a:t>4. </a:t>
            </a:r>
            <a:r>
              <a:rPr lang="en-US" altLang="en-US" b="1" dirty="0">
                <a:solidFill>
                  <a:srgbClr val="FF0000"/>
                </a:solidFill>
              </a:rPr>
              <a:t>Binding sites decreased </a:t>
            </a:r>
            <a:r>
              <a:rPr lang="en-US" altLang="en-US" b="1" dirty="0"/>
              <a:t>or affinity decreased (mutation or new genes)</a:t>
            </a:r>
          </a:p>
          <a:p>
            <a:pPr eaLnBrk="1" hangingPunct="1">
              <a:lnSpc>
                <a:spcPct val="90000"/>
              </a:lnSpc>
            </a:pPr>
            <a:endParaRPr lang="en-US" altLang="en-US" b="1" dirty="0"/>
          </a:p>
          <a:p>
            <a:pPr eaLnBrk="1" hangingPunct="1">
              <a:lnSpc>
                <a:spcPct val="90000"/>
              </a:lnSpc>
            </a:pPr>
            <a:r>
              <a:rPr lang="en-US" altLang="en-US" b="1" dirty="0"/>
              <a:t>5. </a:t>
            </a:r>
            <a:r>
              <a:rPr lang="en-US" altLang="en-US" b="1" dirty="0">
                <a:solidFill>
                  <a:srgbClr val="FF0000"/>
                </a:solidFill>
              </a:rPr>
              <a:t>Metabolic pathway</a:t>
            </a:r>
            <a:r>
              <a:rPr lang="en-US" altLang="en-US" b="1" dirty="0"/>
              <a:t> shut down (mutation) </a:t>
            </a:r>
          </a:p>
        </p:txBody>
      </p:sp>
    </p:spTree>
    <p:extLst>
      <p:ext uri="{BB962C8B-B14F-4D97-AF65-F5344CB8AC3E}">
        <p14:creationId xmlns:p14="http://schemas.microsoft.com/office/powerpoint/2010/main" val="113092946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accel="50000" decel="5000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accel="50000" decel="50000"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accel="50000" decel="5000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 calcmode="lin" valueType="num">
                                      <p:cBhvr additive="base">
                                        <p:cTn id="19"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accel="50000" decel="50000" fill="hold" grpId="0" nodeType="click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anim calcmode="lin" valueType="num">
                                      <p:cBhvr additive="base">
                                        <p:cTn id="25"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4" accel="50000" decel="50000" fill="hold" grpId="0" nodeType="clickEffect">
                                  <p:stCondLst>
                                    <p:cond delay="0"/>
                                  </p:stCondLst>
                                  <p:childTnLst>
                                    <p:set>
                                      <p:cBhvr>
                                        <p:cTn id="30" dur="1" fill="hold">
                                          <p:stCondLst>
                                            <p:cond delay="0"/>
                                          </p:stCondLst>
                                        </p:cTn>
                                        <p:tgtEl>
                                          <p:spTgt spid="3">
                                            <p:txEl>
                                              <p:pRg st="8" end="8"/>
                                            </p:txEl>
                                          </p:spTgt>
                                        </p:tgtEl>
                                        <p:attrNameLst>
                                          <p:attrName>style.visibility</p:attrName>
                                        </p:attrNameLst>
                                      </p:cBhvr>
                                      <p:to>
                                        <p:strVal val="visible"/>
                                      </p:to>
                                    </p:set>
                                    <p:anim calcmode="lin" valueType="num">
                                      <p:cBhvr additive="base">
                                        <p:cTn id="31"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Title 1"/>
          <p:cNvSpPr>
            <a:spLocks noGrp="1"/>
          </p:cNvSpPr>
          <p:nvPr>
            <p:ph type="title"/>
          </p:nvPr>
        </p:nvSpPr>
        <p:spPr/>
        <p:txBody>
          <a:bodyPr/>
          <a:lstStyle/>
          <a:p>
            <a:pPr eaLnBrk="1" hangingPunct="1"/>
            <a:r>
              <a:rPr lang="en-US" altLang="en-US" sz="3000"/>
              <a:t>Natural Selection and Drug Resistance </a:t>
            </a:r>
          </a:p>
        </p:txBody>
      </p:sp>
      <p:sp>
        <p:nvSpPr>
          <p:cNvPr id="64514" name="Content Placeholder 2"/>
          <p:cNvSpPr>
            <a:spLocks noGrp="1"/>
          </p:cNvSpPr>
          <p:nvPr>
            <p:ph idx="1"/>
          </p:nvPr>
        </p:nvSpPr>
        <p:spPr>
          <a:xfrm>
            <a:off x="596348" y="1034323"/>
            <a:ext cx="8982627" cy="5464904"/>
          </a:xfrm>
        </p:spPr>
        <p:txBody>
          <a:bodyPr>
            <a:noAutofit/>
          </a:bodyPr>
          <a:lstStyle/>
          <a:p>
            <a:pPr eaLnBrk="1" hangingPunct="1"/>
            <a:r>
              <a:rPr lang="en-US" altLang="en-US" sz="3200" b="1" dirty="0"/>
              <a:t>Drug resistance – Cell Population</a:t>
            </a:r>
          </a:p>
          <a:p>
            <a:pPr eaLnBrk="1" hangingPunct="1"/>
            <a:endParaRPr lang="en-US" altLang="en-US" sz="3200" b="1" dirty="0"/>
          </a:p>
          <a:p>
            <a:pPr eaLnBrk="1" hangingPunct="1"/>
            <a:r>
              <a:rPr lang="en-US" altLang="en-US" sz="3200" b="1" dirty="0"/>
              <a:t>A few </a:t>
            </a:r>
            <a:r>
              <a:rPr lang="en-US" altLang="en-US" sz="3200" b="1" dirty="0">
                <a:solidFill>
                  <a:srgbClr val="FF0000"/>
                </a:solidFill>
              </a:rPr>
              <a:t>(natural) drug resistance cells </a:t>
            </a:r>
            <a:r>
              <a:rPr lang="en-US" altLang="en-US" sz="3200" b="1" dirty="0"/>
              <a:t>may exist in a population. </a:t>
            </a:r>
          </a:p>
          <a:p>
            <a:pPr lvl="1" eaLnBrk="1" hangingPunct="1"/>
            <a:r>
              <a:rPr lang="en-US" altLang="en-US" sz="3200" b="1" dirty="0"/>
              <a:t>Exposure to the drug eliminates the </a:t>
            </a:r>
            <a:r>
              <a:rPr lang="en-US" altLang="en-US" sz="3200" b="1" dirty="0">
                <a:solidFill>
                  <a:srgbClr val="FF0000"/>
                </a:solidFill>
              </a:rPr>
              <a:t>“sensitive cells” </a:t>
            </a:r>
            <a:r>
              <a:rPr lang="en-US" altLang="en-US" sz="3200" b="1" dirty="0"/>
              <a:t>and the resistant cells remain. </a:t>
            </a:r>
          </a:p>
          <a:p>
            <a:pPr lvl="1" eaLnBrk="1" hangingPunct="1"/>
            <a:r>
              <a:rPr lang="en-US" altLang="en-US" sz="3200" b="1" dirty="0"/>
              <a:t>Their </a:t>
            </a:r>
            <a:r>
              <a:rPr lang="en-US" altLang="en-US" sz="3200" b="1" dirty="0">
                <a:solidFill>
                  <a:srgbClr val="FF0000"/>
                </a:solidFill>
              </a:rPr>
              <a:t>offspring </a:t>
            </a:r>
            <a:r>
              <a:rPr lang="en-US" altLang="en-US" sz="3200" b="1" dirty="0"/>
              <a:t>produce more resistant cells </a:t>
            </a:r>
          </a:p>
          <a:p>
            <a:pPr lvl="1" eaLnBrk="1" hangingPunct="1"/>
            <a:r>
              <a:rPr lang="en-US" altLang="en-US" sz="3200" b="1" dirty="0"/>
              <a:t>The more </a:t>
            </a:r>
            <a:r>
              <a:rPr lang="en-US" altLang="en-US" sz="3200" b="1" dirty="0">
                <a:solidFill>
                  <a:srgbClr val="FF0000"/>
                </a:solidFill>
              </a:rPr>
              <a:t>“fit” </a:t>
            </a:r>
            <a:r>
              <a:rPr lang="en-US" altLang="en-US" sz="3200" b="1" dirty="0"/>
              <a:t>microbe (resistant cells) remains and continues to multiply!</a:t>
            </a:r>
          </a:p>
        </p:txBody>
      </p:sp>
    </p:spTree>
    <p:extLst>
      <p:ext uri="{BB962C8B-B14F-4D97-AF65-F5344CB8AC3E}">
        <p14:creationId xmlns:p14="http://schemas.microsoft.com/office/powerpoint/2010/main" val="15374185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Title 1"/>
          <p:cNvSpPr>
            <a:spLocks noGrp="1"/>
          </p:cNvSpPr>
          <p:nvPr>
            <p:ph type="title"/>
          </p:nvPr>
        </p:nvSpPr>
        <p:spPr>
          <a:xfrm>
            <a:off x="2022475" y="104776"/>
            <a:ext cx="7556500" cy="758825"/>
          </a:xfrm>
        </p:spPr>
        <p:txBody>
          <a:bodyPr>
            <a:normAutofit fontScale="90000"/>
          </a:bodyPr>
          <a:lstStyle/>
          <a:p>
            <a:pPr eaLnBrk="1" hangingPunct="1"/>
            <a:r>
              <a:rPr lang="en-US" altLang="en-US"/>
              <a:t>Drug Resistance and Theraputics </a:t>
            </a:r>
          </a:p>
        </p:txBody>
      </p:sp>
      <p:sp>
        <p:nvSpPr>
          <p:cNvPr id="5" name="TextBox 4"/>
          <p:cNvSpPr txBox="1"/>
          <p:nvPr/>
        </p:nvSpPr>
        <p:spPr>
          <a:xfrm>
            <a:off x="2022475" y="1406663"/>
            <a:ext cx="6419850" cy="3970318"/>
          </a:xfrm>
          <a:prstGeom prst="rect">
            <a:avLst/>
          </a:prstGeom>
        </p:spPr>
        <p:style>
          <a:lnRef idx="2">
            <a:schemeClr val="accent2"/>
          </a:lnRef>
          <a:fillRef idx="1">
            <a:schemeClr val="lt1"/>
          </a:fillRef>
          <a:effectRef idx="0">
            <a:schemeClr val="accent2"/>
          </a:effectRef>
          <a:fontRef idx="minor">
            <a:schemeClr val="dk1"/>
          </a:fontRef>
        </p:style>
        <p:txBody>
          <a:bodyPr>
            <a:spAutoFit/>
          </a:bodyPr>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eaLnBrk="1" hangingPunct="1">
              <a:defRPr/>
            </a:pPr>
            <a:r>
              <a:rPr lang="en-US" altLang="en-US" sz="3600" b="1">
                <a:solidFill>
                  <a:srgbClr val="000000"/>
                </a:solidFill>
                <a:latin typeface="Rockwell" charset="0"/>
              </a:rPr>
              <a:t>Treatment with drugs overtime creates a selective pressure to produce ‘fit’ drug resistant bacteria. They become the majority and pass on their resistant genes! </a:t>
            </a:r>
          </a:p>
        </p:txBody>
      </p:sp>
    </p:spTree>
    <p:extLst>
      <p:ext uri="{BB962C8B-B14F-4D97-AF65-F5344CB8AC3E}">
        <p14:creationId xmlns:p14="http://schemas.microsoft.com/office/powerpoint/2010/main" val="51646241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Methicillin-Resistant </a:t>
            </a:r>
            <a:r>
              <a:rPr lang="en-US" i="1" dirty="0"/>
              <a:t>Staphylococcus aureus </a:t>
            </a:r>
          </a:p>
        </p:txBody>
      </p:sp>
      <p:sp>
        <p:nvSpPr>
          <p:cNvPr id="3" name="Content Placeholder 2"/>
          <p:cNvSpPr>
            <a:spLocks noGrp="1"/>
          </p:cNvSpPr>
          <p:nvPr>
            <p:ph idx="1"/>
          </p:nvPr>
        </p:nvSpPr>
        <p:spPr/>
        <p:txBody>
          <a:bodyPr/>
          <a:lstStyle/>
          <a:p>
            <a:r>
              <a:rPr lang="en-US" b="1" dirty="0"/>
              <a:t>MRSA</a:t>
            </a:r>
          </a:p>
          <a:p>
            <a:endParaRPr lang="en-US" b="1" dirty="0"/>
          </a:p>
          <a:p>
            <a:r>
              <a:rPr lang="en-US" b="1" dirty="0">
                <a:solidFill>
                  <a:srgbClr val="FF0000"/>
                </a:solidFill>
              </a:rPr>
              <a:t>Methicillin</a:t>
            </a:r>
            <a:r>
              <a:rPr lang="en-US" b="1" dirty="0"/>
              <a:t> </a:t>
            </a:r>
            <a:r>
              <a:rPr lang="mr-IN" b="1" dirty="0"/>
              <a:t>–</a:t>
            </a:r>
            <a:r>
              <a:rPr lang="en-US" b="1" dirty="0"/>
              <a:t> semi-synthetic form of penicillin was designed to resist inactivation of the enzyme B-lactamase. </a:t>
            </a:r>
          </a:p>
          <a:p>
            <a:endParaRPr lang="en-US" b="1" dirty="0"/>
          </a:p>
          <a:p>
            <a:r>
              <a:rPr lang="en-US" b="1" i="1" dirty="0" err="1">
                <a:solidFill>
                  <a:srgbClr val="FF0000"/>
                </a:solidFill>
              </a:rPr>
              <a:t>S.aureus</a:t>
            </a:r>
            <a:r>
              <a:rPr lang="en-US" b="1" dirty="0"/>
              <a:t> resistant strains appeared </a:t>
            </a:r>
          </a:p>
          <a:p>
            <a:pPr lvl="1"/>
            <a:r>
              <a:rPr lang="en-US" b="1" dirty="0"/>
              <a:t>Now spreads through the community </a:t>
            </a:r>
          </a:p>
          <a:p>
            <a:pPr lvl="1"/>
            <a:r>
              <a:rPr lang="en-US" b="1" dirty="0"/>
              <a:t>Community Associated MRSA</a:t>
            </a:r>
          </a:p>
          <a:p>
            <a:pPr lvl="1"/>
            <a:endParaRPr lang="en-US" b="1" dirty="0"/>
          </a:p>
          <a:p>
            <a:r>
              <a:rPr lang="en-US" b="1" dirty="0"/>
              <a:t>Out of 25-33% of carriers of </a:t>
            </a:r>
            <a:r>
              <a:rPr lang="en-US" b="1" i="1" dirty="0" err="1"/>
              <a:t>S.aureus</a:t>
            </a:r>
            <a:r>
              <a:rPr lang="en-US" b="1" dirty="0"/>
              <a:t>, 6% carry the </a:t>
            </a:r>
            <a:r>
              <a:rPr lang="en-US" b="1" dirty="0">
                <a:solidFill>
                  <a:srgbClr val="FF0000"/>
                </a:solidFill>
              </a:rPr>
              <a:t>resistant strain</a:t>
            </a:r>
            <a:r>
              <a:rPr lang="en-US" b="1" dirty="0"/>
              <a:t>.</a:t>
            </a:r>
          </a:p>
        </p:txBody>
      </p:sp>
    </p:spTree>
    <p:extLst>
      <p:ext uri="{BB962C8B-B14F-4D97-AF65-F5344CB8AC3E}">
        <p14:creationId xmlns:p14="http://schemas.microsoft.com/office/powerpoint/2010/main" val="52472596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Vancomycin-Resistant Enterococci and </a:t>
            </a:r>
            <a:r>
              <a:rPr lang="en-US" i="1" dirty="0" err="1"/>
              <a:t>S.aureus</a:t>
            </a:r>
            <a:endParaRPr lang="en-US" i="1" dirty="0"/>
          </a:p>
        </p:txBody>
      </p:sp>
      <p:sp>
        <p:nvSpPr>
          <p:cNvPr id="3" name="Content Placeholder 2"/>
          <p:cNvSpPr>
            <a:spLocks noGrp="1"/>
          </p:cNvSpPr>
          <p:nvPr>
            <p:ph idx="1"/>
          </p:nvPr>
        </p:nvSpPr>
        <p:spPr>
          <a:xfrm>
            <a:off x="838200" y="1169232"/>
            <a:ext cx="10515600" cy="5364089"/>
          </a:xfrm>
        </p:spPr>
        <p:txBody>
          <a:bodyPr>
            <a:noAutofit/>
          </a:bodyPr>
          <a:lstStyle/>
          <a:p>
            <a:r>
              <a:rPr lang="en-US" sz="3200" b="1" dirty="0">
                <a:solidFill>
                  <a:srgbClr val="FF0000"/>
                </a:solidFill>
              </a:rPr>
              <a:t>Vancomycin</a:t>
            </a:r>
            <a:r>
              <a:rPr lang="en-US" sz="3200" b="1" dirty="0"/>
              <a:t> only effective against gram +</a:t>
            </a:r>
          </a:p>
          <a:p>
            <a:endParaRPr lang="en-US" sz="3200" b="1" dirty="0"/>
          </a:p>
          <a:p>
            <a:r>
              <a:rPr lang="en-US" sz="3200" b="1" dirty="0"/>
              <a:t>“Last Line of Defense” (MRSA)</a:t>
            </a:r>
          </a:p>
          <a:p>
            <a:endParaRPr lang="en-US" sz="3200" b="1" dirty="0"/>
          </a:p>
          <a:p>
            <a:r>
              <a:rPr lang="en-US" sz="3200" b="1" dirty="0"/>
              <a:t>Now we see resistant strains</a:t>
            </a:r>
          </a:p>
          <a:p>
            <a:pPr lvl="1"/>
            <a:r>
              <a:rPr lang="en-US" sz="2800" b="1" dirty="0">
                <a:solidFill>
                  <a:srgbClr val="FF0000"/>
                </a:solidFill>
              </a:rPr>
              <a:t>VRE and VRSA </a:t>
            </a:r>
          </a:p>
          <a:p>
            <a:pPr lvl="1"/>
            <a:endParaRPr lang="en-US" sz="2800" b="1" dirty="0"/>
          </a:p>
          <a:p>
            <a:r>
              <a:rPr lang="en-US" sz="3200" b="1" dirty="0"/>
              <a:t>Typically spread among patients in </a:t>
            </a:r>
            <a:r>
              <a:rPr lang="en-US" sz="3200" b="1" dirty="0">
                <a:solidFill>
                  <a:srgbClr val="FF0000"/>
                </a:solidFill>
              </a:rPr>
              <a:t>clinical settings </a:t>
            </a:r>
            <a:r>
              <a:rPr lang="en-US" sz="3200" b="1" dirty="0"/>
              <a:t>via contact with health-care workers and contaminate equipment and surfaces. </a:t>
            </a:r>
          </a:p>
        </p:txBody>
      </p:sp>
    </p:spTree>
    <p:extLst>
      <p:ext uri="{BB962C8B-B14F-4D97-AF65-F5344CB8AC3E}">
        <p14:creationId xmlns:p14="http://schemas.microsoft.com/office/powerpoint/2010/main" val="82595408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Multidrug-Resistant </a:t>
            </a:r>
            <a:r>
              <a:rPr lang="en-US" i="1" dirty="0"/>
              <a:t>Mycobacterium tuberculosis </a:t>
            </a:r>
          </a:p>
        </p:txBody>
      </p:sp>
      <p:sp>
        <p:nvSpPr>
          <p:cNvPr id="3" name="Content Placeholder 2"/>
          <p:cNvSpPr>
            <a:spLocks noGrp="1"/>
          </p:cNvSpPr>
          <p:nvPr>
            <p:ph idx="1"/>
          </p:nvPr>
        </p:nvSpPr>
        <p:spPr/>
        <p:txBody>
          <a:bodyPr>
            <a:normAutofit/>
          </a:bodyPr>
          <a:lstStyle/>
          <a:p>
            <a:r>
              <a:rPr lang="en-US" sz="6000" dirty="0"/>
              <a:t>MDR-TB</a:t>
            </a:r>
          </a:p>
          <a:p>
            <a:r>
              <a:rPr lang="en-US" sz="6000" dirty="0"/>
              <a:t>XDR-TB (</a:t>
            </a:r>
            <a:r>
              <a:rPr lang="en-US" sz="6000" dirty="0" err="1"/>
              <a:t>extinsivelly</a:t>
            </a:r>
            <a:r>
              <a:rPr lang="en-US" sz="6000" dirty="0"/>
              <a:t> resistant) </a:t>
            </a:r>
          </a:p>
          <a:p>
            <a:endParaRPr lang="en-US" sz="6000" dirty="0"/>
          </a:p>
          <a:p>
            <a:r>
              <a:rPr lang="en-US" sz="6000" dirty="0"/>
              <a:t>Resistant to </a:t>
            </a:r>
            <a:r>
              <a:rPr lang="en-US" sz="6000" dirty="0">
                <a:solidFill>
                  <a:srgbClr val="FF0000"/>
                </a:solidFill>
              </a:rPr>
              <a:t>rifampin</a:t>
            </a:r>
            <a:r>
              <a:rPr lang="en-US" sz="6000" dirty="0"/>
              <a:t> and </a:t>
            </a:r>
            <a:r>
              <a:rPr lang="en-US" sz="6000" dirty="0">
                <a:solidFill>
                  <a:srgbClr val="FF0000"/>
                </a:solidFill>
              </a:rPr>
              <a:t>isoniazid </a:t>
            </a:r>
          </a:p>
        </p:txBody>
      </p:sp>
    </p:spTree>
    <p:extLst>
      <p:ext uri="{BB962C8B-B14F-4D97-AF65-F5344CB8AC3E}">
        <p14:creationId xmlns:p14="http://schemas.microsoft.com/office/powerpoint/2010/main" val="49279741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Title 1"/>
          <p:cNvSpPr>
            <a:spLocks noGrp="1"/>
          </p:cNvSpPr>
          <p:nvPr>
            <p:ph type="title"/>
          </p:nvPr>
        </p:nvSpPr>
        <p:spPr/>
        <p:txBody>
          <a:bodyPr>
            <a:normAutofit fontScale="90000"/>
          </a:bodyPr>
          <a:lstStyle/>
          <a:p>
            <a:pPr eaLnBrk="1" hangingPunct="1"/>
            <a:r>
              <a:rPr lang="en-US" altLang="en-US"/>
              <a:t>Drug Toxicity – Survey </a:t>
            </a:r>
          </a:p>
        </p:txBody>
      </p:sp>
      <p:sp>
        <p:nvSpPr>
          <p:cNvPr id="3" name="Content Placeholder 2"/>
          <p:cNvSpPr>
            <a:spLocks noGrp="1"/>
          </p:cNvSpPr>
          <p:nvPr>
            <p:ph idx="1"/>
          </p:nvPr>
        </p:nvSpPr>
        <p:spPr/>
        <p:txBody>
          <a:bodyPr>
            <a:normAutofit lnSpcReduction="10000"/>
          </a:bodyPr>
          <a:lstStyle/>
          <a:p>
            <a:pPr eaLnBrk="1" hangingPunct="1">
              <a:lnSpc>
                <a:spcPct val="90000"/>
              </a:lnSpc>
            </a:pPr>
            <a:r>
              <a:rPr lang="en-US" altLang="en-US" sz="4000" b="1" i="1" dirty="0">
                <a:solidFill>
                  <a:srgbClr val="FF0000"/>
                </a:solidFill>
              </a:rPr>
              <a:t>Sulfa drugs </a:t>
            </a:r>
            <a:r>
              <a:rPr lang="en-US" altLang="en-US" sz="4000" b="1" dirty="0"/>
              <a:t>-----</a:t>
            </a:r>
            <a:r>
              <a:rPr lang="en-US" altLang="en-US" sz="4000" b="1" dirty="0">
                <a:sym typeface="Wingdings" charset="2"/>
              </a:rPr>
              <a:t> kidney stones </a:t>
            </a:r>
          </a:p>
          <a:p>
            <a:pPr eaLnBrk="1" hangingPunct="1">
              <a:lnSpc>
                <a:spcPct val="90000"/>
              </a:lnSpc>
            </a:pPr>
            <a:r>
              <a:rPr lang="en-US" altLang="en-US" sz="4000" b="1" i="1" dirty="0">
                <a:solidFill>
                  <a:srgbClr val="FF0000"/>
                </a:solidFill>
                <a:sym typeface="Wingdings" charset="2"/>
              </a:rPr>
              <a:t>Oral antibiotics </a:t>
            </a:r>
            <a:r>
              <a:rPr lang="en-US" altLang="en-US" sz="4000" b="1" dirty="0">
                <a:sym typeface="Wingdings" charset="2"/>
              </a:rPr>
              <a:t>---- diarrhea is common </a:t>
            </a:r>
          </a:p>
          <a:p>
            <a:pPr eaLnBrk="1" hangingPunct="1">
              <a:lnSpc>
                <a:spcPct val="90000"/>
              </a:lnSpc>
            </a:pPr>
            <a:r>
              <a:rPr lang="en-US" altLang="en-US" sz="4000" b="1" i="1" dirty="0">
                <a:solidFill>
                  <a:srgbClr val="FF0000"/>
                </a:solidFill>
                <a:sym typeface="Wingdings" charset="2"/>
              </a:rPr>
              <a:t>Parasite treatments </a:t>
            </a:r>
            <a:r>
              <a:rPr lang="en-US" altLang="en-US" sz="4000" b="1" dirty="0">
                <a:sym typeface="Wingdings" charset="2"/>
              </a:rPr>
              <a:t>---- heart problems </a:t>
            </a:r>
          </a:p>
          <a:p>
            <a:pPr eaLnBrk="1" hangingPunct="1">
              <a:lnSpc>
                <a:spcPct val="90000"/>
              </a:lnSpc>
            </a:pPr>
            <a:r>
              <a:rPr lang="en-US" altLang="en-US" sz="4000" b="1" i="1" dirty="0">
                <a:solidFill>
                  <a:srgbClr val="FF0000"/>
                </a:solidFill>
                <a:sym typeface="Wingdings" charset="2"/>
              </a:rPr>
              <a:t>Aminoglycosides </a:t>
            </a:r>
            <a:r>
              <a:rPr lang="en-US" altLang="en-US" sz="4000" b="1" dirty="0">
                <a:sym typeface="Wingdings" charset="2"/>
              </a:rPr>
              <a:t>------ nerve damage </a:t>
            </a:r>
          </a:p>
          <a:p>
            <a:pPr eaLnBrk="1" hangingPunct="1">
              <a:lnSpc>
                <a:spcPct val="90000"/>
              </a:lnSpc>
            </a:pPr>
            <a:r>
              <a:rPr lang="en-US" altLang="en-US" sz="4000" b="1" i="1" dirty="0" err="1">
                <a:solidFill>
                  <a:srgbClr val="FF0000"/>
                </a:solidFill>
                <a:sym typeface="Wingdings" charset="2"/>
              </a:rPr>
              <a:t>Tetracyclines</a:t>
            </a:r>
            <a:r>
              <a:rPr lang="en-US" altLang="en-US" sz="4000" b="1" i="1" dirty="0">
                <a:solidFill>
                  <a:srgbClr val="FF0000"/>
                </a:solidFill>
                <a:sym typeface="Wingdings" charset="2"/>
              </a:rPr>
              <a:t> </a:t>
            </a:r>
            <a:r>
              <a:rPr lang="en-US" altLang="en-US" sz="4000" b="1" dirty="0">
                <a:sym typeface="Wingdings" charset="2"/>
              </a:rPr>
              <a:t>------ 8 and under cause teeth gray to brown coloration</a:t>
            </a:r>
          </a:p>
          <a:p>
            <a:pPr eaLnBrk="1" hangingPunct="1">
              <a:lnSpc>
                <a:spcPct val="90000"/>
              </a:lnSpc>
            </a:pPr>
            <a:r>
              <a:rPr lang="en-US" altLang="en-US" sz="4000" b="1" dirty="0">
                <a:sym typeface="Wingdings" charset="2"/>
              </a:rPr>
              <a:t> </a:t>
            </a:r>
          </a:p>
          <a:p>
            <a:pPr eaLnBrk="1" hangingPunct="1">
              <a:lnSpc>
                <a:spcPct val="90000"/>
              </a:lnSpc>
            </a:pPr>
            <a:r>
              <a:rPr lang="en-US" altLang="en-US" sz="4000" b="1" dirty="0">
                <a:sym typeface="Wingdings" charset="2"/>
              </a:rPr>
              <a:t>Allergic Responses! </a:t>
            </a:r>
            <a:endParaRPr lang="en-US" altLang="en-US" sz="4000" b="1" dirty="0"/>
          </a:p>
        </p:txBody>
      </p:sp>
    </p:spTree>
    <p:extLst>
      <p:ext uri="{BB962C8B-B14F-4D97-AF65-F5344CB8AC3E}">
        <p14:creationId xmlns:p14="http://schemas.microsoft.com/office/powerpoint/2010/main" val="5492453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8" presetClass="entr" presetSubtype="0" accel="10000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ppt_w</p:attrName>
                                        </p:attrNameLst>
                                      </p:cBhvr>
                                      <p:tavLst>
                                        <p:tav tm="0">
                                          <p:val>
                                            <p:strVal val="#ppt_w*2.5"/>
                                          </p:val>
                                        </p:tav>
                                        <p:tav tm="100000">
                                          <p:val>
                                            <p:strVal val="#ppt_w"/>
                                          </p:val>
                                        </p:tav>
                                      </p:tavLst>
                                    </p:anim>
                                    <p:anim calcmode="lin" valueType="num">
                                      <p:cBhvr>
                                        <p:cTn id="8" dur="500" fill="hold"/>
                                        <p:tgtEl>
                                          <p:spTgt spid="3">
                                            <p:txEl>
                                              <p:pRg st="0" end="0"/>
                                            </p:txEl>
                                          </p:spTgt>
                                        </p:tgtEl>
                                        <p:attrNameLst>
                                          <p:attrName>ppt_h</p:attrName>
                                        </p:attrNameLst>
                                      </p:cBhvr>
                                      <p:tavLst>
                                        <p:tav tm="0">
                                          <p:val>
                                            <p:strVal val="#ppt_h*0.01"/>
                                          </p:val>
                                        </p:tav>
                                        <p:tav tm="100000">
                                          <p:val>
                                            <p:strVal val="#ppt_h"/>
                                          </p:val>
                                        </p:tav>
                                      </p:tavLst>
                                    </p:anim>
                                    <p:anim calcmode="lin" valueType="num">
                                      <p:cBhvr>
                                        <p:cTn id="9"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0" dur="500" fill="hold"/>
                                        <p:tgtEl>
                                          <p:spTgt spid="3">
                                            <p:txEl>
                                              <p:pRg st="0" end="0"/>
                                            </p:txEl>
                                          </p:spTgt>
                                        </p:tgtEl>
                                        <p:attrNameLst>
                                          <p:attrName>ppt_y</p:attrName>
                                        </p:attrNameLst>
                                      </p:cBhvr>
                                      <p:tavLst>
                                        <p:tav tm="0">
                                          <p:val>
                                            <p:strVal val="#ppt_h+1"/>
                                          </p:val>
                                        </p:tav>
                                        <p:tav tm="100000">
                                          <p:val>
                                            <p:strVal val="#ppt_y"/>
                                          </p:val>
                                        </p:tav>
                                      </p:tavLst>
                                    </p:anim>
                                    <p:animEffect transition="in" filter="fade">
                                      <p:cBhvr>
                                        <p:cTn id="11" dur="500"/>
                                        <p:tgtEl>
                                          <p:spTgt spid="3">
                                            <p:txEl>
                                              <p:pRg st="0" end="0"/>
                                            </p:txEl>
                                          </p:spTgt>
                                        </p:tgtEl>
                                      </p:cBhvr>
                                    </p:animEffect>
                                  </p:childTnLst>
                                </p:cTn>
                              </p:par>
                            </p:childTnLst>
                          </p:cTn>
                        </p:par>
                      </p:childTnLst>
                    </p:cTn>
                  </p:par>
                  <p:par>
                    <p:cTn id="12" fill="hold" nodeType="clickPar">
                      <p:stCondLst>
                        <p:cond delay="indefinite"/>
                      </p:stCondLst>
                      <p:childTnLst>
                        <p:par>
                          <p:cTn id="13" fill="hold" nodeType="withGroup">
                            <p:stCondLst>
                              <p:cond delay="0"/>
                            </p:stCondLst>
                            <p:childTnLst>
                              <p:par>
                                <p:cTn id="14" presetID="58" presetClass="entr" presetSubtype="0" accel="100000" fill="hold" grpId="0" nodeType="clickEffect">
                                  <p:stCondLst>
                                    <p:cond delay="0"/>
                                  </p:stCondLst>
                                  <p:childTnLst>
                                    <p:set>
                                      <p:cBhvr>
                                        <p:cTn id="15" dur="1" fill="hold">
                                          <p:stCondLst>
                                            <p:cond delay="0"/>
                                          </p:stCondLst>
                                        </p:cTn>
                                        <p:tgtEl>
                                          <p:spTgt spid="3">
                                            <p:txEl>
                                              <p:pRg st="1" end="1"/>
                                            </p:txEl>
                                          </p:spTgt>
                                        </p:tgtEl>
                                        <p:attrNameLst>
                                          <p:attrName>style.visibility</p:attrName>
                                        </p:attrNameLst>
                                      </p:cBhvr>
                                      <p:to>
                                        <p:strVal val="visible"/>
                                      </p:to>
                                    </p:set>
                                    <p:anim calcmode="lin" valueType="num">
                                      <p:cBhvr>
                                        <p:cTn id="16" dur="500" fill="hold"/>
                                        <p:tgtEl>
                                          <p:spTgt spid="3">
                                            <p:txEl>
                                              <p:pRg st="1" end="1"/>
                                            </p:txEl>
                                          </p:spTgt>
                                        </p:tgtEl>
                                        <p:attrNameLst>
                                          <p:attrName>ppt_w</p:attrName>
                                        </p:attrNameLst>
                                      </p:cBhvr>
                                      <p:tavLst>
                                        <p:tav tm="0">
                                          <p:val>
                                            <p:strVal val="#ppt_w*2.5"/>
                                          </p:val>
                                        </p:tav>
                                        <p:tav tm="100000">
                                          <p:val>
                                            <p:strVal val="#ppt_w"/>
                                          </p:val>
                                        </p:tav>
                                      </p:tavLst>
                                    </p:anim>
                                    <p:anim calcmode="lin" valueType="num">
                                      <p:cBhvr>
                                        <p:cTn id="17" dur="500" fill="hold"/>
                                        <p:tgtEl>
                                          <p:spTgt spid="3">
                                            <p:txEl>
                                              <p:pRg st="1" end="1"/>
                                            </p:txEl>
                                          </p:spTgt>
                                        </p:tgtEl>
                                        <p:attrNameLst>
                                          <p:attrName>ppt_h</p:attrName>
                                        </p:attrNameLst>
                                      </p:cBhvr>
                                      <p:tavLst>
                                        <p:tav tm="0">
                                          <p:val>
                                            <p:strVal val="#ppt_h*0.01"/>
                                          </p:val>
                                        </p:tav>
                                        <p:tav tm="100000">
                                          <p:val>
                                            <p:strVal val="#ppt_h"/>
                                          </p:val>
                                        </p:tav>
                                      </p:tavLst>
                                    </p:anim>
                                    <p:anim calcmode="lin" valueType="num">
                                      <p:cBhvr>
                                        <p:cTn id="18"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9" dur="500" fill="hold"/>
                                        <p:tgtEl>
                                          <p:spTgt spid="3">
                                            <p:txEl>
                                              <p:pRg st="1" end="1"/>
                                            </p:txEl>
                                          </p:spTgt>
                                        </p:tgtEl>
                                        <p:attrNameLst>
                                          <p:attrName>ppt_y</p:attrName>
                                        </p:attrNameLst>
                                      </p:cBhvr>
                                      <p:tavLst>
                                        <p:tav tm="0">
                                          <p:val>
                                            <p:strVal val="#ppt_h+1"/>
                                          </p:val>
                                        </p:tav>
                                        <p:tav tm="100000">
                                          <p:val>
                                            <p:strVal val="#ppt_y"/>
                                          </p:val>
                                        </p:tav>
                                      </p:tavLst>
                                    </p:anim>
                                    <p:animEffect transition="in" filter="fade">
                                      <p:cBhvr>
                                        <p:cTn id="20" dur="500"/>
                                        <p:tgtEl>
                                          <p:spTgt spid="3">
                                            <p:txEl>
                                              <p:pRg st="1" end="1"/>
                                            </p:txEl>
                                          </p:spTgt>
                                        </p:tgtEl>
                                      </p:cBhvr>
                                    </p:animEffect>
                                  </p:childTnLst>
                                </p:cTn>
                              </p:par>
                            </p:childTnLst>
                          </p:cTn>
                        </p:par>
                      </p:childTnLst>
                    </p:cTn>
                  </p:par>
                  <p:par>
                    <p:cTn id="21" fill="hold" nodeType="clickPar">
                      <p:stCondLst>
                        <p:cond delay="indefinite"/>
                      </p:stCondLst>
                      <p:childTnLst>
                        <p:par>
                          <p:cTn id="22" fill="hold" nodeType="withGroup">
                            <p:stCondLst>
                              <p:cond delay="0"/>
                            </p:stCondLst>
                            <p:childTnLst>
                              <p:par>
                                <p:cTn id="23" presetID="58" presetClass="entr" presetSubtype="0" accel="100000"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p:cTn id="25" dur="500" fill="hold"/>
                                        <p:tgtEl>
                                          <p:spTgt spid="3">
                                            <p:txEl>
                                              <p:pRg st="2" end="2"/>
                                            </p:txEl>
                                          </p:spTgt>
                                        </p:tgtEl>
                                        <p:attrNameLst>
                                          <p:attrName>ppt_w</p:attrName>
                                        </p:attrNameLst>
                                      </p:cBhvr>
                                      <p:tavLst>
                                        <p:tav tm="0">
                                          <p:val>
                                            <p:strVal val="#ppt_w*2.5"/>
                                          </p:val>
                                        </p:tav>
                                        <p:tav tm="100000">
                                          <p:val>
                                            <p:strVal val="#ppt_w"/>
                                          </p:val>
                                        </p:tav>
                                      </p:tavLst>
                                    </p:anim>
                                    <p:anim calcmode="lin" valueType="num">
                                      <p:cBhvr>
                                        <p:cTn id="26" dur="500" fill="hold"/>
                                        <p:tgtEl>
                                          <p:spTgt spid="3">
                                            <p:txEl>
                                              <p:pRg st="2" end="2"/>
                                            </p:txEl>
                                          </p:spTgt>
                                        </p:tgtEl>
                                        <p:attrNameLst>
                                          <p:attrName>ppt_h</p:attrName>
                                        </p:attrNameLst>
                                      </p:cBhvr>
                                      <p:tavLst>
                                        <p:tav tm="0">
                                          <p:val>
                                            <p:strVal val="#ppt_h*0.01"/>
                                          </p:val>
                                        </p:tav>
                                        <p:tav tm="100000">
                                          <p:val>
                                            <p:strVal val="#ppt_h"/>
                                          </p:val>
                                        </p:tav>
                                      </p:tavLst>
                                    </p:anim>
                                    <p:anim calcmode="lin" valueType="num">
                                      <p:cBhvr>
                                        <p:cTn id="2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8" dur="500" fill="hold"/>
                                        <p:tgtEl>
                                          <p:spTgt spid="3">
                                            <p:txEl>
                                              <p:pRg st="2" end="2"/>
                                            </p:txEl>
                                          </p:spTgt>
                                        </p:tgtEl>
                                        <p:attrNameLst>
                                          <p:attrName>ppt_y</p:attrName>
                                        </p:attrNameLst>
                                      </p:cBhvr>
                                      <p:tavLst>
                                        <p:tav tm="0">
                                          <p:val>
                                            <p:strVal val="#ppt_h+1"/>
                                          </p:val>
                                        </p:tav>
                                        <p:tav tm="100000">
                                          <p:val>
                                            <p:strVal val="#ppt_y"/>
                                          </p:val>
                                        </p:tav>
                                      </p:tavLst>
                                    </p:anim>
                                    <p:animEffect transition="in" filter="fade">
                                      <p:cBhvr>
                                        <p:cTn id="29" dur="500"/>
                                        <p:tgtEl>
                                          <p:spTgt spid="3">
                                            <p:txEl>
                                              <p:pRg st="2" end="2"/>
                                            </p:txEl>
                                          </p:spTgt>
                                        </p:tgtEl>
                                      </p:cBhvr>
                                    </p:animEffect>
                                  </p:childTnLst>
                                </p:cTn>
                              </p:par>
                            </p:childTnLst>
                          </p:cTn>
                        </p:par>
                      </p:childTnLst>
                    </p:cTn>
                  </p:par>
                  <p:par>
                    <p:cTn id="30" fill="hold" nodeType="clickPar">
                      <p:stCondLst>
                        <p:cond delay="indefinite"/>
                      </p:stCondLst>
                      <p:childTnLst>
                        <p:par>
                          <p:cTn id="31" fill="hold" nodeType="withGroup">
                            <p:stCondLst>
                              <p:cond delay="0"/>
                            </p:stCondLst>
                            <p:childTnLst>
                              <p:par>
                                <p:cTn id="32" presetID="58" presetClass="entr" presetSubtype="0" accel="100000" fill="hold" grpId="0" nodeType="clickEffect">
                                  <p:stCondLst>
                                    <p:cond delay="0"/>
                                  </p:stCondLst>
                                  <p:childTnLst>
                                    <p:set>
                                      <p:cBhvr>
                                        <p:cTn id="33" dur="1" fill="hold">
                                          <p:stCondLst>
                                            <p:cond delay="0"/>
                                          </p:stCondLst>
                                        </p:cTn>
                                        <p:tgtEl>
                                          <p:spTgt spid="3">
                                            <p:txEl>
                                              <p:pRg st="3" end="3"/>
                                            </p:txEl>
                                          </p:spTgt>
                                        </p:tgtEl>
                                        <p:attrNameLst>
                                          <p:attrName>style.visibility</p:attrName>
                                        </p:attrNameLst>
                                      </p:cBhvr>
                                      <p:to>
                                        <p:strVal val="visible"/>
                                      </p:to>
                                    </p:set>
                                    <p:anim calcmode="lin" valueType="num">
                                      <p:cBhvr>
                                        <p:cTn id="34" dur="500" fill="hold"/>
                                        <p:tgtEl>
                                          <p:spTgt spid="3">
                                            <p:txEl>
                                              <p:pRg st="3" end="3"/>
                                            </p:txEl>
                                          </p:spTgt>
                                        </p:tgtEl>
                                        <p:attrNameLst>
                                          <p:attrName>ppt_w</p:attrName>
                                        </p:attrNameLst>
                                      </p:cBhvr>
                                      <p:tavLst>
                                        <p:tav tm="0">
                                          <p:val>
                                            <p:strVal val="#ppt_w*2.5"/>
                                          </p:val>
                                        </p:tav>
                                        <p:tav tm="100000">
                                          <p:val>
                                            <p:strVal val="#ppt_w"/>
                                          </p:val>
                                        </p:tav>
                                      </p:tavLst>
                                    </p:anim>
                                    <p:anim calcmode="lin" valueType="num">
                                      <p:cBhvr>
                                        <p:cTn id="35" dur="500" fill="hold"/>
                                        <p:tgtEl>
                                          <p:spTgt spid="3">
                                            <p:txEl>
                                              <p:pRg st="3" end="3"/>
                                            </p:txEl>
                                          </p:spTgt>
                                        </p:tgtEl>
                                        <p:attrNameLst>
                                          <p:attrName>ppt_h</p:attrName>
                                        </p:attrNameLst>
                                      </p:cBhvr>
                                      <p:tavLst>
                                        <p:tav tm="0">
                                          <p:val>
                                            <p:strVal val="#ppt_h*0.01"/>
                                          </p:val>
                                        </p:tav>
                                        <p:tav tm="100000">
                                          <p:val>
                                            <p:strVal val="#ppt_h"/>
                                          </p:val>
                                        </p:tav>
                                      </p:tavLst>
                                    </p:anim>
                                    <p:anim calcmode="lin" valueType="num">
                                      <p:cBhvr>
                                        <p:cTn id="36"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7" dur="500" fill="hold"/>
                                        <p:tgtEl>
                                          <p:spTgt spid="3">
                                            <p:txEl>
                                              <p:pRg st="3" end="3"/>
                                            </p:txEl>
                                          </p:spTgt>
                                        </p:tgtEl>
                                        <p:attrNameLst>
                                          <p:attrName>ppt_y</p:attrName>
                                        </p:attrNameLst>
                                      </p:cBhvr>
                                      <p:tavLst>
                                        <p:tav tm="0">
                                          <p:val>
                                            <p:strVal val="#ppt_h+1"/>
                                          </p:val>
                                        </p:tav>
                                        <p:tav tm="100000">
                                          <p:val>
                                            <p:strVal val="#ppt_y"/>
                                          </p:val>
                                        </p:tav>
                                      </p:tavLst>
                                    </p:anim>
                                    <p:animEffect transition="in" filter="fade">
                                      <p:cBhvr>
                                        <p:cTn id="38" dur="500"/>
                                        <p:tgtEl>
                                          <p:spTgt spid="3">
                                            <p:txEl>
                                              <p:pRg st="3" end="3"/>
                                            </p:txEl>
                                          </p:spTgt>
                                        </p:tgtEl>
                                      </p:cBhvr>
                                    </p:animEffect>
                                  </p:childTnLst>
                                </p:cTn>
                              </p:par>
                            </p:childTnLst>
                          </p:cTn>
                        </p:par>
                      </p:childTnLst>
                    </p:cTn>
                  </p:par>
                  <p:par>
                    <p:cTn id="39" fill="hold" nodeType="clickPar">
                      <p:stCondLst>
                        <p:cond delay="indefinite"/>
                      </p:stCondLst>
                      <p:childTnLst>
                        <p:par>
                          <p:cTn id="40" fill="hold" nodeType="withGroup">
                            <p:stCondLst>
                              <p:cond delay="0"/>
                            </p:stCondLst>
                            <p:childTnLst>
                              <p:par>
                                <p:cTn id="41" presetID="58" presetClass="entr" presetSubtype="0" accel="100000" fill="hold" grpId="0" nodeType="clickEffect">
                                  <p:stCondLst>
                                    <p:cond delay="0"/>
                                  </p:stCondLst>
                                  <p:childTnLst>
                                    <p:set>
                                      <p:cBhvr>
                                        <p:cTn id="42" dur="1" fill="hold">
                                          <p:stCondLst>
                                            <p:cond delay="0"/>
                                          </p:stCondLst>
                                        </p:cTn>
                                        <p:tgtEl>
                                          <p:spTgt spid="3">
                                            <p:txEl>
                                              <p:pRg st="4" end="4"/>
                                            </p:txEl>
                                          </p:spTgt>
                                        </p:tgtEl>
                                        <p:attrNameLst>
                                          <p:attrName>style.visibility</p:attrName>
                                        </p:attrNameLst>
                                      </p:cBhvr>
                                      <p:to>
                                        <p:strVal val="visible"/>
                                      </p:to>
                                    </p:set>
                                    <p:anim calcmode="lin" valueType="num">
                                      <p:cBhvr>
                                        <p:cTn id="43" dur="500" fill="hold"/>
                                        <p:tgtEl>
                                          <p:spTgt spid="3">
                                            <p:txEl>
                                              <p:pRg st="4" end="4"/>
                                            </p:txEl>
                                          </p:spTgt>
                                        </p:tgtEl>
                                        <p:attrNameLst>
                                          <p:attrName>ppt_w</p:attrName>
                                        </p:attrNameLst>
                                      </p:cBhvr>
                                      <p:tavLst>
                                        <p:tav tm="0">
                                          <p:val>
                                            <p:strVal val="#ppt_w*2.5"/>
                                          </p:val>
                                        </p:tav>
                                        <p:tav tm="100000">
                                          <p:val>
                                            <p:strVal val="#ppt_w"/>
                                          </p:val>
                                        </p:tav>
                                      </p:tavLst>
                                    </p:anim>
                                    <p:anim calcmode="lin" valueType="num">
                                      <p:cBhvr>
                                        <p:cTn id="44" dur="500" fill="hold"/>
                                        <p:tgtEl>
                                          <p:spTgt spid="3">
                                            <p:txEl>
                                              <p:pRg st="4" end="4"/>
                                            </p:txEl>
                                          </p:spTgt>
                                        </p:tgtEl>
                                        <p:attrNameLst>
                                          <p:attrName>ppt_h</p:attrName>
                                        </p:attrNameLst>
                                      </p:cBhvr>
                                      <p:tavLst>
                                        <p:tav tm="0">
                                          <p:val>
                                            <p:strVal val="#ppt_h*0.01"/>
                                          </p:val>
                                        </p:tav>
                                        <p:tav tm="100000">
                                          <p:val>
                                            <p:strVal val="#ppt_h"/>
                                          </p:val>
                                        </p:tav>
                                      </p:tavLst>
                                    </p:anim>
                                    <p:anim calcmode="lin" valueType="num">
                                      <p:cBhvr>
                                        <p:cTn id="45"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46" dur="500" fill="hold"/>
                                        <p:tgtEl>
                                          <p:spTgt spid="3">
                                            <p:txEl>
                                              <p:pRg st="4" end="4"/>
                                            </p:txEl>
                                          </p:spTgt>
                                        </p:tgtEl>
                                        <p:attrNameLst>
                                          <p:attrName>ppt_y</p:attrName>
                                        </p:attrNameLst>
                                      </p:cBhvr>
                                      <p:tavLst>
                                        <p:tav tm="0">
                                          <p:val>
                                            <p:strVal val="#ppt_h+1"/>
                                          </p:val>
                                        </p:tav>
                                        <p:tav tm="100000">
                                          <p:val>
                                            <p:strVal val="#ppt_y"/>
                                          </p:val>
                                        </p:tav>
                                      </p:tavLst>
                                    </p:anim>
                                    <p:animEffect transition="in" filter="fade">
                                      <p:cBhvr>
                                        <p:cTn id="47" dur="500"/>
                                        <p:tgtEl>
                                          <p:spTgt spid="3">
                                            <p:txEl>
                                              <p:pRg st="4" end="4"/>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58" presetClass="entr" presetSubtype="0" accel="100000" fill="hold" grpId="0" nodeType="clickEffect">
                                  <p:stCondLst>
                                    <p:cond delay="0"/>
                                  </p:stCondLst>
                                  <p:childTnLst>
                                    <p:set>
                                      <p:cBhvr>
                                        <p:cTn id="51" dur="1" fill="hold">
                                          <p:stCondLst>
                                            <p:cond delay="0"/>
                                          </p:stCondLst>
                                        </p:cTn>
                                        <p:tgtEl>
                                          <p:spTgt spid="3">
                                            <p:txEl>
                                              <p:pRg st="5" end="5"/>
                                            </p:txEl>
                                          </p:spTgt>
                                        </p:tgtEl>
                                        <p:attrNameLst>
                                          <p:attrName>style.visibility</p:attrName>
                                        </p:attrNameLst>
                                      </p:cBhvr>
                                      <p:to>
                                        <p:strVal val="visible"/>
                                      </p:to>
                                    </p:set>
                                    <p:anim calcmode="lin" valueType="num">
                                      <p:cBhvr>
                                        <p:cTn id="52" dur="500" fill="hold"/>
                                        <p:tgtEl>
                                          <p:spTgt spid="3">
                                            <p:txEl>
                                              <p:pRg st="5" end="5"/>
                                            </p:txEl>
                                          </p:spTgt>
                                        </p:tgtEl>
                                        <p:attrNameLst>
                                          <p:attrName>ppt_w</p:attrName>
                                        </p:attrNameLst>
                                      </p:cBhvr>
                                      <p:tavLst>
                                        <p:tav tm="0">
                                          <p:val>
                                            <p:strVal val="#ppt_w*2.5"/>
                                          </p:val>
                                        </p:tav>
                                        <p:tav tm="100000">
                                          <p:val>
                                            <p:strVal val="#ppt_w"/>
                                          </p:val>
                                        </p:tav>
                                      </p:tavLst>
                                    </p:anim>
                                    <p:anim calcmode="lin" valueType="num">
                                      <p:cBhvr>
                                        <p:cTn id="53" dur="500" fill="hold"/>
                                        <p:tgtEl>
                                          <p:spTgt spid="3">
                                            <p:txEl>
                                              <p:pRg st="5" end="5"/>
                                            </p:txEl>
                                          </p:spTgt>
                                        </p:tgtEl>
                                        <p:attrNameLst>
                                          <p:attrName>ppt_h</p:attrName>
                                        </p:attrNameLst>
                                      </p:cBhvr>
                                      <p:tavLst>
                                        <p:tav tm="0">
                                          <p:val>
                                            <p:strVal val="#ppt_h*0.01"/>
                                          </p:val>
                                        </p:tav>
                                        <p:tav tm="100000">
                                          <p:val>
                                            <p:strVal val="#ppt_h"/>
                                          </p:val>
                                        </p:tav>
                                      </p:tavLst>
                                    </p:anim>
                                    <p:anim calcmode="lin" valueType="num">
                                      <p:cBhvr>
                                        <p:cTn id="54"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55" dur="500" fill="hold"/>
                                        <p:tgtEl>
                                          <p:spTgt spid="3">
                                            <p:txEl>
                                              <p:pRg st="5" end="5"/>
                                            </p:txEl>
                                          </p:spTgt>
                                        </p:tgtEl>
                                        <p:attrNameLst>
                                          <p:attrName>ppt_y</p:attrName>
                                        </p:attrNameLst>
                                      </p:cBhvr>
                                      <p:tavLst>
                                        <p:tav tm="0">
                                          <p:val>
                                            <p:strVal val="#ppt_h+1"/>
                                          </p:val>
                                        </p:tav>
                                        <p:tav tm="100000">
                                          <p:val>
                                            <p:strVal val="#ppt_y"/>
                                          </p:val>
                                        </p:tav>
                                      </p:tavLst>
                                    </p:anim>
                                    <p:animEffect transition="in" filter="fade">
                                      <p:cBhvr>
                                        <p:cTn id="56" dur="500"/>
                                        <p:tgtEl>
                                          <p:spTgt spid="3">
                                            <p:txEl>
                                              <p:pRg st="5" end="5"/>
                                            </p:txEl>
                                          </p:spTgt>
                                        </p:tgtEl>
                                      </p:cBhvr>
                                    </p:animEffect>
                                  </p:childTnLst>
                                </p:cTn>
                              </p:par>
                            </p:childTnLst>
                          </p:cTn>
                        </p:par>
                      </p:childTnLst>
                    </p:cTn>
                  </p:par>
                  <p:par>
                    <p:cTn id="57" fill="hold" nodeType="clickPar">
                      <p:stCondLst>
                        <p:cond delay="indefinite"/>
                      </p:stCondLst>
                      <p:childTnLst>
                        <p:par>
                          <p:cTn id="58" fill="hold" nodeType="withGroup">
                            <p:stCondLst>
                              <p:cond delay="0"/>
                            </p:stCondLst>
                            <p:childTnLst>
                              <p:par>
                                <p:cTn id="59" presetID="58" presetClass="entr" presetSubtype="0" accel="100000" fill="hold" grpId="0" nodeType="clickEffect">
                                  <p:stCondLst>
                                    <p:cond delay="0"/>
                                  </p:stCondLst>
                                  <p:childTnLst>
                                    <p:set>
                                      <p:cBhvr>
                                        <p:cTn id="60" dur="1" fill="hold">
                                          <p:stCondLst>
                                            <p:cond delay="0"/>
                                          </p:stCondLst>
                                        </p:cTn>
                                        <p:tgtEl>
                                          <p:spTgt spid="3">
                                            <p:txEl>
                                              <p:pRg st="6" end="6"/>
                                            </p:txEl>
                                          </p:spTgt>
                                        </p:tgtEl>
                                        <p:attrNameLst>
                                          <p:attrName>style.visibility</p:attrName>
                                        </p:attrNameLst>
                                      </p:cBhvr>
                                      <p:to>
                                        <p:strVal val="visible"/>
                                      </p:to>
                                    </p:set>
                                    <p:anim calcmode="lin" valueType="num">
                                      <p:cBhvr>
                                        <p:cTn id="61" dur="500" fill="hold"/>
                                        <p:tgtEl>
                                          <p:spTgt spid="3">
                                            <p:txEl>
                                              <p:pRg st="6" end="6"/>
                                            </p:txEl>
                                          </p:spTgt>
                                        </p:tgtEl>
                                        <p:attrNameLst>
                                          <p:attrName>ppt_w</p:attrName>
                                        </p:attrNameLst>
                                      </p:cBhvr>
                                      <p:tavLst>
                                        <p:tav tm="0">
                                          <p:val>
                                            <p:strVal val="#ppt_w*2.5"/>
                                          </p:val>
                                        </p:tav>
                                        <p:tav tm="100000">
                                          <p:val>
                                            <p:strVal val="#ppt_w"/>
                                          </p:val>
                                        </p:tav>
                                      </p:tavLst>
                                    </p:anim>
                                    <p:anim calcmode="lin" valueType="num">
                                      <p:cBhvr>
                                        <p:cTn id="62" dur="500" fill="hold"/>
                                        <p:tgtEl>
                                          <p:spTgt spid="3">
                                            <p:txEl>
                                              <p:pRg st="6" end="6"/>
                                            </p:txEl>
                                          </p:spTgt>
                                        </p:tgtEl>
                                        <p:attrNameLst>
                                          <p:attrName>ppt_h</p:attrName>
                                        </p:attrNameLst>
                                      </p:cBhvr>
                                      <p:tavLst>
                                        <p:tav tm="0">
                                          <p:val>
                                            <p:strVal val="#ppt_h*0.01"/>
                                          </p:val>
                                        </p:tav>
                                        <p:tav tm="100000">
                                          <p:val>
                                            <p:strVal val="#ppt_h"/>
                                          </p:val>
                                        </p:tav>
                                      </p:tavLst>
                                    </p:anim>
                                    <p:anim calcmode="lin" valueType="num">
                                      <p:cBhvr>
                                        <p:cTn id="63"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64" dur="500" fill="hold"/>
                                        <p:tgtEl>
                                          <p:spTgt spid="3">
                                            <p:txEl>
                                              <p:pRg st="6" end="6"/>
                                            </p:txEl>
                                          </p:spTgt>
                                        </p:tgtEl>
                                        <p:attrNameLst>
                                          <p:attrName>ppt_y</p:attrName>
                                        </p:attrNameLst>
                                      </p:cBhvr>
                                      <p:tavLst>
                                        <p:tav tm="0">
                                          <p:val>
                                            <p:strVal val="#ppt_h+1"/>
                                          </p:val>
                                        </p:tav>
                                        <p:tav tm="100000">
                                          <p:val>
                                            <p:strVal val="#ppt_y"/>
                                          </p:val>
                                        </p:tav>
                                      </p:tavLst>
                                    </p:anim>
                                    <p:animEffect transition="in" filter="fade">
                                      <p:cBhvr>
                                        <p:cTn id="65"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Microdilution Test</a:t>
            </a:r>
          </a:p>
        </p:txBody>
      </p:sp>
      <p:pic>
        <p:nvPicPr>
          <p:cNvPr id="3" name="Picture Placeholder 1" descr="OSC_Microbio_14_05_microdilut.jpg"/>
          <p:cNvPicPr>
            <a:picLocks noChangeAspect="1"/>
          </p:cNvPicPr>
          <p:nvPr/>
        </p:nvPicPr>
        <p:blipFill>
          <a:blip r:embed="rId2">
            <a:extLst>
              <a:ext uri="{28A0092B-C50C-407E-A947-70E740481C1C}">
                <a14:useLocalDpi xmlns:a14="http://schemas.microsoft.com/office/drawing/2010/main" val="0"/>
              </a:ext>
            </a:extLst>
          </a:blip>
          <a:srcRect l="-21324" r="-21324"/>
          <a:stretch>
            <a:fillRect/>
          </a:stretch>
        </p:blipFill>
        <p:spPr>
          <a:xfrm>
            <a:off x="1828799" y="1079292"/>
            <a:ext cx="8062913" cy="3500071"/>
          </a:xfrm>
          <a:prstGeom prst="rect">
            <a:avLst/>
          </a:prstGeom>
        </p:spPr>
      </p:pic>
      <p:sp>
        <p:nvSpPr>
          <p:cNvPr id="4" name="Text Placeholder 6"/>
          <p:cNvSpPr txBox="1">
            <a:spLocks/>
          </p:cNvSpPr>
          <p:nvPr/>
        </p:nvSpPr>
        <p:spPr>
          <a:xfrm>
            <a:off x="457200" y="4843982"/>
            <a:ext cx="11407140" cy="1648258"/>
          </a:xfrm>
          <a:prstGeom prst="rect">
            <a:avLst/>
          </a:prstGeom>
        </p:spPr>
        <p:txBody>
          <a:bodyPr>
            <a:no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sz="1600" b="1"/>
              <a:t>A microdilution tray can also be used to determine MICs of multiple antimicrobial drugs in a single assay. In this example, the drug concentrations increase from left to right and the rows with clindamycin, penicillin, and erythromycin have been indicated to the left of the plate. For penicillin and erythromycin, the lowest concentrations that inhibited visible growth are indicated by red circles and were 0.06 μg/mL for penicillin and 8 μg/mL for erythromycin. For clindamycin, visible bacterial growth was observed at every concentration up to 32 μg/mL and the MIC is interpreted as &gt;32 μg/mL. (credit: modification of work by Centers for Disease Control and Prevention)</a:t>
            </a:r>
            <a:endParaRPr lang="en-US" sz="1600" b="1" dirty="0"/>
          </a:p>
        </p:txBody>
      </p:sp>
    </p:spTree>
    <p:extLst>
      <p:ext uri="{BB962C8B-B14F-4D97-AF65-F5344CB8AC3E}">
        <p14:creationId xmlns:p14="http://schemas.microsoft.com/office/powerpoint/2010/main" val="179375186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Historical Perspective </a:t>
            </a:r>
          </a:p>
        </p:txBody>
      </p:sp>
      <p:pic>
        <p:nvPicPr>
          <p:cNvPr id="3" name="Picture Placeholder 1" descr="OSC_Microbio_14_01_Oxford.jpg"/>
          <p:cNvPicPr>
            <a:picLocks noChangeAspect="1"/>
          </p:cNvPicPr>
          <p:nvPr/>
        </p:nvPicPr>
        <p:blipFill>
          <a:blip r:embed="rId2">
            <a:extLst>
              <a:ext uri="{28A0092B-C50C-407E-A947-70E740481C1C}">
                <a14:useLocalDpi xmlns:a14="http://schemas.microsoft.com/office/drawing/2010/main" val="0"/>
              </a:ext>
            </a:extLst>
          </a:blip>
          <a:srcRect t="-3951" b="-3951"/>
          <a:stretch>
            <a:fillRect/>
          </a:stretch>
        </p:blipFill>
        <p:spPr>
          <a:xfrm>
            <a:off x="2697479" y="1211601"/>
            <a:ext cx="8062913" cy="3500071"/>
          </a:xfrm>
          <a:prstGeom prst="rect">
            <a:avLst/>
          </a:prstGeom>
        </p:spPr>
      </p:pic>
      <p:sp>
        <p:nvSpPr>
          <p:cNvPr id="4" name="Text Placeholder 6"/>
          <p:cNvSpPr txBox="1">
            <a:spLocks/>
          </p:cNvSpPr>
          <p:nvPr/>
        </p:nvSpPr>
        <p:spPr>
          <a:xfrm>
            <a:off x="2064544" y="4841642"/>
            <a:ext cx="8062912" cy="1583712"/>
          </a:xfrm>
          <a:prstGeom prst="rect">
            <a:avLst/>
          </a:prstGeom>
        </p:spPr>
        <p:txBody>
          <a:bodyPr>
            <a:no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342900" indent="-342900">
              <a:buFontTx/>
              <a:buAutoNum type="alphaLcParenBoth"/>
            </a:pPr>
            <a:r>
              <a:rPr lang="en-US" sz="1500" b="1"/>
              <a:t>Alexander Fleming was the first to discover a naturally produced antimicrobial, penicillin, in 1928. </a:t>
            </a:r>
          </a:p>
          <a:p>
            <a:pPr marL="342900" indent="-342900">
              <a:buFontTx/>
              <a:buAutoNum type="alphaLcParenBoth"/>
            </a:pPr>
            <a:r>
              <a:rPr lang="en-US" sz="1500" b="1" dirty="0"/>
              <a:t>Howard Florey and Ernst Chain discovered how to scale up penicillin production. Then they figured out how to purify it and showed its efficacy as an antimicrobial in animal and human trials in the early 1940s.</a:t>
            </a:r>
          </a:p>
        </p:txBody>
      </p:sp>
    </p:spTree>
    <p:extLst>
      <p:ext uri="{BB962C8B-B14F-4D97-AF65-F5344CB8AC3E}">
        <p14:creationId xmlns:p14="http://schemas.microsoft.com/office/powerpoint/2010/main" val="1879912938"/>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5" name="Title 1"/>
          <p:cNvSpPr>
            <a:spLocks noGrp="1"/>
          </p:cNvSpPr>
          <p:nvPr>
            <p:ph type="title"/>
          </p:nvPr>
        </p:nvSpPr>
        <p:spPr>
          <a:xfrm>
            <a:off x="2022475" y="1"/>
            <a:ext cx="7556500" cy="1636713"/>
          </a:xfrm>
        </p:spPr>
        <p:txBody>
          <a:bodyPr/>
          <a:lstStyle/>
          <a:p>
            <a:pPr eaLnBrk="1" hangingPunct="1"/>
            <a:r>
              <a:rPr lang="en-US" altLang="en-US" sz="3200"/>
              <a:t>Efficacy of Antimicrobial Drugs - Drug Susceptibility – Kirby Bauer Disc Diffusion- Agar Test </a:t>
            </a:r>
          </a:p>
        </p:txBody>
      </p:sp>
      <p:pic>
        <p:nvPicPr>
          <p:cNvPr id="72706" name="Picture 2" descr="Disk_Diffusion_Assay_2Q2025.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578101" y="1778001"/>
            <a:ext cx="7000875"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2249411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Etest</a:t>
            </a:r>
            <a:r>
              <a:rPr lang="en-US" dirty="0"/>
              <a:t> </a:t>
            </a:r>
          </a:p>
        </p:txBody>
      </p:sp>
      <p:pic>
        <p:nvPicPr>
          <p:cNvPr id="3" name="Picture Placeholder 1" descr="OSC_Microbio_14_05_Etest.jpg"/>
          <p:cNvPicPr>
            <a:picLocks noChangeAspect="1"/>
          </p:cNvPicPr>
          <p:nvPr/>
        </p:nvPicPr>
        <p:blipFill>
          <a:blip r:embed="rId2">
            <a:extLst>
              <a:ext uri="{28A0092B-C50C-407E-A947-70E740481C1C}">
                <a14:useLocalDpi xmlns:a14="http://schemas.microsoft.com/office/drawing/2010/main" val="0"/>
              </a:ext>
            </a:extLst>
          </a:blip>
          <a:srcRect t="-11045" b="-11045"/>
          <a:stretch>
            <a:fillRect/>
          </a:stretch>
        </p:blipFill>
        <p:spPr>
          <a:xfrm>
            <a:off x="457199" y="1122386"/>
            <a:ext cx="11264338" cy="4889794"/>
          </a:xfrm>
          <a:prstGeom prst="rect">
            <a:avLst/>
          </a:prstGeom>
        </p:spPr>
      </p:pic>
    </p:spTree>
    <p:extLst>
      <p:ext uri="{BB962C8B-B14F-4D97-AF65-F5344CB8AC3E}">
        <p14:creationId xmlns:p14="http://schemas.microsoft.com/office/powerpoint/2010/main" val="171572415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Fundamentals of Antimicrobial Chemotherapy </a:t>
            </a:r>
          </a:p>
        </p:txBody>
      </p:sp>
      <p:sp>
        <p:nvSpPr>
          <p:cNvPr id="3" name="Content Placeholder 2"/>
          <p:cNvSpPr>
            <a:spLocks noGrp="1"/>
          </p:cNvSpPr>
          <p:nvPr>
            <p:ph idx="1"/>
          </p:nvPr>
        </p:nvSpPr>
        <p:spPr>
          <a:xfrm>
            <a:off x="251011" y="1169233"/>
            <a:ext cx="11672047" cy="5007730"/>
          </a:xfrm>
        </p:spPr>
        <p:txBody>
          <a:bodyPr>
            <a:normAutofit/>
          </a:bodyPr>
          <a:lstStyle/>
          <a:p>
            <a:r>
              <a:rPr lang="en-US" sz="6600" dirty="0" err="1">
                <a:solidFill>
                  <a:srgbClr val="FF0000"/>
                </a:solidFill>
              </a:rPr>
              <a:t>Bacteriostaic</a:t>
            </a:r>
            <a:r>
              <a:rPr lang="en-US" sz="6600" dirty="0">
                <a:solidFill>
                  <a:srgbClr val="FF0000"/>
                </a:solidFill>
              </a:rPr>
              <a:t> </a:t>
            </a:r>
          </a:p>
          <a:p>
            <a:pPr lvl="1"/>
            <a:r>
              <a:rPr lang="en-US" sz="6200" dirty="0"/>
              <a:t> stops growth</a:t>
            </a:r>
          </a:p>
          <a:p>
            <a:pPr lvl="1"/>
            <a:endParaRPr lang="en-US" sz="6200" dirty="0"/>
          </a:p>
          <a:p>
            <a:r>
              <a:rPr lang="en-US" sz="6600" dirty="0">
                <a:solidFill>
                  <a:srgbClr val="FF0000"/>
                </a:solidFill>
              </a:rPr>
              <a:t>Bactericidal</a:t>
            </a:r>
          </a:p>
          <a:p>
            <a:pPr lvl="1"/>
            <a:r>
              <a:rPr lang="en-US" sz="6200" dirty="0"/>
              <a:t>Kills bacteria </a:t>
            </a:r>
          </a:p>
          <a:p>
            <a:pPr lvl="1"/>
            <a:endParaRPr lang="en-US" sz="6200" dirty="0"/>
          </a:p>
        </p:txBody>
      </p:sp>
    </p:spTree>
    <p:extLst>
      <p:ext uri="{BB962C8B-B14F-4D97-AF65-F5344CB8AC3E}">
        <p14:creationId xmlns:p14="http://schemas.microsoft.com/office/powerpoint/2010/main" val="118896410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Title 1"/>
          <p:cNvSpPr>
            <a:spLocks noGrp="1"/>
          </p:cNvSpPr>
          <p:nvPr>
            <p:ph type="title"/>
          </p:nvPr>
        </p:nvSpPr>
        <p:spPr/>
        <p:txBody>
          <a:bodyPr>
            <a:normAutofit fontScale="90000"/>
          </a:bodyPr>
          <a:lstStyle/>
          <a:p>
            <a:pPr eaLnBrk="1" hangingPunct="1"/>
            <a:r>
              <a:rPr lang="en-US" altLang="en-US"/>
              <a:t>Survey of Antimicrobial Drugs </a:t>
            </a:r>
          </a:p>
        </p:txBody>
      </p:sp>
      <p:sp>
        <p:nvSpPr>
          <p:cNvPr id="35843" name="Content Placeholder 2"/>
          <p:cNvSpPr>
            <a:spLocks noGrp="1"/>
          </p:cNvSpPr>
          <p:nvPr>
            <p:ph idx="1"/>
          </p:nvPr>
        </p:nvSpPr>
        <p:spPr/>
        <p:txBody>
          <a:bodyPr/>
          <a:lstStyle/>
          <a:p>
            <a:pPr eaLnBrk="1" hangingPunct="1"/>
            <a:r>
              <a:rPr lang="en-US" altLang="en-US" sz="4000" b="1" dirty="0">
                <a:solidFill>
                  <a:srgbClr val="FF0000"/>
                </a:solidFill>
              </a:rPr>
              <a:t>1. Broad-Spectrum</a:t>
            </a:r>
          </a:p>
          <a:p>
            <a:pPr lvl="1" eaLnBrk="1" hangingPunct="1"/>
            <a:r>
              <a:rPr lang="en-US" altLang="en-US" sz="4000" b="1" dirty="0"/>
              <a:t>Effective against more than one group of bacteria</a:t>
            </a:r>
          </a:p>
          <a:p>
            <a:pPr lvl="2" eaLnBrk="1" hangingPunct="1"/>
            <a:r>
              <a:rPr lang="en-US" altLang="en-US" sz="3200" b="1" dirty="0"/>
              <a:t>Effective against many pathogens</a:t>
            </a:r>
          </a:p>
          <a:p>
            <a:pPr lvl="2" eaLnBrk="1" hangingPunct="1"/>
            <a:endParaRPr lang="en-US" altLang="en-US" sz="3200" b="1" dirty="0"/>
          </a:p>
          <a:p>
            <a:pPr eaLnBrk="1" hangingPunct="1"/>
            <a:r>
              <a:rPr lang="en-US" altLang="en-US" sz="4000" b="1" dirty="0">
                <a:solidFill>
                  <a:srgbClr val="FF0000"/>
                </a:solidFill>
              </a:rPr>
              <a:t>2. Narrow – Spectrum</a:t>
            </a:r>
          </a:p>
          <a:p>
            <a:pPr lvl="1" eaLnBrk="1" hangingPunct="1"/>
            <a:r>
              <a:rPr lang="en-US" altLang="en-US" sz="4000" b="1" dirty="0"/>
              <a:t>Targets only a specific or few groups</a:t>
            </a:r>
          </a:p>
        </p:txBody>
      </p:sp>
    </p:spTree>
    <p:extLst>
      <p:ext uri="{BB962C8B-B14F-4D97-AF65-F5344CB8AC3E}">
        <p14:creationId xmlns:p14="http://schemas.microsoft.com/office/powerpoint/2010/main" val="69903531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accel="50000" decel="50000" fill="hold" grpId="0" nodeType="clickEffect">
                                  <p:stCondLst>
                                    <p:cond delay="0"/>
                                  </p:stCondLst>
                                  <p:childTnLst>
                                    <p:set>
                                      <p:cBhvr>
                                        <p:cTn id="6" dur="1" fill="hold">
                                          <p:stCondLst>
                                            <p:cond delay="0"/>
                                          </p:stCondLst>
                                        </p:cTn>
                                        <p:tgtEl>
                                          <p:spTgt spid="35843">
                                            <p:txEl>
                                              <p:pRg st="0" end="0"/>
                                            </p:txEl>
                                          </p:spTgt>
                                        </p:tgtEl>
                                        <p:attrNameLst>
                                          <p:attrName>style.visibility</p:attrName>
                                        </p:attrNameLst>
                                      </p:cBhvr>
                                      <p:to>
                                        <p:strVal val="visible"/>
                                      </p:to>
                                    </p:set>
                                    <p:anim calcmode="lin" valueType="num">
                                      <p:cBhvr additive="base">
                                        <p:cTn id="7" dur="500" fill="hold"/>
                                        <p:tgtEl>
                                          <p:spTgt spid="3584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584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accel="50000" decel="50000" fill="hold" grpId="0" nodeType="withEffect">
                                  <p:stCondLst>
                                    <p:cond delay="0"/>
                                  </p:stCondLst>
                                  <p:childTnLst>
                                    <p:set>
                                      <p:cBhvr>
                                        <p:cTn id="10" dur="1" fill="hold">
                                          <p:stCondLst>
                                            <p:cond delay="0"/>
                                          </p:stCondLst>
                                        </p:cTn>
                                        <p:tgtEl>
                                          <p:spTgt spid="35843">
                                            <p:txEl>
                                              <p:pRg st="1" end="1"/>
                                            </p:txEl>
                                          </p:spTgt>
                                        </p:tgtEl>
                                        <p:attrNameLst>
                                          <p:attrName>style.visibility</p:attrName>
                                        </p:attrNameLst>
                                      </p:cBhvr>
                                      <p:to>
                                        <p:strVal val="visible"/>
                                      </p:to>
                                    </p:set>
                                    <p:anim calcmode="lin" valueType="num">
                                      <p:cBhvr additive="base">
                                        <p:cTn id="11" dur="500" fill="hold"/>
                                        <p:tgtEl>
                                          <p:spTgt spid="3584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5843">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accel="50000" decel="50000" fill="hold" grpId="0" nodeType="withEffect">
                                  <p:stCondLst>
                                    <p:cond delay="0"/>
                                  </p:stCondLst>
                                  <p:childTnLst>
                                    <p:set>
                                      <p:cBhvr>
                                        <p:cTn id="14" dur="1" fill="hold">
                                          <p:stCondLst>
                                            <p:cond delay="0"/>
                                          </p:stCondLst>
                                        </p:cTn>
                                        <p:tgtEl>
                                          <p:spTgt spid="35843">
                                            <p:txEl>
                                              <p:pRg st="2" end="2"/>
                                            </p:txEl>
                                          </p:spTgt>
                                        </p:tgtEl>
                                        <p:attrNameLst>
                                          <p:attrName>style.visibility</p:attrName>
                                        </p:attrNameLst>
                                      </p:cBhvr>
                                      <p:to>
                                        <p:strVal val="visible"/>
                                      </p:to>
                                    </p:set>
                                    <p:anim calcmode="lin" valueType="num">
                                      <p:cBhvr additive="base">
                                        <p:cTn id="15" dur="500" fill="hold"/>
                                        <p:tgtEl>
                                          <p:spTgt spid="35843">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584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7" fill="hold" nodeType="clickPar">
                      <p:stCondLst>
                        <p:cond delay="indefinite"/>
                      </p:stCondLst>
                      <p:childTnLst>
                        <p:par>
                          <p:cTn id="18" fill="hold" nodeType="withGroup">
                            <p:stCondLst>
                              <p:cond delay="0"/>
                            </p:stCondLst>
                            <p:childTnLst>
                              <p:par>
                                <p:cTn id="19" presetID="2" presetClass="entr" presetSubtype="4" accel="50000" decel="50000" fill="hold" grpId="0" nodeType="clickEffect">
                                  <p:stCondLst>
                                    <p:cond delay="0"/>
                                  </p:stCondLst>
                                  <p:childTnLst>
                                    <p:set>
                                      <p:cBhvr>
                                        <p:cTn id="20" dur="1" fill="hold">
                                          <p:stCondLst>
                                            <p:cond delay="0"/>
                                          </p:stCondLst>
                                        </p:cTn>
                                        <p:tgtEl>
                                          <p:spTgt spid="35843">
                                            <p:txEl>
                                              <p:pRg st="4" end="4"/>
                                            </p:txEl>
                                          </p:spTgt>
                                        </p:tgtEl>
                                        <p:attrNameLst>
                                          <p:attrName>style.visibility</p:attrName>
                                        </p:attrNameLst>
                                      </p:cBhvr>
                                      <p:to>
                                        <p:strVal val="visible"/>
                                      </p:to>
                                    </p:set>
                                    <p:anim calcmode="lin" valueType="num">
                                      <p:cBhvr additive="base">
                                        <p:cTn id="21" dur="500" fill="hold"/>
                                        <p:tgtEl>
                                          <p:spTgt spid="35843">
                                            <p:txEl>
                                              <p:pRg st="4" end="4"/>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35843">
                                            <p:txEl>
                                              <p:pRg st="4" end="4"/>
                                            </p:txEl>
                                          </p:spTgt>
                                        </p:tgtEl>
                                        <p:attrNameLst>
                                          <p:attrName>ppt_y</p:attrName>
                                        </p:attrNameLst>
                                      </p:cBhvr>
                                      <p:tavLst>
                                        <p:tav tm="0">
                                          <p:val>
                                            <p:strVal val="1+#ppt_h/2"/>
                                          </p:val>
                                        </p:tav>
                                        <p:tav tm="100000">
                                          <p:val>
                                            <p:strVal val="#ppt_y"/>
                                          </p:val>
                                        </p:tav>
                                      </p:tavLst>
                                    </p:anim>
                                  </p:childTnLst>
                                </p:cTn>
                              </p:par>
                              <p:par>
                                <p:cTn id="23" presetID="2" presetClass="entr" presetSubtype="4" accel="50000" decel="50000" fill="hold" grpId="0" nodeType="withEffect">
                                  <p:stCondLst>
                                    <p:cond delay="0"/>
                                  </p:stCondLst>
                                  <p:childTnLst>
                                    <p:set>
                                      <p:cBhvr>
                                        <p:cTn id="24" dur="1" fill="hold">
                                          <p:stCondLst>
                                            <p:cond delay="0"/>
                                          </p:stCondLst>
                                        </p:cTn>
                                        <p:tgtEl>
                                          <p:spTgt spid="35843">
                                            <p:txEl>
                                              <p:pRg st="5" end="5"/>
                                            </p:txEl>
                                          </p:spTgt>
                                        </p:tgtEl>
                                        <p:attrNameLst>
                                          <p:attrName>style.visibility</p:attrName>
                                        </p:attrNameLst>
                                      </p:cBhvr>
                                      <p:to>
                                        <p:strVal val="visible"/>
                                      </p:to>
                                    </p:set>
                                    <p:anim calcmode="lin" valueType="num">
                                      <p:cBhvr additive="base">
                                        <p:cTn id="25" dur="500" fill="hold"/>
                                        <p:tgtEl>
                                          <p:spTgt spid="35843">
                                            <p:txEl>
                                              <p:pRg st="5" end="5"/>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584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3"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Title 1"/>
          <p:cNvSpPr>
            <a:spLocks noGrp="1"/>
          </p:cNvSpPr>
          <p:nvPr>
            <p:ph type="title"/>
          </p:nvPr>
        </p:nvSpPr>
        <p:spPr/>
        <p:txBody>
          <a:bodyPr>
            <a:normAutofit fontScale="90000"/>
          </a:bodyPr>
          <a:lstStyle/>
          <a:p>
            <a:r>
              <a:rPr lang="en-US" altLang="en-US"/>
              <a:t>Spectrum of Activity</a:t>
            </a:r>
          </a:p>
        </p:txBody>
      </p:sp>
      <p:sp>
        <p:nvSpPr>
          <p:cNvPr id="37890" name="Content Placeholder 2"/>
          <p:cNvSpPr>
            <a:spLocks noGrp="1"/>
          </p:cNvSpPr>
          <p:nvPr>
            <p:ph idx="1"/>
          </p:nvPr>
        </p:nvSpPr>
        <p:spPr>
          <a:xfrm>
            <a:off x="4015409" y="1176753"/>
            <a:ext cx="3352799" cy="5394325"/>
          </a:xfrm>
        </p:spPr>
        <p:style>
          <a:lnRef idx="0">
            <a:schemeClr val="dk1"/>
          </a:lnRef>
          <a:fillRef idx="3">
            <a:schemeClr val="dk1"/>
          </a:fillRef>
          <a:effectRef idx="3">
            <a:schemeClr val="dk1"/>
          </a:effectRef>
          <a:fontRef idx="minor">
            <a:schemeClr val="lt1"/>
          </a:fontRef>
        </p:style>
        <p:txBody>
          <a:bodyPr/>
          <a:lstStyle/>
          <a:p>
            <a:r>
              <a:rPr lang="en-US" altLang="en-US" dirty="0">
                <a:solidFill>
                  <a:srgbClr val="FF0000"/>
                </a:solidFill>
              </a:rPr>
              <a:t>Broad </a:t>
            </a:r>
          </a:p>
          <a:p>
            <a:pPr lvl="1"/>
            <a:r>
              <a:rPr lang="en-US" altLang="en-US" b="1" dirty="0"/>
              <a:t>Tetracycline</a:t>
            </a:r>
          </a:p>
          <a:p>
            <a:pPr lvl="1"/>
            <a:r>
              <a:rPr lang="en-US" altLang="en-US" b="1" dirty="0"/>
              <a:t>Ampicillin</a:t>
            </a:r>
          </a:p>
          <a:p>
            <a:pPr lvl="1"/>
            <a:r>
              <a:rPr lang="en-US" altLang="en-US" b="1" dirty="0"/>
              <a:t>Amoxicillin</a:t>
            </a:r>
          </a:p>
          <a:p>
            <a:pPr lvl="1"/>
            <a:r>
              <a:rPr lang="en-US" altLang="en-US" b="1" dirty="0" err="1"/>
              <a:t>Chloramphinicol</a:t>
            </a:r>
            <a:endParaRPr lang="en-US" altLang="en-US" b="1" dirty="0"/>
          </a:p>
          <a:p>
            <a:r>
              <a:rPr lang="en-US" altLang="en-US" dirty="0">
                <a:solidFill>
                  <a:srgbClr val="FF0000"/>
                </a:solidFill>
              </a:rPr>
              <a:t>Narrow</a:t>
            </a:r>
          </a:p>
          <a:p>
            <a:pPr lvl="1"/>
            <a:r>
              <a:rPr lang="en-US" altLang="en-US" b="1" dirty="0"/>
              <a:t>Erythromycin</a:t>
            </a:r>
          </a:p>
          <a:p>
            <a:pPr lvl="1"/>
            <a:r>
              <a:rPr lang="en-US" altLang="en-US" b="1" dirty="0"/>
              <a:t>Vancomycin</a:t>
            </a:r>
          </a:p>
          <a:p>
            <a:pPr lvl="1"/>
            <a:r>
              <a:rPr lang="en-US" altLang="en-US" b="1" dirty="0"/>
              <a:t>Azithromycin</a:t>
            </a:r>
          </a:p>
          <a:p>
            <a:pPr lvl="1"/>
            <a:r>
              <a:rPr lang="en-US" altLang="en-US" b="1" dirty="0"/>
              <a:t>Clarithromycin</a:t>
            </a:r>
          </a:p>
          <a:p>
            <a:pPr lvl="1"/>
            <a:r>
              <a:rPr lang="en-US" altLang="en-US" b="1" dirty="0"/>
              <a:t>Penicillin G and V</a:t>
            </a:r>
          </a:p>
        </p:txBody>
      </p:sp>
    </p:spTree>
    <p:extLst>
      <p:ext uri="{BB962C8B-B14F-4D97-AF65-F5344CB8AC3E}">
        <p14:creationId xmlns:p14="http://schemas.microsoft.com/office/powerpoint/2010/main" val="195104053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Spectrum of Activity </a:t>
            </a:r>
            <a:r>
              <a:rPr lang="mr-IN" dirty="0"/>
              <a:t>–</a:t>
            </a:r>
            <a:r>
              <a:rPr lang="en-US" dirty="0"/>
              <a:t> Superinfection  </a:t>
            </a:r>
          </a:p>
        </p:txBody>
      </p:sp>
      <p:pic>
        <p:nvPicPr>
          <p:cNvPr id="3" name="Picture Placeholder 1" descr="OSC_Microbio_14_04_Supinfect.jpg"/>
          <p:cNvPicPr>
            <a:picLocks noChangeAspect="1"/>
          </p:cNvPicPr>
          <p:nvPr/>
        </p:nvPicPr>
        <p:blipFill>
          <a:blip r:embed="rId2">
            <a:extLst>
              <a:ext uri="{28A0092B-C50C-407E-A947-70E740481C1C}">
                <a14:useLocalDpi xmlns:a14="http://schemas.microsoft.com/office/drawing/2010/main" val="0"/>
              </a:ext>
            </a:extLst>
          </a:blip>
          <a:srcRect t="-19414" b="-19414"/>
          <a:stretch>
            <a:fillRect/>
          </a:stretch>
        </p:blipFill>
        <p:spPr>
          <a:xfrm>
            <a:off x="457199" y="1122386"/>
            <a:ext cx="10896601" cy="4730161"/>
          </a:xfrm>
          <a:prstGeom prst="rect">
            <a:avLst/>
          </a:prstGeom>
        </p:spPr>
      </p:pic>
    </p:spTree>
    <p:extLst>
      <p:ext uri="{BB962C8B-B14F-4D97-AF65-F5344CB8AC3E}">
        <p14:creationId xmlns:p14="http://schemas.microsoft.com/office/powerpoint/2010/main" val="131988890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738</TotalTime>
  <Words>1870</Words>
  <Application>Microsoft Macintosh PowerPoint</Application>
  <PresentationFormat>Widescreen</PresentationFormat>
  <Paragraphs>299</Paragraphs>
  <Slides>51</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51</vt:i4>
      </vt:variant>
    </vt:vector>
  </HeadingPairs>
  <TitlesOfParts>
    <vt:vector size="59" baseType="lpstr">
      <vt:lpstr>ＭＳ Ｐゴシック</vt:lpstr>
      <vt:lpstr>Arial</vt:lpstr>
      <vt:lpstr>Calibri</vt:lpstr>
      <vt:lpstr>Calibri Light</vt:lpstr>
      <vt:lpstr>Mangal</vt:lpstr>
      <vt:lpstr>Rockwell</vt:lpstr>
      <vt:lpstr>Wingdings</vt:lpstr>
      <vt:lpstr>Office Theme</vt:lpstr>
      <vt:lpstr>Antimicrobial Drugs </vt:lpstr>
      <vt:lpstr>Introduction </vt:lpstr>
      <vt:lpstr>Historical Perspective </vt:lpstr>
      <vt:lpstr>Historical Perspective </vt:lpstr>
      <vt:lpstr>Historical Perspective </vt:lpstr>
      <vt:lpstr>Fundamentals of Antimicrobial Chemotherapy </vt:lpstr>
      <vt:lpstr>Survey of Antimicrobial Drugs </vt:lpstr>
      <vt:lpstr>Spectrum of Activity</vt:lpstr>
      <vt:lpstr>Spectrum of Activity – Superinfection  </vt:lpstr>
      <vt:lpstr>Interactions Between Drug and Microbe</vt:lpstr>
      <vt:lpstr>Antibiotics and Selective Toxicity </vt:lpstr>
      <vt:lpstr>Attacking the Cell Wall </vt:lpstr>
      <vt:lpstr>Cell Wall Inhibition </vt:lpstr>
      <vt:lpstr>Inhibiting Cell Wall Biosynthesis – Beta-lactam </vt:lpstr>
      <vt:lpstr>Penicillin – Beta Lactams </vt:lpstr>
      <vt:lpstr>Penicillin </vt:lpstr>
      <vt:lpstr>Penicillin Resistance </vt:lpstr>
      <vt:lpstr>Cephalosporins – Beta Lactam </vt:lpstr>
      <vt:lpstr>Newer Beta-Lactam Drugs </vt:lpstr>
      <vt:lpstr>Cell Wall Drugs </vt:lpstr>
      <vt:lpstr>Protein Synthesis Inhibitors </vt:lpstr>
      <vt:lpstr>Targeting Protein Synthesis – Aminoglycosides </vt:lpstr>
      <vt:lpstr>Aminoglycosides </vt:lpstr>
      <vt:lpstr>Tetracycline - Broad </vt:lpstr>
      <vt:lpstr>Erythromycin </vt:lpstr>
      <vt:lpstr>Inhibiting Metabolic Pathways – Sulfa Drugs </vt:lpstr>
      <vt:lpstr>Targeting Folic Acid Synthesis </vt:lpstr>
      <vt:lpstr>PowerPoint Presentation</vt:lpstr>
      <vt:lpstr>Agents to Treat Fungal Infections</vt:lpstr>
      <vt:lpstr>Antifungal Drugs </vt:lpstr>
      <vt:lpstr>Antifungal Drugs </vt:lpstr>
      <vt:lpstr>Antiparasitic Chemotherapy</vt:lpstr>
      <vt:lpstr>Antihelminthic Drug Therapy</vt:lpstr>
      <vt:lpstr>Mebendazole</vt:lpstr>
      <vt:lpstr>Pyrantel and Piperazine; Praziquantel; Ivermectin</vt:lpstr>
      <vt:lpstr>Antiviral Chemotherapeutic Agents</vt:lpstr>
      <vt:lpstr>Antiviral Drugs </vt:lpstr>
      <vt:lpstr>Antiviral Drugs</vt:lpstr>
      <vt:lpstr>Drug Resistance </vt:lpstr>
      <vt:lpstr>PowerPoint Presentation</vt:lpstr>
      <vt:lpstr>The problem with Antibiotic Resistance</vt:lpstr>
      <vt:lpstr>Mechanisms of Drug Resistance</vt:lpstr>
      <vt:lpstr>Natural Selection and Drug Resistance </vt:lpstr>
      <vt:lpstr>Drug Resistance and Theraputics </vt:lpstr>
      <vt:lpstr>Methicillin-Resistant Staphylococcus aureus </vt:lpstr>
      <vt:lpstr>Vancomycin-Resistant Enterococci and S.aureus</vt:lpstr>
      <vt:lpstr>Multidrug-Resistant Mycobacterium tuberculosis </vt:lpstr>
      <vt:lpstr>Drug Toxicity – Survey </vt:lpstr>
      <vt:lpstr>Microdilution Test</vt:lpstr>
      <vt:lpstr>Efficacy of Antimicrobial Drugs - Drug Susceptibility – Kirby Bauer Disc Diffusion- Agar Test </vt:lpstr>
      <vt:lpstr>Etest </vt:lpstr>
    </vt:vector>
  </TitlesOfParts>
  <Company/>
  <LinksUpToDate>false</LinksUpToDate>
  <SharedDoc>false</SharedDoc>
  <HyperlinksChanged>false</HyperlinksChanged>
  <AppVersion>16.0010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An Invisible World  </dc:title>
  <dc:creator>Andrew Dawson</dc:creator>
  <cp:lastModifiedBy>Andrew Dawson</cp:lastModifiedBy>
  <cp:revision>85</cp:revision>
  <dcterms:created xsi:type="dcterms:W3CDTF">2017-06-12T19:29:15Z</dcterms:created>
  <dcterms:modified xsi:type="dcterms:W3CDTF">2018-03-01T18:47:44Z</dcterms:modified>
</cp:coreProperties>
</file>