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sldIdLst>
    <p:sldId id="256" r:id="rId2"/>
    <p:sldId id="257" r:id="rId3"/>
    <p:sldId id="281" r:id="rId4"/>
    <p:sldId id="258" r:id="rId5"/>
    <p:sldId id="282" r:id="rId6"/>
    <p:sldId id="299" r:id="rId7"/>
    <p:sldId id="259" r:id="rId8"/>
    <p:sldId id="260" r:id="rId9"/>
    <p:sldId id="283" r:id="rId10"/>
    <p:sldId id="284" r:id="rId11"/>
    <p:sldId id="261" r:id="rId12"/>
    <p:sldId id="285" r:id="rId13"/>
    <p:sldId id="287" r:id="rId14"/>
    <p:sldId id="262" r:id="rId15"/>
    <p:sldId id="263" r:id="rId16"/>
    <p:sldId id="264" r:id="rId17"/>
    <p:sldId id="265" r:id="rId18"/>
    <p:sldId id="266" r:id="rId19"/>
    <p:sldId id="267" r:id="rId20"/>
    <p:sldId id="268" r:id="rId21"/>
    <p:sldId id="289" r:id="rId22"/>
    <p:sldId id="290" r:id="rId23"/>
    <p:sldId id="269" r:id="rId24"/>
    <p:sldId id="294" r:id="rId25"/>
    <p:sldId id="270" r:id="rId26"/>
    <p:sldId id="271" r:id="rId27"/>
    <p:sldId id="291" r:id="rId28"/>
    <p:sldId id="272" r:id="rId29"/>
    <p:sldId id="273" r:id="rId30"/>
    <p:sldId id="295" r:id="rId31"/>
    <p:sldId id="296" r:id="rId32"/>
    <p:sldId id="275" r:id="rId33"/>
    <p:sldId id="279" r:id="rId34"/>
    <p:sldId id="297" r:id="rId35"/>
    <p:sldId id="276" r:id="rId36"/>
    <p:sldId id="277" r:id="rId37"/>
    <p:sldId id="278" r:id="rId38"/>
    <p:sldId id="280"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945"/>
    <p:restoredTop sz="94632"/>
  </p:normalViewPr>
  <p:slideViewPr>
    <p:cSldViewPr snapToGrid="0" snapToObjects="1">
      <p:cViewPr varScale="1">
        <p:scale>
          <a:sx n="102" d="100"/>
          <a:sy n="102" d="100"/>
        </p:scale>
        <p:origin x="216" y="43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F169EA4-F97C-7A4E-8B2D-57572F3C8D3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706272"/>
          </a:xfrm>
        </p:spPr>
        <p:txBody>
          <a:bodyPr/>
          <a:lstStyle>
            <a:lvl1pPr>
              <a:defRPr b="1" i="0">
                <a:latin typeface="Calibri" charset="0"/>
                <a:ea typeface="Calibri" charset="0"/>
                <a:cs typeface="Calibri" charset="0"/>
              </a:defRPr>
            </a:lvl1pPr>
          </a:lstStyle>
          <a:p>
            <a:r>
              <a:rPr lang="en-US" dirty="0"/>
              <a:t>Click to edit Master title style</a:t>
            </a:r>
          </a:p>
        </p:txBody>
      </p:sp>
      <p:sp>
        <p:nvSpPr>
          <p:cNvPr id="3" name="Content Placeholder 2"/>
          <p:cNvSpPr>
            <a:spLocks noGrp="1"/>
          </p:cNvSpPr>
          <p:nvPr>
            <p:ph idx="1"/>
          </p:nvPr>
        </p:nvSpPr>
        <p:spPr>
          <a:xfrm>
            <a:off x="1371600" y="1719618"/>
            <a:ext cx="9601200" cy="4147782"/>
          </a:xfrm>
        </p:spPr>
        <p:txBody>
          <a:bodyPr/>
          <a:lstStyle>
            <a:lvl1pPr>
              <a:defRPr b="1" i="0">
                <a:latin typeface="Calibri" charset="0"/>
                <a:ea typeface="Calibri" charset="0"/>
                <a:cs typeface="Calibri" charset="0"/>
              </a:defRPr>
            </a:lvl1pPr>
            <a:lvl2pPr>
              <a:defRPr b="1" i="0">
                <a:latin typeface="Calibri" charset="0"/>
                <a:ea typeface="Calibri" charset="0"/>
                <a:cs typeface="Calibri" charset="0"/>
              </a:defRPr>
            </a:lvl2pPr>
            <a:lvl3pPr>
              <a:defRPr b="1" i="0">
                <a:latin typeface="Calibri" charset="0"/>
                <a:ea typeface="Calibri" charset="0"/>
                <a:cs typeface="Calibri" charset="0"/>
              </a:defRPr>
            </a:lvl3pPr>
            <a:lvl4pPr>
              <a:defRPr b="1" i="0">
                <a:latin typeface="Calibri" charset="0"/>
                <a:ea typeface="Calibri" charset="0"/>
                <a:cs typeface="Calibri" charset="0"/>
              </a:defRPr>
            </a:lvl4pPr>
            <a:lvl5pPr>
              <a:defRPr b="1" i="0">
                <a:latin typeface="Calibri" charset="0"/>
                <a:ea typeface="Calibri" charset="0"/>
                <a:cs typeface="Calibri"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F169EA4-F97C-7A4E-8B2D-57572F3C8D3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382677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000" b="1" dirty="0"/>
              <a:t>Modern Applications of Microbial Genetics </a:t>
            </a:r>
          </a:p>
        </p:txBody>
      </p:sp>
      <p:sp>
        <p:nvSpPr>
          <p:cNvPr id="3" name="Subtitle 2"/>
          <p:cNvSpPr>
            <a:spLocks noGrp="1"/>
          </p:cNvSpPr>
          <p:nvPr>
            <p:ph type="subTitle" idx="1"/>
          </p:nvPr>
        </p:nvSpPr>
        <p:spPr/>
        <p:txBody>
          <a:bodyPr/>
          <a:lstStyle/>
          <a:p>
            <a:r>
              <a:rPr lang="en-US" b="1" dirty="0"/>
              <a:t>Chapter 12</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a:xfrm>
            <a:off x="1981200" y="228600"/>
            <a:ext cx="8229600" cy="1143000"/>
          </a:xfrm>
          <a:solidFill>
            <a:schemeClr val="bg2">
              <a:alpha val="62000"/>
            </a:schemeClr>
          </a:solidFill>
        </p:spPr>
        <p:txBody>
          <a:bodyPr/>
          <a:lstStyle/>
          <a:p>
            <a:pPr eaLnBrk="1" hangingPunct="1"/>
            <a:r>
              <a:rPr lang="en-US" altLang="en-US" b="1">
                <a:solidFill>
                  <a:schemeClr val="tx1"/>
                </a:solidFill>
              </a:rPr>
              <a:t>Characteristics of Cloning Vectors</a:t>
            </a:r>
          </a:p>
        </p:txBody>
      </p:sp>
      <p:sp>
        <p:nvSpPr>
          <p:cNvPr id="70659" name="Content Placeholder 2"/>
          <p:cNvSpPr>
            <a:spLocks noGrp="1"/>
          </p:cNvSpPr>
          <p:nvPr>
            <p:ph idx="1"/>
          </p:nvPr>
        </p:nvSpPr>
        <p:spPr>
          <a:xfrm>
            <a:off x="1981200" y="1086853"/>
            <a:ext cx="8229600" cy="5490410"/>
          </a:xfrm>
          <a:noFill/>
          <a:extLst/>
        </p:spPr>
        <p:style>
          <a:lnRef idx="0">
            <a:scrgbClr r="0" g="0" b="0"/>
          </a:lnRef>
          <a:fillRef idx="1002">
            <a:schemeClr val="dk1"/>
          </a:fillRef>
          <a:effectRef idx="0">
            <a:scrgbClr r="0" g="0" b="0"/>
          </a:effectRef>
          <a:fontRef idx="major"/>
        </p:style>
        <p:txBody>
          <a:bodyPr>
            <a:noAutofit/>
          </a:bodyPr>
          <a:lstStyle/>
          <a:p>
            <a:pPr eaLnBrk="1" hangingPunct="1">
              <a:lnSpc>
                <a:spcPct val="90000"/>
              </a:lnSpc>
              <a:defRPr/>
            </a:pPr>
            <a:r>
              <a:rPr lang="en-US" altLang="en-US" sz="2800" b="1" dirty="0">
                <a:solidFill>
                  <a:srgbClr val="FF0000"/>
                </a:solidFill>
              </a:rPr>
              <a:t>Capable of carrying a significant piece of the donor DNA</a:t>
            </a:r>
          </a:p>
          <a:p>
            <a:pPr lvl="1" eaLnBrk="1" hangingPunct="1">
              <a:lnSpc>
                <a:spcPct val="90000"/>
              </a:lnSpc>
              <a:defRPr/>
            </a:pPr>
            <a:r>
              <a:rPr lang="en-US" altLang="en-US" sz="2800" dirty="0"/>
              <a:t>Readily accepted by the cloning host</a:t>
            </a:r>
          </a:p>
          <a:p>
            <a:pPr lvl="1" eaLnBrk="1" hangingPunct="1">
              <a:lnSpc>
                <a:spcPct val="90000"/>
              </a:lnSpc>
              <a:buFont typeface="Arial" charset="0"/>
              <a:buNone/>
              <a:defRPr/>
            </a:pPr>
            <a:endParaRPr lang="en-US" altLang="en-US" sz="2800" dirty="0"/>
          </a:p>
          <a:p>
            <a:pPr eaLnBrk="1" hangingPunct="1">
              <a:lnSpc>
                <a:spcPct val="90000"/>
              </a:lnSpc>
              <a:defRPr/>
            </a:pPr>
            <a:r>
              <a:rPr lang="en-US" altLang="en-US" sz="2800" b="1" i="1" dirty="0">
                <a:solidFill>
                  <a:srgbClr val="FF0000"/>
                </a:solidFill>
              </a:rPr>
              <a:t>Vectors</a:t>
            </a:r>
            <a:r>
              <a:rPr lang="en-US" altLang="en-US" sz="2800" b="1" i="1" dirty="0">
                <a:solidFill>
                  <a:srgbClr val="800000"/>
                </a:solidFill>
              </a:rPr>
              <a:t> </a:t>
            </a:r>
            <a:r>
              <a:rPr lang="en-US" altLang="en-US" sz="2800" dirty="0"/>
              <a:t>(such as plasmids and bacteriophages) should have three important attributes:</a:t>
            </a:r>
          </a:p>
          <a:p>
            <a:pPr lvl="1" eaLnBrk="1" hangingPunct="1">
              <a:lnSpc>
                <a:spcPct val="90000"/>
              </a:lnSpc>
              <a:defRPr/>
            </a:pPr>
            <a:r>
              <a:rPr lang="en-US" altLang="en-US" sz="2800" dirty="0"/>
              <a:t>An origin of replication somewhere on the vector</a:t>
            </a:r>
          </a:p>
          <a:p>
            <a:pPr lvl="1" eaLnBrk="1" hangingPunct="1">
              <a:lnSpc>
                <a:spcPct val="90000"/>
              </a:lnSpc>
              <a:defRPr/>
            </a:pPr>
            <a:r>
              <a:rPr lang="en-US" altLang="en-US" sz="2800" dirty="0"/>
              <a:t>Must accept DNA of the desired size</a:t>
            </a:r>
          </a:p>
          <a:p>
            <a:pPr lvl="1" eaLnBrk="1" hangingPunct="1">
              <a:lnSpc>
                <a:spcPct val="90000"/>
              </a:lnSpc>
              <a:defRPr/>
            </a:pPr>
            <a:r>
              <a:rPr lang="en-US" altLang="en-US" sz="2800" dirty="0"/>
              <a:t>Contain a gene that confers drug resistance to their cloning host</a:t>
            </a:r>
          </a:p>
          <a:p>
            <a:pPr eaLnBrk="1" hangingPunct="1">
              <a:lnSpc>
                <a:spcPct val="90000"/>
              </a:lnSpc>
              <a:defRPr/>
            </a:pPr>
            <a:endParaRPr lang="en-US" altLang="en-US" sz="2800" dirty="0"/>
          </a:p>
        </p:txBody>
      </p:sp>
    </p:spTree>
    <p:extLst>
      <p:ext uri="{BB962C8B-B14F-4D97-AF65-F5344CB8AC3E}">
        <p14:creationId xmlns:p14="http://schemas.microsoft.com/office/powerpoint/2010/main" val="203412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70659">
                                            <p:txEl>
                                              <p:pRg st="1" end="1"/>
                                            </p:txEl>
                                          </p:spTgt>
                                        </p:tgtEl>
                                        <p:attrNameLst>
                                          <p:attrName>style.visibility</p:attrName>
                                        </p:attrNameLst>
                                      </p:cBhvr>
                                      <p:to>
                                        <p:strVal val="visible"/>
                                      </p:to>
                                    </p:set>
                                    <p:anim calcmode="lin" valueType="num">
                                      <p:cBhvr additive="base">
                                        <p:cTn id="11"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70659">
                                            <p:txEl>
                                              <p:pRg st="3" end="3"/>
                                            </p:txEl>
                                          </p:spTgt>
                                        </p:tgtEl>
                                        <p:attrNameLst>
                                          <p:attrName>style.visibility</p:attrName>
                                        </p:attrNameLst>
                                      </p:cBhvr>
                                      <p:to>
                                        <p:strVal val="visible"/>
                                      </p:to>
                                    </p:set>
                                    <p:anim calcmode="lin" valueType="num">
                                      <p:cBhvr additive="base">
                                        <p:cTn id="17"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70659">
                                            <p:txEl>
                                              <p:pRg st="4" end="4"/>
                                            </p:txEl>
                                          </p:spTgt>
                                        </p:tgtEl>
                                        <p:attrNameLst>
                                          <p:attrName>style.visibility</p:attrName>
                                        </p:attrNameLst>
                                      </p:cBhvr>
                                      <p:to>
                                        <p:strVal val="visible"/>
                                      </p:to>
                                    </p:set>
                                    <p:anim calcmode="lin" valueType="num">
                                      <p:cBhvr additive="base">
                                        <p:cTn id="21"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0659">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70659">
                                            <p:txEl>
                                              <p:pRg st="5" end="5"/>
                                            </p:txEl>
                                          </p:spTgt>
                                        </p:tgtEl>
                                        <p:attrNameLst>
                                          <p:attrName>style.visibility</p:attrName>
                                        </p:attrNameLst>
                                      </p:cBhvr>
                                      <p:to>
                                        <p:strVal val="visible"/>
                                      </p:to>
                                    </p:set>
                                    <p:anim calcmode="lin" valueType="num">
                                      <p:cBhvr additive="base">
                                        <p:cTn id="25" dur="500" fill="hold"/>
                                        <p:tgtEl>
                                          <p:spTgt spid="7065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0659">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70659">
                                            <p:txEl>
                                              <p:pRg st="6" end="6"/>
                                            </p:txEl>
                                          </p:spTgt>
                                        </p:tgtEl>
                                        <p:attrNameLst>
                                          <p:attrName>style.visibility</p:attrName>
                                        </p:attrNameLst>
                                      </p:cBhvr>
                                      <p:to>
                                        <p:strVal val="visible"/>
                                      </p:to>
                                    </p:set>
                                    <p:anim calcmode="lin" valueType="num">
                                      <p:cBhvr additive="base">
                                        <p:cTn id="29" dur="500" fill="hold"/>
                                        <p:tgtEl>
                                          <p:spTgt spid="70659">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06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3553" y="124326"/>
            <a:ext cx="9601200" cy="741948"/>
          </a:xfrm>
        </p:spPr>
        <p:txBody>
          <a:bodyPr>
            <a:normAutofit/>
          </a:bodyPr>
          <a:lstStyle/>
          <a:p>
            <a:r>
              <a:rPr lang="en-US" sz="3600" dirty="0"/>
              <a:t>Molecular Cloning </a:t>
            </a:r>
            <a:r>
              <a:rPr lang="mr-IN" sz="3600" dirty="0"/>
              <a:t>–</a:t>
            </a:r>
            <a:r>
              <a:rPr lang="en-US" sz="3600" dirty="0"/>
              <a:t> Bacterial Transformation</a:t>
            </a:r>
          </a:p>
        </p:txBody>
      </p:sp>
      <p:pic>
        <p:nvPicPr>
          <p:cNvPr id="3" name="Picture Placeholder 1" descr="OSC_Microbio_12_01_MolCloning.jpg"/>
          <p:cNvPicPr>
            <a:picLocks noChangeAspect="1"/>
          </p:cNvPicPr>
          <p:nvPr/>
        </p:nvPicPr>
        <p:blipFill>
          <a:blip r:embed="rId2" cstate="print">
            <a:extLst>
              <a:ext uri="{28A0092B-C50C-407E-A947-70E740481C1C}">
                <a14:useLocalDpi xmlns:a14="http://schemas.microsoft.com/office/drawing/2010/main" val="0"/>
              </a:ext>
            </a:extLst>
          </a:blip>
          <a:srcRect l="-1274" r="-1274"/>
          <a:stretch>
            <a:fillRect/>
          </a:stretch>
        </p:blipFill>
        <p:spPr>
          <a:xfrm>
            <a:off x="5458691" y="1079292"/>
            <a:ext cx="5536062" cy="5256213"/>
          </a:xfrm>
          <a:prstGeom prst="rect">
            <a:avLst/>
          </a:prstGeom>
        </p:spPr>
      </p:pic>
      <p:sp>
        <p:nvSpPr>
          <p:cNvPr id="4" name="TextBox 3"/>
          <p:cNvSpPr txBox="1"/>
          <p:nvPr/>
        </p:nvSpPr>
        <p:spPr>
          <a:xfrm>
            <a:off x="1393553" y="1316912"/>
            <a:ext cx="3602182" cy="415498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b="1" dirty="0"/>
              <a:t>Plasmids are introduced into a bacterial cell via </a:t>
            </a:r>
            <a:r>
              <a:rPr lang="en-US" sz="2400" b="1" dirty="0">
                <a:solidFill>
                  <a:srgbClr val="FF0000"/>
                </a:solidFill>
              </a:rPr>
              <a:t>transformation</a:t>
            </a:r>
            <a:r>
              <a:rPr lang="en-US" sz="2400" b="1" dirty="0"/>
              <a:t>. Recombinant plasmids are introduced to other bacteria in this manner. </a:t>
            </a:r>
          </a:p>
          <a:p>
            <a:endParaRPr lang="en-US" sz="2400" b="1" dirty="0"/>
          </a:p>
          <a:p>
            <a:r>
              <a:rPr lang="en-US" sz="2400" b="1" dirty="0"/>
              <a:t>Also </a:t>
            </a:r>
            <a:r>
              <a:rPr lang="en-US" sz="2400" b="1" dirty="0">
                <a:solidFill>
                  <a:srgbClr val="FF0000"/>
                </a:solidFill>
              </a:rPr>
              <a:t>conjugation</a:t>
            </a:r>
            <a:r>
              <a:rPr lang="en-US" sz="2400" b="1" dirty="0"/>
              <a:t> and </a:t>
            </a:r>
            <a:r>
              <a:rPr lang="en-US" sz="2400" b="1" dirty="0">
                <a:solidFill>
                  <a:srgbClr val="FF0000"/>
                </a:solidFill>
              </a:rPr>
              <a:t>transduction</a:t>
            </a:r>
            <a:r>
              <a:rPr lang="en-US" sz="2400" b="1" dirty="0"/>
              <a:t> can be used for molecular cloning. (see page 512). </a:t>
            </a:r>
          </a:p>
        </p:txBody>
      </p:sp>
    </p:spTree>
    <p:extLst>
      <p:ext uri="{BB962C8B-B14F-4D97-AF65-F5344CB8AC3E}">
        <p14:creationId xmlns:p14="http://schemas.microsoft.com/office/powerpoint/2010/main" val="625392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ＭＳ Ｐゴシック" charset="-128"/>
              </a:defRPr>
            </a:lvl1pPr>
            <a:lvl2pPr marL="742950" indent="-285750">
              <a:spcBef>
                <a:spcPct val="20000"/>
              </a:spcBef>
              <a:buFont typeface="Arial" charset="0"/>
              <a:buChar char="–"/>
              <a:defRPr sz="2800">
                <a:solidFill>
                  <a:schemeClr val="tx1"/>
                </a:solidFill>
                <a:latin typeface="Calibri" charset="0"/>
                <a:ea typeface="ＭＳ Ｐゴシック" charset="-128"/>
              </a:defRPr>
            </a:lvl2pPr>
            <a:lvl3pPr marL="1143000" indent="-228600">
              <a:spcBef>
                <a:spcPct val="20000"/>
              </a:spcBef>
              <a:buFont typeface="Arial" charset="0"/>
              <a:buChar char="•"/>
              <a:defRPr sz="2400">
                <a:solidFill>
                  <a:schemeClr val="tx1"/>
                </a:solidFill>
                <a:latin typeface="Calibri" charset="0"/>
                <a:ea typeface="ＭＳ Ｐゴシック" charset="-128"/>
              </a:defRPr>
            </a:lvl3pPr>
            <a:lvl4pPr marL="1600200" indent="-228600">
              <a:spcBef>
                <a:spcPct val="20000"/>
              </a:spcBef>
              <a:buFont typeface="Arial" charset="0"/>
              <a:buChar char="–"/>
              <a:defRPr sz="2000">
                <a:solidFill>
                  <a:schemeClr val="tx1"/>
                </a:solidFill>
                <a:latin typeface="Calibri" charset="0"/>
                <a:ea typeface="ＭＳ Ｐゴシック" charset="-128"/>
              </a:defRPr>
            </a:lvl4pPr>
            <a:lvl5pPr marL="2057400" indent="-228600">
              <a:spcBef>
                <a:spcPct val="20000"/>
              </a:spcBef>
              <a:buFont typeface="Arial" charset="0"/>
              <a:buChar char="»"/>
              <a:defRPr sz="20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50000"/>
              </a:spcBef>
              <a:buFontTx/>
              <a:buNone/>
            </a:pPr>
            <a:r>
              <a:rPr lang="en-US" altLang="en-US" sz="1400">
                <a:latin typeface="Arial" charset="0"/>
              </a:rPr>
              <a:t>Figure 10.8</a:t>
            </a:r>
          </a:p>
        </p:txBody>
      </p:sp>
      <p:sp>
        <p:nvSpPr>
          <p:cNvPr id="4" name="TextBox 3"/>
          <p:cNvSpPr txBox="1">
            <a:spLocks noChangeArrowheads="1"/>
          </p:cNvSpPr>
          <p:nvPr/>
        </p:nvSpPr>
        <p:spPr bwMode="auto">
          <a:xfrm>
            <a:off x="1905000" y="457200"/>
            <a:ext cx="3505200" cy="369888"/>
          </a:xfrm>
          <a:prstGeom prst="rect">
            <a:avLst/>
          </a:prstGeom>
          <a:gradFill rotWithShape="1">
            <a:gsLst>
              <a:gs pos="0">
                <a:srgbClr val="CE3B37"/>
              </a:gs>
              <a:gs pos="20000">
                <a:srgbClr val="CB3D3A"/>
              </a:gs>
              <a:gs pos="100000">
                <a:srgbClr val="9B2D2A"/>
              </a:gs>
            </a:gsLst>
            <a:lin ang="5400000"/>
          </a:gradFill>
          <a:ln w="9525">
            <a:solidFill>
              <a:srgbClr val="BE4B48"/>
            </a:solidFill>
            <a:miter lim="800000"/>
            <a:headEnd/>
            <a:tailEnd/>
          </a:ln>
          <a:effectLst>
            <a:outerShdw blurRad="40000" dist="23000" dir="5400000" rotWithShape="0">
              <a:srgbClr val="000000">
                <a:alpha val="34998"/>
              </a:srgbClr>
            </a:outerShdw>
          </a:effectLst>
        </p:spPr>
        <p:txBody>
          <a:bodyPr>
            <a:spAutoFit/>
          </a:bodyPr>
          <a:lstStyle/>
          <a:p>
            <a:pPr eaLnBrk="1" hangingPunct="1">
              <a:defRPr/>
            </a:pPr>
            <a:r>
              <a:rPr lang="en-US" dirty="0">
                <a:solidFill>
                  <a:schemeClr val="lt1"/>
                </a:solidFill>
              </a:rPr>
              <a:t>Recombinant DNA Technique</a:t>
            </a:r>
          </a:p>
        </p:txBody>
      </p:sp>
      <p:sp>
        <p:nvSpPr>
          <p:cNvPr id="5" name="TextBox 4"/>
          <p:cNvSpPr txBox="1">
            <a:spLocks noChangeArrowheads="1"/>
          </p:cNvSpPr>
          <p:nvPr/>
        </p:nvSpPr>
        <p:spPr bwMode="auto">
          <a:xfrm>
            <a:off x="1905000" y="1295401"/>
            <a:ext cx="3706660" cy="2950922"/>
          </a:xfrm>
          <a:prstGeom prst="rect">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000000">
                <a:alpha val="34998"/>
              </a:srgbClr>
            </a:outerShdw>
          </a:effectLst>
        </p:spPr>
        <p:txBody>
          <a:bodyPr wrap="square">
            <a:spAutoFit/>
          </a:bodyPr>
          <a:lstStyle/>
          <a:p>
            <a:pPr eaLnBrk="1" hangingPunct="1">
              <a:defRPr/>
            </a:pPr>
            <a:r>
              <a:rPr lang="en-US" sz="2600" dirty="0">
                <a:solidFill>
                  <a:schemeClr val="lt1"/>
                </a:solidFill>
              </a:rPr>
              <a:t>DNA of interest is isolated and excised Inserted into plasmid of bacteria. Becomes recombinant DNA! Clone is multiplied to amplify the gene</a:t>
            </a:r>
          </a:p>
        </p:txBody>
      </p:sp>
      <p:sp>
        <p:nvSpPr>
          <p:cNvPr id="6" name="TextBox 5"/>
          <p:cNvSpPr txBox="1">
            <a:spLocks noChangeArrowheads="1"/>
          </p:cNvSpPr>
          <p:nvPr/>
        </p:nvSpPr>
        <p:spPr bwMode="auto">
          <a:xfrm>
            <a:off x="1790701" y="4789117"/>
            <a:ext cx="4267200" cy="1384300"/>
          </a:xfrm>
          <a:prstGeom prst="rect">
            <a:avLst/>
          </a:prstGeom>
          <a:gradFill rotWithShape="1">
            <a:gsLst>
              <a:gs pos="0">
                <a:srgbClr val="CE3B37"/>
              </a:gs>
              <a:gs pos="20000">
                <a:srgbClr val="CB3D3A"/>
              </a:gs>
              <a:gs pos="100000">
                <a:srgbClr val="9B2D2A"/>
              </a:gs>
            </a:gsLst>
            <a:lin ang="5400000"/>
          </a:gradFill>
          <a:ln w="9525">
            <a:solidFill>
              <a:srgbClr val="BE4B48"/>
            </a:solidFill>
            <a:miter lim="800000"/>
            <a:headEnd/>
            <a:tailEnd/>
          </a:ln>
          <a:effectLst>
            <a:outerShdw blurRad="40000" dist="23000" dir="5400000" rotWithShape="0">
              <a:srgbClr val="000000">
                <a:alpha val="34998"/>
              </a:srgbClr>
            </a:outerShdw>
          </a:effectLst>
        </p:spPr>
        <p:txBody>
          <a:bodyPr>
            <a:spAutoFit/>
          </a:bodyPr>
          <a:lstStyle/>
          <a:p>
            <a:pPr eaLnBrk="1" hangingPunct="1">
              <a:defRPr/>
            </a:pPr>
            <a:r>
              <a:rPr lang="en-US" sz="2100" dirty="0">
                <a:solidFill>
                  <a:schemeClr val="lt1"/>
                </a:solidFill>
              </a:rPr>
              <a:t>Cloning host translates foreign DNA into proteins like insulin, GH or vaccines; Alters plants (pest resistance, etc)</a:t>
            </a:r>
          </a:p>
        </p:txBody>
      </p:sp>
    </p:spTree>
    <p:extLst>
      <p:ext uri="{BB962C8B-B14F-4D97-AF65-F5344CB8AC3E}">
        <p14:creationId xmlns:p14="http://schemas.microsoft.com/office/powerpoint/2010/main" val="1782984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563562"/>
          </a:xfrm>
          <a:gradFill rotWithShape="1">
            <a:gsLst>
              <a:gs pos="0">
                <a:srgbClr val="CE3B37"/>
              </a:gs>
              <a:gs pos="20000">
                <a:srgbClr val="CB3D3A"/>
              </a:gs>
              <a:gs pos="100000">
                <a:srgbClr val="9B2D2A"/>
              </a:gs>
            </a:gsLst>
            <a:lin ang="5400000"/>
          </a:gradFill>
          <a:ln cap="flat">
            <a:solidFill>
              <a:srgbClr val="BE4B48"/>
            </a:solidFill>
            <a:miter lim="800000"/>
            <a:headEnd/>
            <a:tailEnd/>
          </a:ln>
          <a:effectLst>
            <a:outerShdw blurRad="40000" dist="23000" dir="5400000" rotWithShape="0">
              <a:srgbClr val="000000">
                <a:alpha val="34998"/>
              </a:srgbClr>
            </a:outerShdw>
          </a:effectLst>
        </p:spPr>
        <p:txBody>
          <a:bodyPr/>
          <a:lstStyle/>
          <a:p>
            <a:pPr>
              <a:defRPr/>
            </a:pPr>
            <a:r>
              <a:rPr lang="en-US" sz="3200" dirty="0">
                <a:solidFill>
                  <a:schemeClr val="lt1"/>
                </a:solidFill>
                <a:ea typeface="+mn-ea"/>
                <a:cs typeface="+mn-cs"/>
              </a:rPr>
              <a:t>Products of Recombinant DNA Technology </a:t>
            </a:r>
          </a:p>
        </p:txBody>
      </p:sp>
      <p:sp>
        <p:nvSpPr>
          <p:cNvPr id="3" name="Content Placeholder 2"/>
          <p:cNvSpPr>
            <a:spLocks noGrp="1"/>
          </p:cNvSpPr>
          <p:nvPr>
            <p:ph idx="1"/>
          </p:nvPr>
        </p:nvSpPr>
        <p:spPr>
          <a:xfrm>
            <a:off x="1981200" y="838200"/>
            <a:ext cx="8229600" cy="6019800"/>
          </a:xfrm>
          <a:extLst/>
        </p:spPr>
        <p:style>
          <a:lnRef idx="0">
            <a:scrgbClr r="0" g="0" b="0"/>
          </a:lnRef>
          <a:fillRef idx="1002">
            <a:schemeClr val="lt1"/>
          </a:fillRef>
          <a:effectRef idx="0">
            <a:scrgbClr r="0" g="0" b="0"/>
          </a:effectRef>
          <a:fontRef idx="major"/>
        </p:style>
        <p:txBody>
          <a:bodyPr/>
          <a:lstStyle/>
          <a:p>
            <a:pPr>
              <a:defRPr/>
            </a:pPr>
            <a:r>
              <a:rPr lang="en-US" dirty="0"/>
              <a:t>1. </a:t>
            </a:r>
            <a:r>
              <a:rPr lang="en-US" b="1" u="sng" dirty="0">
                <a:solidFill>
                  <a:srgbClr val="FF0000"/>
                </a:solidFill>
              </a:rPr>
              <a:t>Insulin </a:t>
            </a:r>
          </a:p>
          <a:p>
            <a:pPr lvl="1">
              <a:defRPr/>
            </a:pPr>
            <a:r>
              <a:rPr lang="en-US" dirty="0"/>
              <a:t>Safer than insulin from pigs, etc. </a:t>
            </a:r>
          </a:p>
          <a:p>
            <a:pPr>
              <a:defRPr/>
            </a:pPr>
            <a:r>
              <a:rPr lang="en-US" dirty="0"/>
              <a:t>2. </a:t>
            </a:r>
            <a:r>
              <a:rPr lang="en-US" b="1" u="sng" dirty="0">
                <a:solidFill>
                  <a:srgbClr val="FF0000"/>
                </a:solidFill>
              </a:rPr>
              <a:t>Vaccines</a:t>
            </a:r>
          </a:p>
          <a:p>
            <a:pPr lvl="1">
              <a:defRPr/>
            </a:pPr>
            <a:r>
              <a:rPr lang="en-US" dirty="0"/>
              <a:t>Subunit vaccine: vector inserted into the person; not directly exposed to the antigen itself (safer) </a:t>
            </a:r>
          </a:p>
          <a:p>
            <a:pPr lvl="1">
              <a:defRPr/>
            </a:pPr>
            <a:r>
              <a:rPr lang="en-US" dirty="0"/>
              <a:t>HEP B; HIV? </a:t>
            </a:r>
          </a:p>
          <a:p>
            <a:pPr>
              <a:defRPr/>
            </a:pPr>
            <a:r>
              <a:rPr lang="en-US" dirty="0"/>
              <a:t>3. </a:t>
            </a:r>
            <a:r>
              <a:rPr lang="en-US" b="1" u="sng" dirty="0">
                <a:solidFill>
                  <a:srgbClr val="FF0000"/>
                </a:solidFill>
              </a:rPr>
              <a:t>Plants</a:t>
            </a:r>
          </a:p>
          <a:p>
            <a:pPr lvl="1">
              <a:defRPr/>
            </a:pPr>
            <a:r>
              <a:rPr lang="en-US" dirty="0"/>
              <a:t>Produce transgenic plants </a:t>
            </a:r>
          </a:p>
          <a:p>
            <a:pPr lvl="1">
              <a:defRPr/>
            </a:pPr>
            <a:r>
              <a:rPr lang="en-US" dirty="0"/>
              <a:t>Herbicide resistance; salt tolerance; freeze resistance; pest resistance </a:t>
            </a:r>
          </a:p>
          <a:p>
            <a:pPr>
              <a:defRPr/>
            </a:pPr>
            <a:r>
              <a:rPr lang="en-US" dirty="0"/>
              <a:t>4. </a:t>
            </a:r>
            <a:r>
              <a:rPr lang="en-US" b="1" u="sng" dirty="0">
                <a:solidFill>
                  <a:srgbClr val="FF0000"/>
                </a:solidFill>
              </a:rPr>
              <a:t>Medical Diagnosis</a:t>
            </a:r>
          </a:p>
          <a:p>
            <a:pPr lvl="1">
              <a:defRPr/>
            </a:pPr>
            <a:r>
              <a:rPr lang="en-US" dirty="0"/>
              <a:t>PCR; probes, microarrays </a:t>
            </a:r>
          </a:p>
          <a:p>
            <a:pPr>
              <a:defRPr/>
            </a:pPr>
            <a:r>
              <a:rPr lang="en-US" dirty="0"/>
              <a:t>5. </a:t>
            </a:r>
            <a:r>
              <a:rPr lang="en-US" b="1" u="sng" dirty="0">
                <a:solidFill>
                  <a:srgbClr val="FF0000"/>
                </a:solidFill>
              </a:rPr>
              <a:t>Gene Therapy </a:t>
            </a:r>
          </a:p>
          <a:p>
            <a:pPr>
              <a:defRPr/>
            </a:pPr>
            <a:endParaRPr lang="en-US" dirty="0"/>
          </a:p>
        </p:txBody>
      </p:sp>
    </p:spTree>
    <p:extLst>
      <p:ext uri="{BB962C8B-B14F-4D97-AF65-F5344CB8AC3E}">
        <p14:creationId xmlns:p14="http://schemas.microsoft.com/office/powerpoint/2010/main" val="777093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Genomic Libraries </a:t>
            </a:r>
          </a:p>
        </p:txBody>
      </p:sp>
      <p:pic>
        <p:nvPicPr>
          <p:cNvPr id="3" name="Picture Placeholder 1" descr="OSC_Microbio_12_01_CloneLibry.jpg"/>
          <p:cNvPicPr>
            <a:picLocks noChangeAspect="1"/>
          </p:cNvPicPr>
          <p:nvPr/>
        </p:nvPicPr>
        <p:blipFill>
          <a:blip r:embed="rId2">
            <a:extLst>
              <a:ext uri="{28A0092B-C50C-407E-A947-70E740481C1C}">
                <a14:useLocalDpi xmlns:a14="http://schemas.microsoft.com/office/drawing/2010/main" val="0"/>
              </a:ext>
            </a:extLst>
          </a:blip>
          <a:srcRect t="-8625" b="-8625"/>
          <a:stretch>
            <a:fillRect/>
          </a:stretch>
        </p:blipFill>
        <p:spPr>
          <a:xfrm>
            <a:off x="1066583" y="1138428"/>
            <a:ext cx="6844146" cy="3500071"/>
          </a:xfrm>
          <a:prstGeom prst="rect">
            <a:avLst/>
          </a:prstGeom>
        </p:spPr>
      </p:pic>
      <p:sp>
        <p:nvSpPr>
          <p:cNvPr id="4" name="Text Placeholder 6"/>
          <p:cNvSpPr txBox="1">
            <a:spLocks/>
          </p:cNvSpPr>
          <p:nvPr/>
        </p:nvSpPr>
        <p:spPr>
          <a:xfrm>
            <a:off x="1195136" y="4638499"/>
            <a:ext cx="8062912" cy="1828801"/>
          </a:xfrm>
          <a:prstGeom prst="rect">
            <a:avLst/>
          </a:prstGeom>
        </p:spPr>
        <p:style>
          <a:lnRef idx="2">
            <a:schemeClr val="accent2"/>
          </a:lnRef>
          <a:fillRef idx="1">
            <a:schemeClr val="lt1"/>
          </a:fillRef>
          <a:effectRef idx="0">
            <a:schemeClr val="accent2"/>
          </a:effectRef>
          <a:fontRef idx="minor">
            <a:schemeClr val="dk1"/>
          </a:fontRef>
        </p:style>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t>The generation of a genomic library facilitates the discovery of the genomic DNA fragment that contains a gene of interest. (credit “micrograph”: modification of work by National Institutes of Health)</a:t>
            </a:r>
          </a:p>
        </p:txBody>
      </p:sp>
      <p:sp>
        <p:nvSpPr>
          <p:cNvPr id="5" name="TextBox 4"/>
          <p:cNvSpPr txBox="1"/>
          <p:nvPr/>
        </p:nvSpPr>
        <p:spPr>
          <a:xfrm>
            <a:off x="8298873" y="401985"/>
            <a:ext cx="3893127" cy="35394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800" b="1" dirty="0"/>
              <a:t>Molecular cloning can be used to produce </a:t>
            </a:r>
            <a:r>
              <a:rPr lang="en-US" sz="2800" b="1" dirty="0">
                <a:solidFill>
                  <a:srgbClr val="FF0000"/>
                </a:solidFill>
              </a:rPr>
              <a:t>genomic libraries</a:t>
            </a:r>
            <a:r>
              <a:rPr lang="en-US" sz="2800" b="1" dirty="0"/>
              <a:t>. Recombinant plasmids are moved into bacteria via transformation.  These bacteria then are replicated (cloned) </a:t>
            </a:r>
          </a:p>
        </p:txBody>
      </p:sp>
    </p:spTree>
    <p:extLst>
      <p:ext uri="{BB962C8B-B14F-4D97-AF65-F5344CB8AC3E}">
        <p14:creationId xmlns:p14="http://schemas.microsoft.com/office/powerpoint/2010/main" val="1455059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Recombinant Phage DNA </a:t>
            </a:r>
          </a:p>
        </p:txBody>
      </p:sp>
      <p:pic>
        <p:nvPicPr>
          <p:cNvPr id="3" name="Picture Placeholder 1" descr="OSC_Microbio_12_01_PhageLibry.jpg"/>
          <p:cNvPicPr>
            <a:picLocks noChangeAspect="1"/>
          </p:cNvPicPr>
          <p:nvPr/>
        </p:nvPicPr>
        <p:blipFill>
          <a:blip r:embed="rId2">
            <a:extLst>
              <a:ext uri="{28A0092B-C50C-407E-A947-70E740481C1C}">
                <a14:useLocalDpi xmlns:a14="http://schemas.microsoft.com/office/drawing/2010/main" val="0"/>
              </a:ext>
            </a:extLst>
          </a:blip>
          <a:srcRect t="-21253" b="-21253"/>
          <a:stretch>
            <a:fillRect/>
          </a:stretch>
        </p:blipFill>
        <p:spPr>
          <a:xfrm>
            <a:off x="928254" y="1041871"/>
            <a:ext cx="6996546" cy="3500071"/>
          </a:xfrm>
          <a:prstGeom prst="rect">
            <a:avLst/>
          </a:prstGeom>
        </p:spPr>
      </p:pic>
      <p:sp>
        <p:nvSpPr>
          <p:cNvPr id="4" name="Text Placeholder 6"/>
          <p:cNvSpPr txBox="1">
            <a:spLocks/>
          </p:cNvSpPr>
          <p:nvPr/>
        </p:nvSpPr>
        <p:spPr>
          <a:xfrm>
            <a:off x="457200" y="4507002"/>
            <a:ext cx="8062912" cy="148991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Recombinant phage DNA molecules are made by ligating digested phage particles with fragmented genomic DNA molecules. These recombinant phage DNA molecules are packaged into phage particles and allowed to infect a bacterial lawn. Each plaque represents a unique recombinant DNA molecule that can be further screened for genes of interest.</a:t>
            </a:r>
            <a:endParaRPr lang="en-US" sz="2000" b="1" dirty="0"/>
          </a:p>
        </p:txBody>
      </p:sp>
      <p:sp>
        <p:nvSpPr>
          <p:cNvPr id="5" name="TextBox 4"/>
          <p:cNvSpPr txBox="1"/>
          <p:nvPr/>
        </p:nvSpPr>
        <p:spPr>
          <a:xfrm>
            <a:off x="8077200" y="365125"/>
            <a:ext cx="3796145" cy="304698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b="1" dirty="0">
                <a:solidFill>
                  <a:srgbClr val="FF0000"/>
                </a:solidFill>
              </a:rPr>
              <a:t>Phages</a:t>
            </a:r>
            <a:r>
              <a:rPr lang="en-US" sz="2400" b="1" dirty="0"/>
              <a:t> can hold much larger insert of foreign DNA compared with a plasmid vector. This requires a much smaller number of cultures to fully represent the entire genome of the original culture. </a:t>
            </a:r>
          </a:p>
        </p:txBody>
      </p:sp>
    </p:spTree>
    <p:extLst>
      <p:ext uri="{BB962C8B-B14F-4D97-AF65-F5344CB8AC3E}">
        <p14:creationId xmlns:p14="http://schemas.microsoft.com/office/powerpoint/2010/main" val="266330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8527" y="220579"/>
            <a:ext cx="9601200" cy="393492"/>
          </a:xfrm>
        </p:spPr>
        <p:txBody>
          <a:bodyPr>
            <a:normAutofit fontScale="90000"/>
          </a:bodyPr>
          <a:lstStyle/>
          <a:p>
            <a:r>
              <a:rPr lang="en-US" dirty="0"/>
              <a:t>Complementary DNA (cDNA) </a:t>
            </a:r>
          </a:p>
        </p:txBody>
      </p:sp>
      <p:pic>
        <p:nvPicPr>
          <p:cNvPr id="3" name="Picture Placeholder 1" descr="OSC_Microbio_12_01_cDNALibry.jpg"/>
          <p:cNvPicPr>
            <a:picLocks noChangeAspect="1"/>
          </p:cNvPicPr>
          <p:nvPr/>
        </p:nvPicPr>
        <p:blipFill>
          <a:blip r:embed="rId2">
            <a:extLst>
              <a:ext uri="{28A0092B-C50C-407E-A947-70E740481C1C}">
                <a14:useLocalDpi xmlns:a14="http://schemas.microsoft.com/office/drawing/2010/main" val="0"/>
              </a:ext>
            </a:extLst>
          </a:blip>
          <a:srcRect t="-8384" b="-8384"/>
          <a:stretch>
            <a:fillRect/>
          </a:stretch>
        </p:blipFill>
        <p:spPr>
          <a:xfrm>
            <a:off x="1162073" y="1102747"/>
            <a:ext cx="6625640" cy="3500071"/>
          </a:xfrm>
          <a:prstGeom prst="rect">
            <a:avLst/>
          </a:prstGeom>
        </p:spPr>
      </p:pic>
      <p:sp>
        <p:nvSpPr>
          <p:cNvPr id="4" name="Text Placeholder 6"/>
          <p:cNvSpPr txBox="1">
            <a:spLocks/>
          </p:cNvSpPr>
          <p:nvPr/>
        </p:nvSpPr>
        <p:spPr>
          <a:xfrm>
            <a:off x="1551692" y="4556500"/>
            <a:ext cx="5846401" cy="209421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Complementary DNA (cDNA) is made from mRNA by the retroviral enzyme reverse transcriptase, converted into double-stranded copies, and inserted into either plasmid vectors or bacteriophage, producing a cDNA library. </a:t>
            </a:r>
            <a:r>
              <a:rPr lang="en-US" sz="2000" b="1" dirty="0"/>
              <a:t>(credit “micrograph”: modification of work by National Institutes of Health)</a:t>
            </a:r>
          </a:p>
        </p:txBody>
      </p:sp>
      <p:sp>
        <p:nvSpPr>
          <p:cNvPr id="5" name="TextBox 4"/>
          <p:cNvSpPr txBox="1"/>
          <p:nvPr/>
        </p:nvSpPr>
        <p:spPr>
          <a:xfrm>
            <a:off x="7924800" y="1079292"/>
            <a:ext cx="3740727" cy="452431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b="1" dirty="0"/>
              <a:t>Libraries of DNA can be made from RNA instead of DNA. All cells in a single organism will have the same genomic DNA producing different complements of mRNA. All human cells DNA contains the gene for insulin, but only cells in the pancreas express mRNA directing the production of the insulin. mRNA cannot be cloned directly, it must be used as a template by the retroviral enzyme reverse transcriptase to make complementary </a:t>
            </a:r>
            <a:r>
              <a:rPr lang="en-US" b="1" dirty="0">
                <a:solidFill>
                  <a:srgbClr val="FF0000"/>
                </a:solidFill>
              </a:rPr>
              <a:t>cDNA</a:t>
            </a:r>
            <a:r>
              <a:rPr lang="en-US" b="1" dirty="0"/>
              <a:t>.</a:t>
            </a:r>
          </a:p>
          <a:p>
            <a:r>
              <a:rPr lang="en-US" b="1" dirty="0"/>
              <a:t> cDNA is inserted into plasmids and then bacteria is transformed with these plasmid vectors and cloned. </a:t>
            </a:r>
          </a:p>
        </p:txBody>
      </p:sp>
    </p:spTree>
    <p:extLst>
      <p:ext uri="{BB962C8B-B14F-4D97-AF65-F5344CB8AC3E}">
        <p14:creationId xmlns:p14="http://schemas.microsoft.com/office/powerpoint/2010/main" val="1530408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Electroporation</a:t>
            </a:r>
          </a:p>
        </p:txBody>
      </p:sp>
      <p:pic>
        <p:nvPicPr>
          <p:cNvPr id="3" name="Picture Placeholder 1" descr="OSC_Microbio_12_01_electropor.jpg"/>
          <p:cNvPicPr>
            <a:picLocks noChangeAspect="1"/>
          </p:cNvPicPr>
          <p:nvPr/>
        </p:nvPicPr>
        <p:blipFill>
          <a:blip r:embed="rId2">
            <a:extLst>
              <a:ext uri="{28A0092B-C50C-407E-A947-70E740481C1C}">
                <a14:useLocalDpi xmlns:a14="http://schemas.microsoft.com/office/drawing/2010/main" val="0"/>
              </a:ext>
            </a:extLst>
          </a:blip>
          <a:srcRect t="-10997" b="-10997"/>
          <a:stretch>
            <a:fillRect/>
          </a:stretch>
        </p:blipFill>
        <p:spPr>
          <a:xfrm>
            <a:off x="1371600" y="1343911"/>
            <a:ext cx="6359237" cy="3500071"/>
          </a:xfrm>
          <a:prstGeom prst="rect">
            <a:avLst/>
          </a:prstGeom>
        </p:spPr>
      </p:pic>
      <p:sp>
        <p:nvSpPr>
          <p:cNvPr id="4" name="Text Placeholder 6"/>
          <p:cNvSpPr txBox="1">
            <a:spLocks/>
          </p:cNvSpPr>
          <p:nvPr/>
        </p:nvSpPr>
        <p:spPr>
          <a:xfrm>
            <a:off x="1564105" y="4918902"/>
            <a:ext cx="4724400"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Electroporation is one laboratory technique used to introduce DNA into eukaryotic cells.</a:t>
            </a:r>
            <a:endParaRPr lang="en-US" sz="2400" b="1" dirty="0"/>
          </a:p>
        </p:txBody>
      </p:sp>
      <p:sp>
        <p:nvSpPr>
          <p:cNvPr id="5" name="TextBox 4"/>
          <p:cNvSpPr txBox="1"/>
          <p:nvPr/>
        </p:nvSpPr>
        <p:spPr>
          <a:xfrm>
            <a:off x="7883236" y="1944801"/>
            <a:ext cx="3768437"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1">
              <a:defRPr/>
            </a:pPr>
            <a:r>
              <a:rPr lang="en-US" sz="2800" b="1" u="sng" dirty="0"/>
              <a:t>Electroporation </a:t>
            </a:r>
          </a:p>
          <a:p>
            <a:pPr lvl="2">
              <a:defRPr/>
            </a:pPr>
            <a:r>
              <a:rPr lang="en-US" sz="2800" dirty="0"/>
              <a:t>Electrical current punctures microscopic holes in host cell membrane</a:t>
            </a:r>
          </a:p>
        </p:txBody>
      </p:sp>
    </p:spTree>
    <p:extLst>
      <p:ext uri="{BB962C8B-B14F-4D97-AF65-F5344CB8AC3E}">
        <p14:creationId xmlns:p14="http://schemas.microsoft.com/office/powerpoint/2010/main" val="960879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Microinjection</a:t>
            </a:r>
          </a:p>
        </p:txBody>
      </p:sp>
      <p:pic>
        <p:nvPicPr>
          <p:cNvPr id="3" name="Picture Placeholder 1" descr="OSC_Microbio_12_01_microinjec.jpg"/>
          <p:cNvPicPr>
            <a:picLocks noChangeAspect="1"/>
          </p:cNvPicPr>
          <p:nvPr/>
        </p:nvPicPr>
        <p:blipFill>
          <a:blip r:embed="rId2">
            <a:extLst>
              <a:ext uri="{28A0092B-C50C-407E-A947-70E740481C1C}">
                <a14:useLocalDpi xmlns:a14="http://schemas.microsoft.com/office/drawing/2010/main" val="0"/>
              </a:ext>
            </a:extLst>
          </a:blip>
          <a:srcRect l="-36387" r="-36387"/>
          <a:stretch>
            <a:fillRect/>
          </a:stretch>
        </p:blipFill>
        <p:spPr>
          <a:xfrm>
            <a:off x="2402809" y="1277004"/>
            <a:ext cx="8062913" cy="3500071"/>
          </a:xfrm>
          <a:prstGeom prst="rect">
            <a:avLst/>
          </a:prstGeom>
        </p:spPr>
      </p:pic>
      <p:sp>
        <p:nvSpPr>
          <p:cNvPr id="4" name="Text Placeholder 6"/>
          <p:cNvSpPr txBox="1">
            <a:spLocks/>
          </p:cNvSpPr>
          <p:nvPr/>
        </p:nvSpPr>
        <p:spPr>
          <a:xfrm>
            <a:off x="2064544" y="4974787"/>
            <a:ext cx="8062912" cy="1647686"/>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solidFill>
                  <a:srgbClr val="FF0000"/>
                </a:solidFill>
              </a:rPr>
              <a:t>Microinjection</a:t>
            </a:r>
            <a:r>
              <a:rPr lang="en-US" sz="2400" b="1" dirty="0"/>
              <a:t> is another technique for introducing DNA into eukaryotic cells. A microinjection needle containing recombinant DNA is able to penetrate both the cell membrane and nuclear envelope.</a:t>
            </a:r>
          </a:p>
        </p:txBody>
      </p:sp>
    </p:spTree>
    <p:extLst>
      <p:ext uri="{BB962C8B-B14F-4D97-AF65-F5344CB8AC3E}">
        <p14:creationId xmlns:p14="http://schemas.microsoft.com/office/powerpoint/2010/main" val="792264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Guns</a:t>
            </a:r>
          </a:p>
        </p:txBody>
      </p:sp>
      <p:pic>
        <p:nvPicPr>
          <p:cNvPr id="3" name="Picture Placeholder 1" descr="OSC_Microbio_12_01_GeneGun.jpg"/>
          <p:cNvPicPr>
            <a:picLocks noChangeAspect="1"/>
          </p:cNvPicPr>
          <p:nvPr/>
        </p:nvPicPr>
        <p:blipFill>
          <a:blip r:embed="rId2">
            <a:extLst>
              <a:ext uri="{28A0092B-C50C-407E-A947-70E740481C1C}">
                <a14:useLocalDpi xmlns:a14="http://schemas.microsoft.com/office/drawing/2010/main" val="0"/>
              </a:ext>
            </a:extLst>
          </a:blip>
          <a:srcRect t="-37628" b="-37628"/>
          <a:stretch>
            <a:fillRect/>
          </a:stretch>
        </p:blipFill>
        <p:spPr>
          <a:xfrm>
            <a:off x="1251284" y="1357518"/>
            <a:ext cx="7373331" cy="2840410"/>
          </a:xfrm>
          <a:prstGeom prst="rect">
            <a:avLst/>
          </a:prstGeom>
        </p:spPr>
      </p:pic>
      <p:sp>
        <p:nvSpPr>
          <p:cNvPr id="4" name="Text Placeholder 6"/>
          <p:cNvSpPr txBox="1">
            <a:spLocks/>
          </p:cNvSpPr>
          <p:nvPr/>
        </p:nvSpPr>
        <p:spPr>
          <a:xfrm>
            <a:off x="1138989" y="3737811"/>
            <a:ext cx="7485626" cy="27413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Heavy-metal particles coated with recombinant DNA are shot into plant protoplasts using a gene gun. </a:t>
            </a:r>
            <a:r>
              <a:rPr lang="en-US" sz="2400" b="1" dirty="0"/>
              <a:t>The resulting transformed cells are allowed to recover and can be used to generate recombinant plants.</a:t>
            </a:r>
          </a:p>
          <a:p>
            <a:pPr marL="342900" indent="-342900">
              <a:buFont typeface="Arial"/>
              <a:buAutoNum type="alphaLcParenBoth"/>
            </a:pPr>
            <a:r>
              <a:rPr lang="en-US" sz="2400" b="1" dirty="0"/>
              <a:t>A schematic of a gene gun.</a:t>
            </a:r>
          </a:p>
          <a:p>
            <a:pPr marL="342900" indent="-342900">
              <a:buFont typeface="Arial"/>
              <a:buAutoNum type="alphaLcParenBoth"/>
            </a:pPr>
            <a:r>
              <a:rPr lang="en-US" sz="2400" b="1" dirty="0"/>
              <a:t>A photograph of a gene gun. (credit a, b: modification of work by JA O'Brien, SC Lummis)</a:t>
            </a:r>
          </a:p>
        </p:txBody>
      </p:sp>
      <p:sp>
        <p:nvSpPr>
          <p:cNvPr id="5" name="TextBox 4"/>
          <p:cNvSpPr txBox="1"/>
          <p:nvPr/>
        </p:nvSpPr>
        <p:spPr>
          <a:xfrm>
            <a:off x="8880764" y="609600"/>
            <a:ext cx="3075709" cy="48320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1">
              <a:defRPr/>
            </a:pPr>
            <a:r>
              <a:rPr lang="en-US" sz="2800" b="1" u="sng" dirty="0"/>
              <a:t>Injection </a:t>
            </a:r>
          </a:p>
          <a:p>
            <a:pPr lvl="2">
              <a:defRPr/>
            </a:pPr>
            <a:r>
              <a:rPr lang="en-US" sz="2800" b="1" dirty="0"/>
              <a:t>Gene guns</a:t>
            </a:r>
          </a:p>
          <a:p>
            <a:pPr lvl="2">
              <a:defRPr/>
            </a:pPr>
            <a:r>
              <a:rPr lang="en-US" sz="2800" b="1" dirty="0"/>
              <a:t>Powered by 0.22 caliber cartridge or compressed gas </a:t>
            </a:r>
          </a:p>
          <a:p>
            <a:pPr lvl="2">
              <a:defRPr/>
            </a:pPr>
            <a:r>
              <a:rPr lang="en-US" sz="2800" b="1" dirty="0"/>
              <a:t>Gold beads coated with DNA into target cells </a:t>
            </a:r>
          </a:p>
        </p:txBody>
      </p:sp>
    </p:spTree>
    <p:extLst>
      <p:ext uri="{BB962C8B-B14F-4D97-AF65-F5344CB8AC3E}">
        <p14:creationId xmlns:p14="http://schemas.microsoft.com/office/powerpoint/2010/main" val="1988873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pic>
        <p:nvPicPr>
          <p:cNvPr id="3" name="Picture Placeholder 1" descr="OSC_Microbio_12_00_thermocycl.jpg"/>
          <p:cNvPicPr>
            <a:picLocks noChangeAspect="1"/>
          </p:cNvPicPr>
          <p:nvPr/>
        </p:nvPicPr>
        <p:blipFill>
          <a:blip r:embed="rId2">
            <a:extLst>
              <a:ext uri="{28A0092B-C50C-407E-A947-70E740481C1C}">
                <a14:useLocalDpi xmlns:a14="http://schemas.microsoft.com/office/drawing/2010/main" val="0"/>
              </a:ext>
            </a:extLst>
          </a:blip>
          <a:srcRect t="-5544" b="-5544"/>
          <a:stretch>
            <a:fillRect/>
          </a:stretch>
        </p:blipFill>
        <p:spPr>
          <a:xfrm>
            <a:off x="2547256" y="1211601"/>
            <a:ext cx="8062913" cy="3500071"/>
          </a:xfrm>
          <a:prstGeom prst="rect">
            <a:avLst/>
          </a:prstGeom>
        </p:spPr>
      </p:pic>
      <p:sp>
        <p:nvSpPr>
          <p:cNvPr id="4" name="Text Placeholder 6"/>
          <p:cNvSpPr txBox="1">
            <a:spLocks/>
          </p:cNvSpPr>
          <p:nvPr/>
        </p:nvSpPr>
        <p:spPr>
          <a:xfrm>
            <a:off x="2064544" y="4843981"/>
            <a:ext cx="8062912" cy="163519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dirty="0"/>
              <a:t>A thermal cycler (left) is used during a polymerase chain reaction (PCR). PCR amplifies the number of copies of DNA and can assist in diagnosis of infections caused by microbes that are difficult to culture, such as </a:t>
            </a:r>
            <a:r>
              <a:rPr lang="en-US" sz="1600" b="1" i="1" dirty="0"/>
              <a:t>Chlamydia trachomatis </a:t>
            </a:r>
            <a:r>
              <a:rPr lang="en-US" sz="1600" b="1" dirty="0"/>
              <a:t>(right). </a:t>
            </a:r>
            <a:r>
              <a:rPr lang="en-US" sz="1600" b="1" i="1" dirty="0"/>
              <a:t>C. trachomatis </a:t>
            </a:r>
            <a:r>
              <a:rPr lang="en-US" sz="1600" b="1" dirty="0"/>
              <a:t>causes chlamydia, the most common sexually transmitted disease in the United States, and trachoma, the world’s leading cause of preventable blindness. (credit right: modification of work by Centers for Disease Control and Prevention)</a:t>
            </a:r>
          </a:p>
        </p:txBody>
      </p:sp>
    </p:spTree>
    <p:extLst>
      <p:ext uri="{BB962C8B-B14F-4D97-AF65-F5344CB8AC3E}">
        <p14:creationId xmlns:p14="http://schemas.microsoft.com/office/powerpoint/2010/main" val="1226061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Shuttle Vectors </a:t>
            </a:r>
          </a:p>
        </p:txBody>
      </p:sp>
      <p:pic>
        <p:nvPicPr>
          <p:cNvPr id="3" name="Picture Placeholder 1" descr="OSC_Microbio_12_01_Ti.jpg"/>
          <p:cNvPicPr>
            <a:picLocks noChangeAspect="1"/>
          </p:cNvPicPr>
          <p:nvPr/>
        </p:nvPicPr>
        <p:blipFill>
          <a:blip r:embed="rId2">
            <a:extLst>
              <a:ext uri="{28A0092B-C50C-407E-A947-70E740481C1C}">
                <a14:useLocalDpi xmlns:a14="http://schemas.microsoft.com/office/drawing/2010/main" val="0"/>
              </a:ext>
            </a:extLst>
          </a:blip>
          <a:srcRect t="-9542" b="-9542"/>
          <a:stretch>
            <a:fillRect/>
          </a:stretch>
        </p:blipFill>
        <p:spPr>
          <a:xfrm>
            <a:off x="6579507" y="1079292"/>
            <a:ext cx="4030663" cy="5256213"/>
          </a:xfrm>
          <a:prstGeom prst="rect">
            <a:avLst/>
          </a:prstGeom>
        </p:spPr>
      </p:pic>
      <p:sp>
        <p:nvSpPr>
          <p:cNvPr id="4" name="Text Placeholder 13"/>
          <p:cNvSpPr txBox="1">
            <a:spLocks/>
          </p:cNvSpPr>
          <p:nvPr/>
        </p:nvSpPr>
        <p:spPr>
          <a:xfrm>
            <a:off x="1423851" y="1394999"/>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solidFill>
                  <a:srgbClr val="000000"/>
                </a:solidFill>
              </a:rPr>
              <a:t>The </a:t>
            </a:r>
            <a:r>
              <a:rPr lang="en-US" sz="2400" b="1" dirty="0" err="1">
                <a:solidFill>
                  <a:srgbClr val="000000"/>
                </a:solidFill>
              </a:rPr>
              <a:t>T</a:t>
            </a:r>
            <a:r>
              <a:rPr lang="en-US" sz="2400" b="1" baseline="-25000" dirty="0" err="1">
                <a:solidFill>
                  <a:srgbClr val="000000"/>
                </a:solidFill>
              </a:rPr>
              <a:t>i</a:t>
            </a:r>
            <a:r>
              <a:rPr lang="en-US" sz="2400" b="1" dirty="0">
                <a:solidFill>
                  <a:srgbClr val="000000"/>
                </a:solidFill>
              </a:rPr>
              <a:t> plasmid of </a:t>
            </a:r>
            <a:r>
              <a:rPr lang="en-US" sz="2400" b="1" i="1" dirty="0">
                <a:solidFill>
                  <a:srgbClr val="000000"/>
                </a:solidFill>
              </a:rPr>
              <a:t>Agrobacterium </a:t>
            </a:r>
            <a:r>
              <a:rPr lang="en-US" sz="2400" b="1" i="1" dirty="0" err="1">
                <a:solidFill>
                  <a:srgbClr val="000000"/>
                </a:solidFill>
              </a:rPr>
              <a:t>tumefaciens</a:t>
            </a:r>
            <a:r>
              <a:rPr lang="en-US" sz="2400" b="1" dirty="0">
                <a:solidFill>
                  <a:srgbClr val="000000"/>
                </a:solidFill>
              </a:rPr>
              <a:t> is a useful shuttle vector for the uptake of genes of interest into plant cells. The gene of interest is cloned into the </a:t>
            </a:r>
            <a:r>
              <a:rPr lang="en-US" sz="2400" b="1" dirty="0" err="1">
                <a:solidFill>
                  <a:srgbClr val="000000"/>
                </a:solidFill>
              </a:rPr>
              <a:t>T</a:t>
            </a:r>
            <a:r>
              <a:rPr lang="en-US" sz="2400" b="1" baseline="-25000" dirty="0" err="1">
                <a:solidFill>
                  <a:srgbClr val="000000"/>
                </a:solidFill>
              </a:rPr>
              <a:t>i</a:t>
            </a:r>
            <a:r>
              <a:rPr lang="en-US" sz="2400" b="1" dirty="0">
                <a:solidFill>
                  <a:srgbClr val="000000"/>
                </a:solidFill>
              </a:rPr>
              <a:t> plasmid, which is then introduced into plant cells. The gene of interest then recombines into the plant cell’s genome, allowing for the production of transgenic plants.</a:t>
            </a:r>
          </a:p>
        </p:txBody>
      </p:sp>
    </p:spTree>
    <p:extLst>
      <p:ext uri="{BB962C8B-B14F-4D97-AF65-F5344CB8AC3E}">
        <p14:creationId xmlns:p14="http://schemas.microsoft.com/office/powerpoint/2010/main" val="1246257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ea typeface="+mj-ea"/>
                <a:cs typeface="+mj-cs"/>
              </a:rPr>
              <a:t>Genetically Modified Organisms</a:t>
            </a:r>
          </a:p>
        </p:txBody>
      </p:sp>
      <p:sp>
        <p:nvSpPr>
          <p:cNvPr id="102402" name="Content Placeholder 2"/>
          <p:cNvSpPr>
            <a:spLocks noGrp="1"/>
          </p:cNvSpPr>
          <p:nvPr>
            <p:ph idx="1"/>
          </p:nvPr>
        </p:nvSpPr>
        <p:spPr>
          <a:xfrm>
            <a:off x="1905000" y="1981200"/>
            <a:ext cx="8229600" cy="4098758"/>
          </a:xfrm>
        </p:spPr>
        <p:txBody>
          <a:bodyPr>
            <a:noAutofit/>
          </a:bodyPr>
          <a:lstStyle/>
          <a:p>
            <a:pPr eaLnBrk="1" hangingPunct="1"/>
            <a:r>
              <a:rPr lang="en-US" altLang="en-US" sz="4000" b="1" dirty="0">
                <a:solidFill>
                  <a:srgbClr val="FF0000"/>
                </a:solidFill>
              </a:rPr>
              <a:t>Transgenic or genetically modified organisms (GMOs)</a:t>
            </a:r>
            <a:r>
              <a:rPr lang="en-US" altLang="en-US" sz="4000" dirty="0">
                <a:solidFill>
                  <a:srgbClr val="FF0000"/>
                </a:solidFill>
              </a:rPr>
              <a:t>:  </a:t>
            </a:r>
            <a:r>
              <a:rPr lang="en-US" altLang="en-US" sz="4000" dirty="0"/>
              <a:t>recombinant organisms produced through the introduction of foreign genes</a:t>
            </a:r>
          </a:p>
          <a:p>
            <a:pPr eaLnBrk="1" hangingPunct="1">
              <a:buFont typeface="Arial" charset="0"/>
              <a:buNone/>
            </a:pPr>
            <a:endParaRPr lang="en-US" altLang="en-US" sz="4000" dirty="0"/>
          </a:p>
          <a:p>
            <a:pPr eaLnBrk="1" hangingPunct="1"/>
            <a:r>
              <a:rPr lang="en-US" altLang="en-US" sz="4000" dirty="0"/>
              <a:t>These organisms can be patented</a:t>
            </a:r>
          </a:p>
          <a:p>
            <a:pPr eaLnBrk="1" hangingPunct="1"/>
            <a:endParaRPr lang="en-US" altLang="en-US" sz="4000" dirty="0"/>
          </a:p>
        </p:txBody>
      </p:sp>
    </p:spTree>
    <p:extLst>
      <p:ext uri="{BB962C8B-B14F-4D97-AF65-F5344CB8AC3E}">
        <p14:creationId xmlns:p14="http://schemas.microsoft.com/office/powerpoint/2010/main" val="97698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ea typeface="+mj-ea"/>
                <a:cs typeface="+mj-cs"/>
              </a:rPr>
              <a:t>Recombinant Microbes:  Modified Bacteria and Viruses</a:t>
            </a:r>
          </a:p>
        </p:txBody>
      </p:sp>
      <p:sp>
        <p:nvSpPr>
          <p:cNvPr id="75779" name="Content Placeholder 2"/>
          <p:cNvSpPr>
            <a:spLocks noGrp="1"/>
          </p:cNvSpPr>
          <p:nvPr>
            <p:ph idx="1"/>
          </p:nvPr>
        </p:nvSpPr>
        <p:spPr>
          <a:xfrm>
            <a:off x="1981200" y="1892968"/>
            <a:ext cx="8229600" cy="4584032"/>
          </a:xfrm>
        </p:spPr>
        <p:txBody>
          <a:bodyPr>
            <a:noAutofit/>
          </a:bodyPr>
          <a:lstStyle/>
          <a:p>
            <a:pPr eaLnBrk="1" hangingPunct="1">
              <a:lnSpc>
                <a:spcPct val="90000"/>
              </a:lnSpc>
            </a:pPr>
            <a:r>
              <a:rPr lang="en-US" altLang="en-US" sz="2800" b="1" dirty="0">
                <a:solidFill>
                  <a:schemeClr val="tx1"/>
                </a:solidFill>
              </a:rPr>
              <a:t>Genetically altered strain of </a:t>
            </a:r>
            <a:r>
              <a:rPr lang="en-US" altLang="en-US" sz="2800" b="1" i="1" dirty="0">
                <a:solidFill>
                  <a:srgbClr val="FF0000"/>
                </a:solidFill>
              </a:rPr>
              <a:t>Pseudomonas </a:t>
            </a:r>
            <a:r>
              <a:rPr lang="en-US" altLang="en-US" sz="2800" b="1" i="1" dirty="0" err="1">
                <a:solidFill>
                  <a:srgbClr val="FF0000"/>
                </a:solidFill>
              </a:rPr>
              <a:t>syringae</a:t>
            </a:r>
            <a:endParaRPr lang="en-US" altLang="en-US" sz="2800" b="1" i="1" dirty="0">
              <a:solidFill>
                <a:srgbClr val="FF0000"/>
              </a:solidFill>
            </a:endParaRPr>
          </a:p>
          <a:p>
            <a:pPr lvl="1" eaLnBrk="1" hangingPunct="1">
              <a:lnSpc>
                <a:spcPct val="90000"/>
              </a:lnSpc>
            </a:pPr>
            <a:r>
              <a:rPr lang="en-US" altLang="en-US" sz="2800" b="1" dirty="0">
                <a:solidFill>
                  <a:schemeClr val="tx1"/>
                </a:solidFill>
              </a:rPr>
              <a:t>Gene replaces </a:t>
            </a:r>
            <a:r>
              <a:rPr lang="ja-JP" altLang="en-US" sz="2800" b="1" dirty="0">
                <a:solidFill>
                  <a:schemeClr val="tx1"/>
                </a:solidFill>
              </a:rPr>
              <a:t>“</a:t>
            </a:r>
            <a:r>
              <a:rPr lang="en-US" altLang="ja-JP" sz="2800" b="1" dirty="0">
                <a:solidFill>
                  <a:srgbClr val="FF0000"/>
                </a:solidFill>
              </a:rPr>
              <a:t>frost genes</a:t>
            </a:r>
            <a:r>
              <a:rPr lang="ja-JP" altLang="en-US" sz="2800" b="1" dirty="0">
                <a:solidFill>
                  <a:schemeClr val="tx1"/>
                </a:solidFill>
              </a:rPr>
              <a:t>”</a:t>
            </a:r>
            <a:r>
              <a:rPr lang="en-US" altLang="ja-JP" sz="2800" b="1" dirty="0">
                <a:solidFill>
                  <a:schemeClr val="tx1"/>
                </a:solidFill>
              </a:rPr>
              <a:t> - Can prevent ice crystals from forming</a:t>
            </a:r>
          </a:p>
          <a:p>
            <a:pPr lvl="1" eaLnBrk="1" hangingPunct="1">
              <a:lnSpc>
                <a:spcPct val="90000"/>
              </a:lnSpc>
            </a:pPr>
            <a:r>
              <a:rPr lang="ja-JP" altLang="en-US" sz="2800" b="1" dirty="0">
                <a:solidFill>
                  <a:schemeClr val="tx1"/>
                </a:solidFill>
              </a:rPr>
              <a:t>“</a:t>
            </a:r>
            <a:r>
              <a:rPr lang="en-US" altLang="ja-JP" sz="2800" b="1" dirty="0" err="1">
                <a:solidFill>
                  <a:srgbClr val="FF0000"/>
                </a:solidFill>
              </a:rPr>
              <a:t>Frostban</a:t>
            </a:r>
            <a:r>
              <a:rPr lang="ja-JP" altLang="en-US" sz="2800" b="1" dirty="0">
                <a:solidFill>
                  <a:schemeClr val="tx1"/>
                </a:solidFill>
              </a:rPr>
              <a:t>”</a:t>
            </a:r>
            <a:r>
              <a:rPr lang="en-US" altLang="ja-JP" sz="2800" b="1" dirty="0">
                <a:solidFill>
                  <a:schemeClr val="tx1"/>
                </a:solidFill>
              </a:rPr>
              <a:t> to stop frost damage in crops</a:t>
            </a:r>
          </a:p>
          <a:p>
            <a:pPr eaLnBrk="1" hangingPunct="1">
              <a:lnSpc>
                <a:spcPct val="90000"/>
              </a:lnSpc>
            </a:pPr>
            <a:r>
              <a:rPr lang="en-US" altLang="en-US" sz="2800" b="1" i="1" dirty="0">
                <a:solidFill>
                  <a:srgbClr val="FF0000"/>
                </a:solidFill>
              </a:rPr>
              <a:t>Bacillus thuringiensis </a:t>
            </a:r>
          </a:p>
          <a:p>
            <a:pPr lvl="1" eaLnBrk="1" hangingPunct="1">
              <a:lnSpc>
                <a:spcPct val="90000"/>
              </a:lnSpc>
            </a:pPr>
            <a:r>
              <a:rPr lang="en-US" altLang="en-US" sz="2800" dirty="0">
                <a:solidFill>
                  <a:schemeClr val="tx1"/>
                </a:solidFill>
              </a:rPr>
              <a:t>Insecticide; produces protein that dissolves insects gut </a:t>
            </a:r>
          </a:p>
          <a:p>
            <a:pPr eaLnBrk="1" hangingPunct="1">
              <a:lnSpc>
                <a:spcPct val="90000"/>
              </a:lnSpc>
            </a:pPr>
            <a:r>
              <a:rPr lang="en-US" altLang="en-US" sz="2800" b="1" dirty="0">
                <a:solidFill>
                  <a:schemeClr val="tx1"/>
                </a:solidFill>
              </a:rPr>
              <a:t>Round-up usually kills all plants</a:t>
            </a:r>
          </a:p>
          <a:p>
            <a:pPr lvl="1" eaLnBrk="1" hangingPunct="1">
              <a:lnSpc>
                <a:spcPct val="90000"/>
              </a:lnSpc>
            </a:pPr>
            <a:r>
              <a:rPr lang="en-US" altLang="en-US" sz="2800" b="1" dirty="0">
                <a:solidFill>
                  <a:schemeClr val="tx1"/>
                </a:solidFill>
              </a:rPr>
              <a:t>Transgenic plants with engineered Pseudomonas bacteria protects the plants from the round-up</a:t>
            </a:r>
          </a:p>
          <a:p>
            <a:pPr eaLnBrk="1" hangingPunct="1">
              <a:lnSpc>
                <a:spcPct val="90000"/>
              </a:lnSpc>
            </a:pPr>
            <a:endParaRPr lang="en-US" altLang="en-US" sz="2800" dirty="0">
              <a:solidFill>
                <a:schemeClr val="tx1"/>
              </a:solidFill>
            </a:endParaRPr>
          </a:p>
        </p:txBody>
      </p:sp>
    </p:spTree>
    <p:extLst>
      <p:ext uri="{BB962C8B-B14F-4D97-AF65-F5344CB8AC3E}">
        <p14:creationId xmlns:p14="http://schemas.microsoft.com/office/powerpoint/2010/main" val="1336830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75779">
                                            <p:txEl>
                                              <p:pRg st="1" end="1"/>
                                            </p:txEl>
                                          </p:spTgt>
                                        </p:tgtEl>
                                        <p:attrNameLst>
                                          <p:attrName>style.visibility</p:attrName>
                                        </p:attrNameLst>
                                      </p:cBhvr>
                                      <p:to>
                                        <p:strVal val="visible"/>
                                      </p:to>
                                    </p:set>
                                    <p:anim calcmode="lin" valueType="num">
                                      <p:cBhvr additive="base">
                                        <p:cTn id="11"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577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75779">
                                            <p:txEl>
                                              <p:pRg st="2" end="2"/>
                                            </p:txEl>
                                          </p:spTgt>
                                        </p:tgtEl>
                                        <p:attrNameLst>
                                          <p:attrName>style.visibility</p:attrName>
                                        </p:attrNameLst>
                                      </p:cBhvr>
                                      <p:to>
                                        <p:strVal val="visible"/>
                                      </p:to>
                                    </p:set>
                                    <p:anim calcmode="lin" valueType="num">
                                      <p:cBhvr additive="base">
                                        <p:cTn id="15" dur="500" fill="hold"/>
                                        <p:tgtEl>
                                          <p:spTgt spid="7577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57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75779">
                                            <p:txEl>
                                              <p:pRg st="3" end="3"/>
                                            </p:txEl>
                                          </p:spTgt>
                                        </p:tgtEl>
                                        <p:attrNameLst>
                                          <p:attrName>style.visibility</p:attrName>
                                        </p:attrNameLst>
                                      </p:cBhvr>
                                      <p:to>
                                        <p:strVal val="visible"/>
                                      </p:to>
                                    </p:set>
                                    <p:anim calcmode="lin" valueType="num">
                                      <p:cBhvr additive="base">
                                        <p:cTn id="21" dur="500" fill="hold"/>
                                        <p:tgtEl>
                                          <p:spTgt spid="7577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5779">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75779">
                                            <p:txEl>
                                              <p:pRg st="4" end="4"/>
                                            </p:txEl>
                                          </p:spTgt>
                                        </p:tgtEl>
                                        <p:attrNameLst>
                                          <p:attrName>style.visibility</p:attrName>
                                        </p:attrNameLst>
                                      </p:cBhvr>
                                      <p:to>
                                        <p:strVal val="visible"/>
                                      </p:to>
                                    </p:set>
                                    <p:anim calcmode="lin" valueType="num">
                                      <p:cBhvr additive="base">
                                        <p:cTn id="25" dur="500" fill="hold"/>
                                        <p:tgtEl>
                                          <p:spTgt spid="7577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57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75779">
                                            <p:txEl>
                                              <p:pRg st="5" end="5"/>
                                            </p:txEl>
                                          </p:spTgt>
                                        </p:tgtEl>
                                        <p:attrNameLst>
                                          <p:attrName>style.visibility</p:attrName>
                                        </p:attrNameLst>
                                      </p:cBhvr>
                                      <p:to>
                                        <p:strVal val="visible"/>
                                      </p:to>
                                    </p:set>
                                    <p:anim calcmode="lin" valueType="num">
                                      <p:cBhvr additive="base">
                                        <p:cTn id="31" dur="500" fill="hold"/>
                                        <p:tgtEl>
                                          <p:spTgt spid="7577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5779">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75779">
                                            <p:txEl>
                                              <p:pRg st="6" end="6"/>
                                            </p:txEl>
                                          </p:spTgt>
                                        </p:tgtEl>
                                        <p:attrNameLst>
                                          <p:attrName>style.visibility</p:attrName>
                                        </p:attrNameLst>
                                      </p:cBhvr>
                                      <p:to>
                                        <p:strVal val="visible"/>
                                      </p:to>
                                    </p:set>
                                    <p:anim calcmode="lin" valueType="num">
                                      <p:cBhvr additive="base">
                                        <p:cTn id="35" dur="500" fill="hold"/>
                                        <p:tgtEl>
                                          <p:spTgt spid="7577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577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Molecular Analysis of DNA </a:t>
            </a:r>
            <a:r>
              <a:rPr lang="mr-IN" dirty="0"/>
              <a:t>–</a:t>
            </a:r>
            <a:r>
              <a:rPr lang="en-US" dirty="0"/>
              <a:t> DNA Probes </a:t>
            </a:r>
          </a:p>
        </p:txBody>
      </p:sp>
      <p:pic>
        <p:nvPicPr>
          <p:cNvPr id="3" name="Picture Placeholder 1" descr="OSC_Microbio_12_02_DNAProbe.jpg"/>
          <p:cNvPicPr>
            <a:picLocks noChangeAspect="1"/>
          </p:cNvPicPr>
          <p:nvPr/>
        </p:nvPicPr>
        <p:blipFill>
          <a:blip r:embed="rId2">
            <a:extLst>
              <a:ext uri="{28A0092B-C50C-407E-A947-70E740481C1C}">
                <a14:useLocalDpi xmlns:a14="http://schemas.microsoft.com/office/drawing/2010/main" val="0"/>
              </a:ext>
            </a:extLst>
          </a:blip>
          <a:srcRect t="-1803" b="-1803"/>
          <a:stretch>
            <a:fillRect/>
          </a:stretch>
        </p:blipFill>
        <p:spPr>
          <a:xfrm>
            <a:off x="4129087" y="1405384"/>
            <a:ext cx="8062913" cy="3500071"/>
          </a:xfrm>
          <a:prstGeom prst="rect">
            <a:avLst/>
          </a:prstGeom>
        </p:spPr>
      </p:pic>
      <p:sp>
        <p:nvSpPr>
          <p:cNvPr id="4" name="Text Placeholder 6"/>
          <p:cNvSpPr txBox="1">
            <a:spLocks/>
          </p:cNvSpPr>
          <p:nvPr/>
        </p:nvSpPr>
        <p:spPr>
          <a:xfrm>
            <a:off x="2064544" y="5053263"/>
            <a:ext cx="8062912" cy="1556084"/>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DNA probes can be used to confirm the presence of a suspected pathogen in patient samples. </a:t>
            </a:r>
            <a:r>
              <a:rPr lang="en-US" sz="2000" b="1" dirty="0"/>
              <a:t>This diagram illustrates how a DNA probe can be used to search for a gene of interest associated with the suspected pathogen.</a:t>
            </a:r>
          </a:p>
        </p:txBody>
      </p:sp>
      <p:sp>
        <p:nvSpPr>
          <p:cNvPr id="5" name="TextBox 4"/>
          <p:cNvSpPr txBox="1"/>
          <p:nvPr/>
        </p:nvSpPr>
        <p:spPr>
          <a:xfrm>
            <a:off x="1048571" y="2506562"/>
            <a:ext cx="2493818"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3200" b="1"/>
              <a:t>Hybridization</a:t>
            </a:r>
          </a:p>
        </p:txBody>
      </p:sp>
    </p:spTree>
    <p:extLst>
      <p:ext uri="{BB962C8B-B14F-4D97-AF65-F5344CB8AC3E}">
        <p14:creationId xmlns:p14="http://schemas.microsoft.com/office/powerpoint/2010/main" val="950072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36621"/>
            <a:ext cx="9601200" cy="706272"/>
          </a:xfrm>
        </p:spPr>
        <p:txBody>
          <a:bodyPr>
            <a:normAutofit/>
          </a:bodyPr>
          <a:lstStyle/>
          <a:p>
            <a:r>
              <a:rPr lang="en-US" dirty="0"/>
              <a:t>Electrophoresis </a:t>
            </a:r>
          </a:p>
        </p:txBody>
      </p:sp>
      <p:sp>
        <p:nvSpPr>
          <p:cNvPr id="3" name="Content Placeholder 2"/>
          <p:cNvSpPr>
            <a:spLocks noGrp="1"/>
          </p:cNvSpPr>
          <p:nvPr>
            <p:ph idx="1"/>
          </p:nvPr>
        </p:nvSpPr>
        <p:spPr>
          <a:xfrm>
            <a:off x="1371600" y="1090863"/>
            <a:ext cx="9601200" cy="5422232"/>
          </a:xfrm>
        </p:spPr>
        <p:txBody>
          <a:bodyPr>
            <a:normAutofit/>
          </a:bodyPr>
          <a:lstStyle/>
          <a:p>
            <a:r>
              <a:rPr lang="en-US" sz="2400" b="1" dirty="0">
                <a:solidFill>
                  <a:srgbClr val="FF0000"/>
                </a:solidFill>
              </a:rPr>
              <a:t>Separation of DNA fragments based on size</a:t>
            </a:r>
            <a:r>
              <a:rPr lang="en-US" sz="2400" b="1" dirty="0"/>
              <a:t>. DNA digested with restriction enzymes. Fragment distribution patterns yield useful information about the sequence of DNA bases that can be used, to identify the species of the organism to which the DNA belongs. </a:t>
            </a:r>
          </a:p>
          <a:p>
            <a:r>
              <a:rPr lang="en-US" sz="2400" b="1" dirty="0">
                <a:solidFill>
                  <a:srgbClr val="FF0000"/>
                </a:solidFill>
              </a:rPr>
              <a:t>Restriction Fragment Length Polymorphism (RFLP) </a:t>
            </a:r>
          </a:p>
          <a:p>
            <a:pPr lvl="1"/>
            <a:r>
              <a:rPr lang="en-US" sz="2400" b="1" dirty="0"/>
              <a:t>Restriction enzyme recognition sites are short. Differences in DNA sequences in the genomes of individuals will lead to differences in the distribution of restriction-enzyme sites that can be visualized as </a:t>
            </a:r>
            <a:r>
              <a:rPr lang="en-US" sz="2400" b="1" dirty="0">
                <a:solidFill>
                  <a:srgbClr val="FF0000"/>
                </a:solidFill>
              </a:rPr>
              <a:t>distinct banding patterns on a gel.  </a:t>
            </a:r>
          </a:p>
          <a:p>
            <a:pPr lvl="1"/>
            <a:r>
              <a:rPr lang="en-US" sz="2400" b="1" dirty="0"/>
              <a:t>This analysis compares DNA banding patterns of different DNA samples after restriction digestion. </a:t>
            </a:r>
          </a:p>
          <a:p>
            <a:pPr lvl="1"/>
            <a:r>
              <a:rPr lang="en-US" sz="2400" b="1" dirty="0"/>
              <a:t>May be used to </a:t>
            </a:r>
            <a:r>
              <a:rPr lang="en-US" sz="2400" b="1" dirty="0">
                <a:solidFill>
                  <a:srgbClr val="FF0000"/>
                </a:solidFill>
              </a:rPr>
              <a:t>track and identify</a:t>
            </a:r>
            <a:r>
              <a:rPr lang="en-US" sz="2400" b="1" dirty="0"/>
              <a:t> the source of specific microorganisms implicated in food poisoning. Infectious disease outbreaks. DNA fingerprinting. Human inheritance patterns. </a:t>
            </a:r>
          </a:p>
        </p:txBody>
      </p:sp>
    </p:spTree>
    <p:extLst>
      <p:ext uri="{BB962C8B-B14F-4D97-AF65-F5344CB8AC3E}">
        <p14:creationId xmlns:p14="http://schemas.microsoft.com/office/powerpoint/2010/main" val="5405636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Gel Electrophoresis </a:t>
            </a:r>
          </a:p>
        </p:txBody>
      </p:sp>
      <p:pic>
        <p:nvPicPr>
          <p:cNvPr id="3" name="Picture Placeholder 1" descr="OSC_Microbio_12_02_AgaroseGE.jpg"/>
          <p:cNvPicPr>
            <a:picLocks noChangeAspect="1"/>
          </p:cNvPicPr>
          <p:nvPr/>
        </p:nvPicPr>
        <p:blipFill>
          <a:blip r:embed="rId2" cstate="print">
            <a:extLst>
              <a:ext uri="{28A0092B-C50C-407E-A947-70E740481C1C}">
                <a14:useLocalDpi xmlns:a14="http://schemas.microsoft.com/office/drawing/2010/main" val="0"/>
              </a:ext>
            </a:extLst>
          </a:blip>
          <a:srcRect l="-1816" r="-1816"/>
          <a:stretch>
            <a:fillRect/>
          </a:stretch>
        </p:blipFill>
        <p:spPr>
          <a:xfrm>
            <a:off x="1371600" y="1428750"/>
            <a:ext cx="4032250" cy="5256213"/>
          </a:xfrm>
          <a:prstGeom prst="rect">
            <a:avLst/>
          </a:prstGeom>
        </p:spPr>
      </p:pic>
      <p:sp>
        <p:nvSpPr>
          <p:cNvPr id="4" name="Text Placeholder 13"/>
          <p:cNvSpPr txBox="1">
            <a:spLocks/>
          </p:cNvSpPr>
          <p:nvPr/>
        </p:nvSpPr>
        <p:spPr>
          <a:xfrm>
            <a:off x="6096000" y="1108075"/>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600" b="1" dirty="0">
                <a:solidFill>
                  <a:srgbClr val="000000"/>
                </a:solidFill>
              </a:rPr>
              <a:t>The process of agarose gel electrophoresis.</a:t>
            </a:r>
          </a:p>
          <a:p>
            <a:pPr marL="342900" indent="-342900">
              <a:buFont typeface="Arial"/>
              <a:buAutoNum type="alphaLcParenBoth"/>
            </a:pPr>
            <a:r>
              <a:rPr lang="en-US" sz="1600" b="1" dirty="0">
                <a:solidFill>
                  <a:srgbClr val="000000"/>
                </a:solidFill>
              </a:rPr>
              <a:t> A researcher loading samples into a gel.</a:t>
            </a:r>
          </a:p>
          <a:p>
            <a:pPr marL="342900" indent="-342900">
              <a:buFont typeface="Arial"/>
              <a:buAutoNum type="alphaLcParenBoth"/>
            </a:pPr>
            <a:r>
              <a:rPr lang="en-US" sz="1600" b="1" dirty="0">
                <a:solidFill>
                  <a:srgbClr val="000000"/>
                </a:solidFill>
              </a:rPr>
              <a:t>This photograph shows a completed electrophoresis run on an agarose gel. The DNA ladder is located in lanes 1 and 9. Seven samples are located in lanes 2 through 8. The gel was stained with ethidium bromide and photographed under ultraviolet light. (credit a: modification of work by Magnus </a:t>
            </a:r>
            <a:r>
              <a:rPr lang="en-US" sz="1600" b="1" dirty="0" err="1">
                <a:solidFill>
                  <a:srgbClr val="000000"/>
                </a:solidFill>
              </a:rPr>
              <a:t>Manske</a:t>
            </a:r>
            <a:r>
              <a:rPr lang="en-US" sz="1600" b="1" dirty="0">
                <a:solidFill>
                  <a:srgbClr val="000000"/>
                </a:solidFill>
              </a:rPr>
              <a:t>; credit b: modification of work by U.S. Department of Agriculture; credit c: modification of work by James Jacob)</a:t>
            </a:r>
          </a:p>
        </p:txBody>
      </p:sp>
    </p:spTree>
    <p:extLst>
      <p:ext uri="{BB962C8B-B14F-4D97-AF65-F5344CB8AC3E}">
        <p14:creationId xmlns:p14="http://schemas.microsoft.com/office/powerpoint/2010/main" val="327532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1" descr="OSC_Microbio_12_02_RFLP.jpg"/>
          <p:cNvPicPr>
            <a:picLocks noChangeAspect="1"/>
          </p:cNvPicPr>
          <p:nvPr/>
        </p:nvPicPr>
        <p:blipFill>
          <a:blip r:embed="rId2">
            <a:extLst>
              <a:ext uri="{28A0092B-C50C-407E-A947-70E740481C1C}">
                <a14:useLocalDpi xmlns:a14="http://schemas.microsoft.com/office/drawing/2010/main" val="0"/>
              </a:ext>
            </a:extLst>
          </a:blip>
          <a:srcRect l="-27929" r="-27929"/>
          <a:stretch>
            <a:fillRect/>
          </a:stretch>
        </p:blipFill>
        <p:spPr>
          <a:xfrm>
            <a:off x="1449976" y="312489"/>
            <a:ext cx="8062913" cy="3500071"/>
          </a:xfrm>
          <a:prstGeom prst="rect">
            <a:avLst/>
          </a:prstGeom>
        </p:spPr>
      </p:pic>
      <p:sp>
        <p:nvSpPr>
          <p:cNvPr id="4" name="Text Placeholder 6"/>
          <p:cNvSpPr txBox="1">
            <a:spLocks/>
          </p:cNvSpPr>
          <p:nvPr/>
        </p:nvSpPr>
        <p:spPr>
          <a:xfrm>
            <a:off x="1841863" y="4164713"/>
            <a:ext cx="8062912" cy="234059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a:t>RFLP analysis can be used to differentiate DNA sequences. In this example, a normal chromosome is digested into two fragments, whereas digestion of a mutated chromosome produces only one fragment. The small red arrows pointing to the two different chromosome segments show the locations of the restriction enzyme recognition sites. After digestion and agarose gel electrophoresis, the banding patterns reflect the change by showing the loss of two shorter bands and the gain of a longer band. (credit: modification of work by National Center for Biotechnology Information)</a:t>
            </a:r>
            <a:endParaRPr lang="en-US" sz="1800" b="1" dirty="0"/>
          </a:p>
        </p:txBody>
      </p:sp>
    </p:spTree>
    <p:extLst>
      <p:ext uri="{BB962C8B-B14F-4D97-AF65-F5344CB8AC3E}">
        <p14:creationId xmlns:p14="http://schemas.microsoft.com/office/powerpoint/2010/main" val="790077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a:xfrm>
            <a:off x="1981200" y="228601"/>
            <a:ext cx="8229600" cy="868363"/>
          </a:xfrm>
        </p:spPr>
        <p:txBody>
          <a:bodyPr/>
          <a:lstStyle/>
          <a:p>
            <a:r>
              <a:rPr lang="en-US" altLang="en-US"/>
              <a:t>Gel Electrophoresis </a:t>
            </a:r>
          </a:p>
        </p:txBody>
      </p:sp>
      <p:sp>
        <p:nvSpPr>
          <p:cNvPr id="75778" name="Content Placeholder 2"/>
          <p:cNvSpPr>
            <a:spLocks noGrp="1"/>
          </p:cNvSpPr>
          <p:nvPr>
            <p:ph idx="1"/>
          </p:nvPr>
        </p:nvSpPr>
        <p:spPr>
          <a:xfrm>
            <a:off x="1981200" y="1143000"/>
            <a:ext cx="8229600" cy="5486400"/>
          </a:xfrm>
        </p:spPr>
        <p:txBody>
          <a:bodyPr>
            <a:normAutofit/>
          </a:bodyPr>
          <a:lstStyle/>
          <a:p>
            <a:r>
              <a:rPr lang="en-US" altLang="en-US" sz="2400" b="1" i="1" dirty="0">
                <a:solidFill>
                  <a:srgbClr val="FF0000"/>
                </a:solidFill>
              </a:rPr>
              <a:t>DNA fragments ------</a:t>
            </a:r>
            <a:r>
              <a:rPr lang="en-US" altLang="en-US" sz="2400" b="1" i="1" dirty="0">
                <a:solidFill>
                  <a:srgbClr val="FF0000"/>
                </a:solidFill>
                <a:sym typeface="Wingdings" charset="2"/>
              </a:rPr>
              <a:t> Gel wells</a:t>
            </a:r>
          </a:p>
          <a:p>
            <a:pPr lvl="1"/>
            <a:r>
              <a:rPr lang="en-US" altLang="en-US" sz="2400" dirty="0">
                <a:sym typeface="Wingdings" charset="2"/>
              </a:rPr>
              <a:t>Phosphate groups (-) charge migrate to (+) poles </a:t>
            </a:r>
          </a:p>
          <a:p>
            <a:pPr lvl="1"/>
            <a:endParaRPr lang="en-US" altLang="en-US" sz="2400" dirty="0">
              <a:sym typeface="Wingdings" charset="2"/>
            </a:endParaRPr>
          </a:p>
          <a:p>
            <a:r>
              <a:rPr lang="en-US" altLang="en-US" sz="2400" b="1" i="1" dirty="0">
                <a:solidFill>
                  <a:srgbClr val="0000FF"/>
                </a:solidFill>
              </a:rPr>
              <a:t>Rate of movement: </a:t>
            </a:r>
          </a:p>
          <a:p>
            <a:pPr lvl="1"/>
            <a:r>
              <a:rPr lang="en-US" altLang="en-US" sz="2400" dirty="0"/>
              <a:t>1. Based on size</a:t>
            </a:r>
          </a:p>
          <a:p>
            <a:pPr lvl="2"/>
            <a:r>
              <a:rPr lang="en-US" altLang="en-US" sz="2000" dirty="0"/>
              <a:t>Smaller fragments move faster than larger fragments</a:t>
            </a:r>
          </a:p>
          <a:p>
            <a:pPr lvl="2">
              <a:buFont typeface="Arial" charset="0"/>
              <a:buNone/>
            </a:pPr>
            <a:endParaRPr lang="en-US" altLang="en-US" sz="2000" dirty="0"/>
          </a:p>
          <a:p>
            <a:r>
              <a:rPr lang="en-US" altLang="en-US" sz="2400" dirty="0"/>
              <a:t>Produce a </a:t>
            </a:r>
            <a:r>
              <a:rPr lang="ja-JP" altLang="en-US" sz="2400" dirty="0"/>
              <a:t>“</a:t>
            </a:r>
            <a:r>
              <a:rPr lang="en-US" altLang="ja-JP" sz="2400" b="1" i="1" dirty="0">
                <a:solidFill>
                  <a:srgbClr val="0000FF"/>
                </a:solidFill>
              </a:rPr>
              <a:t>distinctive</a:t>
            </a:r>
            <a:r>
              <a:rPr lang="ja-JP" altLang="en-US" sz="2400" dirty="0"/>
              <a:t>”</a:t>
            </a:r>
            <a:r>
              <a:rPr lang="en-US" altLang="ja-JP" sz="2400" dirty="0"/>
              <a:t> pattern – unique! </a:t>
            </a:r>
          </a:p>
          <a:p>
            <a:pPr lvl="1"/>
            <a:r>
              <a:rPr lang="ja-JP" altLang="en-US" sz="2400" b="1" i="1" dirty="0">
                <a:solidFill>
                  <a:schemeClr val="tx1"/>
                </a:solidFill>
              </a:rPr>
              <a:t>“</a:t>
            </a:r>
            <a:r>
              <a:rPr lang="en-US" altLang="ja-JP" sz="2400" b="1" i="1" dirty="0">
                <a:solidFill>
                  <a:schemeClr val="tx1"/>
                </a:solidFill>
              </a:rPr>
              <a:t>Genetic Finger Printing</a:t>
            </a:r>
            <a:r>
              <a:rPr lang="ja-JP" altLang="en-US" sz="2400" b="1" i="1" dirty="0">
                <a:solidFill>
                  <a:schemeClr val="tx1"/>
                </a:solidFill>
              </a:rPr>
              <a:t>”</a:t>
            </a:r>
            <a:endParaRPr lang="en-US" altLang="ja-JP" sz="2400" b="1" i="1" dirty="0">
              <a:solidFill>
                <a:schemeClr val="tx1"/>
              </a:solidFill>
            </a:endParaRPr>
          </a:p>
          <a:p>
            <a:pPr lvl="1"/>
            <a:endParaRPr lang="en-US" altLang="ja-JP" sz="2400" b="1" i="1" dirty="0">
              <a:solidFill>
                <a:srgbClr val="660066"/>
              </a:solidFill>
            </a:endParaRPr>
          </a:p>
          <a:p>
            <a:r>
              <a:rPr lang="en-US" altLang="en-US" sz="2400" b="1" i="1" dirty="0">
                <a:solidFill>
                  <a:schemeClr val="tx1"/>
                </a:solidFill>
              </a:rPr>
              <a:t>Use fragments of DNA to be inserted into vectors, PCR multiplication, gene library</a:t>
            </a:r>
          </a:p>
        </p:txBody>
      </p:sp>
    </p:spTree>
    <p:extLst>
      <p:ext uri="{BB962C8B-B14F-4D97-AF65-F5344CB8AC3E}">
        <p14:creationId xmlns:p14="http://schemas.microsoft.com/office/powerpoint/2010/main" val="1513619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Southern Blotting </a:t>
            </a:r>
          </a:p>
        </p:txBody>
      </p:sp>
      <p:pic>
        <p:nvPicPr>
          <p:cNvPr id="3" name="Picture Placeholder 1" descr="OSC_Microbio_12_02_Southern.jpg"/>
          <p:cNvPicPr>
            <a:picLocks noChangeAspect="1"/>
          </p:cNvPicPr>
          <p:nvPr/>
        </p:nvPicPr>
        <p:blipFill>
          <a:blip r:embed="rId2">
            <a:extLst>
              <a:ext uri="{28A0092B-C50C-407E-A947-70E740481C1C}">
                <a14:useLocalDpi xmlns:a14="http://schemas.microsoft.com/office/drawing/2010/main" val="0"/>
              </a:ext>
            </a:extLst>
          </a:blip>
          <a:srcRect l="-30428" r="-30428"/>
          <a:stretch>
            <a:fillRect/>
          </a:stretch>
        </p:blipFill>
        <p:spPr>
          <a:xfrm>
            <a:off x="2140743" y="1343911"/>
            <a:ext cx="8062913" cy="3500071"/>
          </a:xfrm>
          <a:prstGeom prst="rect">
            <a:avLst/>
          </a:prstGeom>
        </p:spPr>
      </p:pic>
      <p:sp>
        <p:nvSpPr>
          <p:cNvPr id="4" name="Text Placeholder 6"/>
          <p:cNvSpPr txBox="1">
            <a:spLocks/>
          </p:cNvSpPr>
          <p:nvPr/>
        </p:nvSpPr>
        <p:spPr>
          <a:xfrm>
            <a:off x="2446020" y="5232602"/>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In the Southern blot technique, DNA fragments are first separated by agarose gel electrophoresis, then transferred by capillary action to a nylon membrane, which is then soaked with a DNA probe tagged with a molecular beacon for easy visualization.</a:t>
            </a:r>
            <a:endParaRPr lang="en-US" sz="1600" b="1" dirty="0"/>
          </a:p>
        </p:txBody>
      </p:sp>
    </p:spTree>
    <p:extLst>
      <p:ext uri="{BB962C8B-B14F-4D97-AF65-F5344CB8AC3E}">
        <p14:creationId xmlns:p14="http://schemas.microsoft.com/office/powerpoint/2010/main" val="1595740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Microarray Analysis </a:t>
            </a:r>
          </a:p>
        </p:txBody>
      </p:sp>
      <p:pic>
        <p:nvPicPr>
          <p:cNvPr id="3" name="Picture Placeholder 1" descr="OSC_Microbio_12_02_Microarray.jpg"/>
          <p:cNvPicPr>
            <a:picLocks noChangeAspect="1"/>
          </p:cNvPicPr>
          <p:nvPr/>
        </p:nvPicPr>
        <p:blipFill>
          <a:blip r:embed="rId2">
            <a:extLst>
              <a:ext uri="{28A0092B-C50C-407E-A947-70E740481C1C}">
                <a14:useLocalDpi xmlns:a14="http://schemas.microsoft.com/office/drawing/2010/main" val="0"/>
              </a:ext>
            </a:extLst>
          </a:blip>
          <a:srcRect l="-36773" r="-36773"/>
          <a:stretch>
            <a:fillRect/>
          </a:stretch>
        </p:blipFill>
        <p:spPr>
          <a:xfrm>
            <a:off x="509055" y="1305266"/>
            <a:ext cx="9149295" cy="3500071"/>
          </a:xfrm>
          <a:prstGeom prst="rect">
            <a:avLst/>
          </a:prstGeom>
        </p:spPr>
      </p:pic>
      <p:sp>
        <p:nvSpPr>
          <p:cNvPr id="4" name="Text Placeholder 6"/>
          <p:cNvSpPr txBox="1">
            <a:spLocks/>
          </p:cNvSpPr>
          <p:nvPr/>
        </p:nvSpPr>
        <p:spPr>
          <a:xfrm>
            <a:off x="509055" y="5031311"/>
            <a:ext cx="8062912" cy="160142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250" b="1"/>
              <a:t>The steps in microarray analysis are illustrated. </a:t>
            </a:r>
            <a:r>
              <a:rPr lang="en-US" sz="1250" b="1" dirty="0"/>
              <a:t>Here, gene expression patterns are compared between cancerous cells and healthy cells.</a:t>
            </a:r>
          </a:p>
          <a:p>
            <a:pPr marL="342900" indent="-342900">
              <a:buFont typeface="Arial"/>
              <a:buAutoNum type="alphaLcParenBoth"/>
            </a:pPr>
            <a:r>
              <a:rPr lang="en-US" sz="1250" b="1" dirty="0"/>
              <a:t>Microarray information can be expressed as a heat map. Genes are shown on the left side; different samples are shown across the bottom. Genes expressed only in cancer cells are shown in varying shades of red; genes expressed only in normal cells are shown in varying shades of green. Genes that are expressed in both cancerous and normal cells are shown in yellow.</a:t>
            </a:r>
          </a:p>
        </p:txBody>
      </p:sp>
      <p:sp>
        <p:nvSpPr>
          <p:cNvPr id="6" name="TextBox 5"/>
          <p:cNvSpPr txBox="1"/>
          <p:nvPr/>
        </p:nvSpPr>
        <p:spPr>
          <a:xfrm>
            <a:off x="8672513" y="700088"/>
            <a:ext cx="3200400"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b="1" dirty="0">
                <a:solidFill>
                  <a:srgbClr val="FF0000"/>
                </a:solidFill>
              </a:rPr>
              <a:t>Hybridization</a:t>
            </a:r>
            <a:r>
              <a:rPr lang="en-US" b="1" dirty="0"/>
              <a:t> used to determine if cells infected with a virus or not; cells are cancerous or not. </a:t>
            </a:r>
          </a:p>
          <a:p>
            <a:endParaRPr lang="en-US" b="1" dirty="0"/>
          </a:p>
          <a:p>
            <a:r>
              <a:rPr lang="en-US" b="1" dirty="0"/>
              <a:t>Done on a small slide.  You can have up to 30,000 different DNA fragments on a slide. </a:t>
            </a:r>
          </a:p>
          <a:p>
            <a:endParaRPr lang="en-US" b="1" dirty="0"/>
          </a:p>
          <a:p>
            <a:r>
              <a:rPr lang="en-US" b="1" dirty="0"/>
              <a:t>Very </a:t>
            </a:r>
            <a:r>
              <a:rPr lang="en-US" b="1" dirty="0">
                <a:solidFill>
                  <a:srgbClr val="FF0000"/>
                </a:solidFill>
              </a:rPr>
              <a:t>expensive</a:t>
            </a:r>
            <a:r>
              <a:rPr lang="en-US" b="1" dirty="0"/>
              <a:t>. </a:t>
            </a:r>
          </a:p>
        </p:txBody>
      </p:sp>
    </p:spTree>
    <p:extLst>
      <p:ext uri="{BB962C8B-B14F-4D97-AF65-F5344CB8AC3E}">
        <p14:creationId xmlns:p14="http://schemas.microsoft.com/office/powerpoint/2010/main" val="713636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a:ea typeface="+mj-ea"/>
                <a:cs typeface="+mj-cs"/>
              </a:rPr>
              <a:t>Basic </a:t>
            </a:r>
            <a:r>
              <a:rPr lang="en-US" dirty="0">
                <a:ea typeface="+mj-ea"/>
                <a:cs typeface="+mj-cs"/>
              </a:rPr>
              <a:t>Elements and Applications of Genetic Engineering</a:t>
            </a:r>
          </a:p>
        </p:txBody>
      </p:sp>
      <p:sp>
        <p:nvSpPr>
          <p:cNvPr id="64514" name="Content Placeholder 2"/>
          <p:cNvSpPr>
            <a:spLocks noGrp="1"/>
          </p:cNvSpPr>
          <p:nvPr>
            <p:ph idx="1"/>
          </p:nvPr>
        </p:nvSpPr>
        <p:spPr>
          <a:xfrm>
            <a:off x="1981200" y="1967344"/>
            <a:ext cx="8229600" cy="4509655"/>
          </a:xfrm>
        </p:spPr>
        <p:txBody>
          <a:bodyPr/>
          <a:lstStyle/>
          <a:p>
            <a:pPr eaLnBrk="1" hangingPunct="1">
              <a:lnSpc>
                <a:spcPct val="80000"/>
              </a:lnSpc>
            </a:pPr>
            <a:r>
              <a:rPr lang="en-US" altLang="en-US" i="1" dirty="0">
                <a:solidFill>
                  <a:srgbClr val="FF0000"/>
                </a:solidFill>
              </a:rPr>
              <a:t>Applications </a:t>
            </a:r>
            <a:r>
              <a:rPr lang="en-US" altLang="en-US" dirty="0"/>
              <a:t>and topics in genetic engineering</a:t>
            </a:r>
          </a:p>
          <a:p>
            <a:pPr eaLnBrk="1" hangingPunct="1">
              <a:lnSpc>
                <a:spcPct val="80000"/>
              </a:lnSpc>
            </a:pPr>
            <a:r>
              <a:rPr lang="en-US" altLang="en-US" dirty="0"/>
              <a:t>1. Use </a:t>
            </a:r>
            <a:r>
              <a:rPr lang="en-US" altLang="en-US" u="sng" dirty="0"/>
              <a:t>bacteria</a:t>
            </a:r>
            <a:r>
              <a:rPr lang="en-US" altLang="en-US" dirty="0"/>
              <a:t> and microorganisms to: </a:t>
            </a:r>
          </a:p>
          <a:p>
            <a:pPr lvl="1" eaLnBrk="1" hangingPunct="1">
              <a:lnSpc>
                <a:spcPct val="80000"/>
              </a:lnSpc>
            </a:pPr>
            <a:r>
              <a:rPr lang="en-US" altLang="en-US" dirty="0"/>
              <a:t>Antibiotics</a:t>
            </a:r>
          </a:p>
          <a:p>
            <a:pPr lvl="1" eaLnBrk="1" hangingPunct="1">
              <a:lnSpc>
                <a:spcPct val="80000"/>
              </a:lnSpc>
            </a:pPr>
            <a:r>
              <a:rPr lang="en-US" altLang="en-US" dirty="0"/>
              <a:t>Textiles </a:t>
            </a:r>
          </a:p>
          <a:p>
            <a:pPr lvl="1" eaLnBrk="1" hangingPunct="1">
              <a:lnSpc>
                <a:spcPct val="80000"/>
              </a:lnSpc>
            </a:pPr>
            <a:r>
              <a:rPr lang="en-US" altLang="en-US" dirty="0"/>
              <a:t>Vitamins </a:t>
            </a:r>
          </a:p>
          <a:p>
            <a:pPr lvl="1" eaLnBrk="1" hangingPunct="1">
              <a:lnSpc>
                <a:spcPct val="80000"/>
              </a:lnSpc>
            </a:pPr>
            <a:r>
              <a:rPr lang="en-US" altLang="en-US" dirty="0"/>
              <a:t>Plants resistance to cold, freezing </a:t>
            </a:r>
          </a:p>
          <a:p>
            <a:pPr lvl="1" eaLnBrk="1" hangingPunct="1">
              <a:lnSpc>
                <a:spcPct val="80000"/>
              </a:lnSpc>
            </a:pPr>
            <a:r>
              <a:rPr lang="en-US" altLang="en-US" dirty="0"/>
              <a:t>Cure diseases and disorders </a:t>
            </a:r>
          </a:p>
          <a:p>
            <a:pPr lvl="1" eaLnBrk="1" hangingPunct="1">
              <a:lnSpc>
                <a:spcPct val="80000"/>
              </a:lnSpc>
            </a:pPr>
            <a:r>
              <a:rPr lang="en-US" altLang="en-US" dirty="0"/>
              <a:t>Create organisms that synthesize vaccines, hormones, enzymes </a:t>
            </a:r>
          </a:p>
          <a:p>
            <a:pPr lvl="1" eaLnBrk="1" hangingPunct="1">
              <a:lnSpc>
                <a:spcPct val="80000"/>
              </a:lnSpc>
            </a:pPr>
            <a:r>
              <a:rPr lang="en-US" altLang="en-US" dirty="0"/>
              <a:t>Insulin genes -----</a:t>
            </a:r>
            <a:r>
              <a:rPr lang="en-US" altLang="en-US" dirty="0">
                <a:sym typeface="Wingdings" charset="2"/>
              </a:rPr>
              <a:t> human insulin</a:t>
            </a:r>
          </a:p>
          <a:p>
            <a:pPr lvl="1" eaLnBrk="1" hangingPunct="1">
              <a:lnSpc>
                <a:spcPct val="80000"/>
              </a:lnSpc>
            </a:pPr>
            <a:r>
              <a:rPr lang="en-US" altLang="en-US" dirty="0">
                <a:sym typeface="Wingdings" charset="2"/>
              </a:rPr>
              <a:t>Crime scene applications</a:t>
            </a:r>
          </a:p>
          <a:p>
            <a:pPr lvl="1" eaLnBrk="1" hangingPunct="1">
              <a:lnSpc>
                <a:spcPct val="80000"/>
              </a:lnSpc>
            </a:pPr>
            <a:r>
              <a:rPr lang="en-US" altLang="en-US" dirty="0">
                <a:sym typeface="Wingdings" charset="2"/>
              </a:rPr>
              <a:t>Pathogens in foods </a:t>
            </a:r>
            <a:endParaRPr lang="en-US" altLang="en-US" dirty="0"/>
          </a:p>
          <a:p>
            <a:pPr lvl="1" eaLnBrk="1" hangingPunct="1">
              <a:lnSpc>
                <a:spcPct val="80000"/>
              </a:lnSpc>
            </a:pPr>
            <a:endParaRPr lang="en-US" altLang="en-US" dirty="0"/>
          </a:p>
        </p:txBody>
      </p:sp>
    </p:spTree>
    <p:extLst>
      <p:ext uri="{BB962C8B-B14F-4D97-AF65-F5344CB8AC3E}">
        <p14:creationId xmlns:p14="http://schemas.microsoft.com/office/powerpoint/2010/main" val="39964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28600"/>
            <a:ext cx="8686800" cy="20320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b="1" dirty="0"/>
              <a:t>Scientists know that a mutation - or alteration - in a particular gene's DNA may contribute to a certain disease. However, it can be very difficult to develop a test to detect these mutations, because most large genes have many regions where mutations can occur. </a:t>
            </a:r>
            <a:r>
              <a:rPr lang="en-US" b="1" i="1" dirty="0">
                <a:solidFill>
                  <a:srgbClr val="FF0000"/>
                </a:solidFill>
              </a:rPr>
              <a:t>For example, researchers believe that mutations in the genes BRCA1 and BRCA2 cause as many as 60 percent of all cases of hereditary breast and ovarian cancers. But there is not one specific mutation responsible for all of these cases.</a:t>
            </a:r>
            <a:r>
              <a:rPr lang="en-US" b="1" dirty="0"/>
              <a:t> Researchers have already discovered over 800 different mutations in </a:t>
            </a:r>
            <a:r>
              <a:rPr lang="en-US" b="1" i="1" dirty="0"/>
              <a:t>BRCA1</a:t>
            </a:r>
            <a:r>
              <a:rPr lang="en-US" b="1" dirty="0"/>
              <a:t> alone.</a:t>
            </a:r>
          </a:p>
        </p:txBody>
      </p:sp>
      <p:sp>
        <p:nvSpPr>
          <p:cNvPr id="3" name="Rectangle 2"/>
          <p:cNvSpPr/>
          <p:nvPr/>
        </p:nvSpPr>
        <p:spPr>
          <a:xfrm>
            <a:off x="1676400" y="2438400"/>
            <a:ext cx="8839200" cy="20320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b="1" dirty="0"/>
              <a:t>The </a:t>
            </a:r>
            <a:r>
              <a:rPr lang="en-US" b="1" i="1" dirty="0">
                <a:solidFill>
                  <a:srgbClr val="FF0000"/>
                </a:solidFill>
              </a:rPr>
              <a:t>DNA microarray </a:t>
            </a:r>
            <a:r>
              <a:rPr lang="en-US" b="1" dirty="0"/>
              <a:t>is a tool used to determine whether the DNA from a particular individual contains a mutation in genes like </a:t>
            </a:r>
            <a:r>
              <a:rPr lang="en-US" b="1" i="1" dirty="0"/>
              <a:t>BRCA1 </a:t>
            </a:r>
            <a:r>
              <a:rPr lang="en-US" b="1" dirty="0"/>
              <a:t>and </a:t>
            </a:r>
            <a:r>
              <a:rPr lang="en-US" b="1" i="1" dirty="0"/>
              <a:t>BRCA2</a:t>
            </a:r>
            <a:r>
              <a:rPr lang="en-US" b="1" dirty="0"/>
              <a:t>. The chip consists of a small glass plate encased in plastic. Some companies manufacture microarrays using methods similar to those used to make computer microchips. </a:t>
            </a:r>
            <a:r>
              <a:rPr lang="en-US" b="1" i="1" dirty="0">
                <a:solidFill>
                  <a:srgbClr val="FF0000"/>
                </a:solidFill>
              </a:rPr>
              <a:t>On the surface, each chip contains thousands of short, synthetic, single-stranded DNA sequences, which together add up to the normal gene in question, and to variants (mutations) of that gene </a:t>
            </a:r>
            <a:r>
              <a:rPr lang="en-US" b="1" dirty="0"/>
              <a:t>that have been found in the human population.</a:t>
            </a:r>
          </a:p>
        </p:txBody>
      </p:sp>
      <p:sp>
        <p:nvSpPr>
          <p:cNvPr id="4" name="Rectangle 3"/>
          <p:cNvSpPr/>
          <p:nvPr/>
        </p:nvSpPr>
        <p:spPr>
          <a:xfrm>
            <a:off x="1676400" y="4800600"/>
            <a:ext cx="8839200" cy="12001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b="1" dirty="0"/>
              <a:t>When they were first introduced, DNA microarrays were used only as a research tool. Scientists continue today to conduct </a:t>
            </a:r>
            <a:r>
              <a:rPr lang="en-US" b="1" i="1" dirty="0">
                <a:solidFill>
                  <a:srgbClr val="FF0000"/>
                </a:solidFill>
              </a:rPr>
              <a:t>large-scale population studies</a:t>
            </a:r>
            <a:r>
              <a:rPr lang="en-US" b="1" dirty="0"/>
              <a:t> - to determine how often individuals with a particular mutation actually develop breast cancer, or to identify the changes in gene sequences that are most often associated with particular diseases.</a:t>
            </a:r>
          </a:p>
        </p:txBody>
      </p:sp>
    </p:spTree>
    <p:extLst>
      <p:ext uri="{BB962C8B-B14F-4D97-AF65-F5344CB8AC3E}">
        <p14:creationId xmlns:p14="http://schemas.microsoft.com/office/powerpoint/2010/main" val="1462048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228601"/>
            <a:ext cx="8382000" cy="13239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sz="2000" b="1" dirty="0"/>
              <a:t>Today, DNA microarrays are used in </a:t>
            </a:r>
            <a:r>
              <a:rPr lang="en-US" sz="2000" b="1" i="1" dirty="0">
                <a:solidFill>
                  <a:srgbClr val="FF0000"/>
                </a:solidFill>
              </a:rPr>
              <a:t>clinical diagnostic tests for some diseases</a:t>
            </a:r>
            <a:r>
              <a:rPr lang="en-US" sz="2000" b="1" dirty="0"/>
              <a:t>. Sometimes they are also used to </a:t>
            </a:r>
            <a:r>
              <a:rPr lang="en-US" sz="2000" b="1" i="1" dirty="0">
                <a:solidFill>
                  <a:srgbClr val="FF0000"/>
                </a:solidFill>
              </a:rPr>
              <a:t>determine which drugs might be best prescribed for particular individuals</a:t>
            </a:r>
            <a:r>
              <a:rPr lang="en-US" sz="2000" b="1" dirty="0"/>
              <a:t>, because genes determine how our bodies handle the chemistry related to those drugs.</a:t>
            </a:r>
          </a:p>
        </p:txBody>
      </p:sp>
      <p:sp>
        <p:nvSpPr>
          <p:cNvPr id="3" name="Rectangle 2"/>
          <p:cNvSpPr/>
          <p:nvPr/>
        </p:nvSpPr>
        <p:spPr>
          <a:xfrm>
            <a:off x="1666875" y="1752601"/>
            <a:ext cx="8991600" cy="45243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b="1" dirty="0"/>
              <a:t>To determine whether an individual possesses a mutation for a particular disease, a scientist </a:t>
            </a:r>
            <a:r>
              <a:rPr lang="en-US" b="1" i="1" dirty="0">
                <a:solidFill>
                  <a:srgbClr val="FF0000"/>
                </a:solidFill>
              </a:rPr>
              <a:t>first obtains a sample of DNA from the patient's blood as well as a control sample - one that does not contain a mutation in the gene of interest</a:t>
            </a:r>
            <a:r>
              <a:rPr lang="en-US" b="1" dirty="0"/>
              <a:t>.</a:t>
            </a:r>
          </a:p>
          <a:p>
            <a:pPr>
              <a:defRPr/>
            </a:pPr>
            <a:r>
              <a:rPr lang="en-US" b="1" dirty="0"/>
              <a:t>The researcher then denatures the DNA in the samples - a process that separates the two complementary strands of DNA into single-strands. The next step is to cut the long strands of DNA into smaller, more manageable fragments and then to label each fragment by attaching a fluorescent dye (there are other ways to do this, but this is one common method). </a:t>
            </a:r>
            <a:r>
              <a:rPr lang="en-US" b="1" i="1" dirty="0">
                <a:solidFill>
                  <a:srgbClr val="FF0000"/>
                </a:solidFill>
              </a:rPr>
              <a:t>The individual's DNA is labeled with green dye and the control - or normal - DNA is labeled with red dye. Both sets of labeled DNA are then inserted into the chip and allowed to hybridize - or bind - to the synthetic DNA on the chip.</a:t>
            </a:r>
          </a:p>
          <a:p>
            <a:pPr>
              <a:defRPr/>
            </a:pPr>
            <a:r>
              <a:rPr lang="en-US" b="1" dirty="0">
                <a:solidFill>
                  <a:srgbClr val="FF0000"/>
                </a:solidFill>
              </a:rPr>
              <a:t>If the individual does not have a mutation for the gene</a:t>
            </a:r>
            <a:r>
              <a:rPr lang="en-US" b="1" dirty="0"/>
              <a:t>, both the red and green samples will bind to the sequences on the chip that represent the sequence without the mutation (the "normal" sequence).</a:t>
            </a:r>
          </a:p>
          <a:p>
            <a:pPr>
              <a:defRPr/>
            </a:pPr>
            <a:r>
              <a:rPr lang="en-US" b="1" dirty="0">
                <a:solidFill>
                  <a:srgbClr val="FF0000"/>
                </a:solidFill>
              </a:rPr>
              <a:t>If the individual does possess a mutation</a:t>
            </a:r>
            <a:r>
              <a:rPr lang="en-US" b="1" dirty="0"/>
              <a:t>, the individual's DNA will not bind properly to the DNA sequences on the chip that represent the "normal" sequence but instead will bind to the sequence on the chip that represents the mutated DNA.</a:t>
            </a:r>
          </a:p>
        </p:txBody>
      </p:sp>
    </p:spTree>
    <p:extLst>
      <p:ext uri="{BB962C8B-B14F-4D97-AF65-F5344CB8AC3E}">
        <p14:creationId xmlns:p14="http://schemas.microsoft.com/office/powerpoint/2010/main" val="1136477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Polymerase Chain Reaction (PCR) </a:t>
            </a:r>
          </a:p>
        </p:txBody>
      </p:sp>
      <p:pic>
        <p:nvPicPr>
          <p:cNvPr id="3" name="Picture Placeholder 1" descr="OSC_Microbio_12_02_PCR.jpg"/>
          <p:cNvPicPr>
            <a:picLocks noChangeAspect="1"/>
          </p:cNvPicPr>
          <p:nvPr/>
        </p:nvPicPr>
        <p:blipFill>
          <a:blip r:embed="rId2">
            <a:extLst>
              <a:ext uri="{28A0092B-C50C-407E-A947-70E740481C1C}">
                <a14:useLocalDpi xmlns:a14="http://schemas.microsoft.com/office/drawing/2010/main" val="0"/>
              </a:ext>
            </a:extLst>
          </a:blip>
          <a:srcRect l="-48702" r="-48702"/>
          <a:stretch>
            <a:fillRect/>
          </a:stretch>
        </p:blipFill>
        <p:spPr>
          <a:xfrm>
            <a:off x="1554479" y="1331392"/>
            <a:ext cx="8062913" cy="3500071"/>
          </a:xfrm>
          <a:prstGeom prst="rect">
            <a:avLst/>
          </a:prstGeom>
        </p:spPr>
      </p:pic>
      <p:sp>
        <p:nvSpPr>
          <p:cNvPr id="4" name="Text Placeholder 6"/>
          <p:cNvSpPr txBox="1">
            <a:spLocks/>
          </p:cNvSpPr>
          <p:nvPr/>
        </p:nvSpPr>
        <p:spPr>
          <a:xfrm>
            <a:off x="1554480" y="5083562"/>
            <a:ext cx="8062912" cy="1622037"/>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The polymerase chain reaction (PCR) is used to produce many copies of a specific sequence of DNA.</a:t>
            </a:r>
            <a:endParaRPr lang="en-US" sz="3200" b="1" dirty="0"/>
          </a:p>
        </p:txBody>
      </p:sp>
    </p:spTree>
    <p:extLst>
      <p:ext uri="{BB962C8B-B14F-4D97-AF65-F5344CB8AC3E}">
        <p14:creationId xmlns:p14="http://schemas.microsoft.com/office/powerpoint/2010/main" val="28597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2_02_Ribo_Rep.jpg"/>
          <p:cNvPicPr>
            <a:picLocks noChangeAspect="1"/>
          </p:cNvPicPr>
          <p:nvPr/>
        </p:nvPicPr>
        <p:blipFill>
          <a:blip r:embed="rId2">
            <a:extLst>
              <a:ext uri="{28A0092B-C50C-407E-A947-70E740481C1C}">
                <a14:useLocalDpi xmlns:a14="http://schemas.microsoft.com/office/drawing/2010/main" val="0"/>
              </a:ext>
            </a:extLst>
          </a:blip>
          <a:srcRect l="-17478" r="-17478"/>
          <a:stretch>
            <a:fillRect/>
          </a:stretch>
        </p:blipFill>
        <p:spPr>
          <a:xfrm>
            <a:off x="561702" y="286364"/>
            <a:ext cx="10955892" cy="4755899"/>
          </a:xfrm>
          <a:prstGeom prst="rect">
            <a:avLst/>
          </a:prstGeom>
        </p:spPr>
      </p:pic>
      <p:sp>
        <p:nvSpPr>
          <p:cNvPr id="3" name="Text Placeholder 6"/>
          <p:cNvSpPr txBox="1">
            <a:spLocks/>
          </p:cNvSpPr>
          <p:nvPr/>
        </p:nvSpPr>
        <p:spPr>
          <a:xfrm>
            <a:off x="2008192" y="5042263"/>
            <a:ext cx="8062912" cy="1166382"/>
          </a:xfrm>
          <a:prstGeom prst="rect">
            <a:avLst/>
          </a:prstGeom>
        </p:spPr>
        <p:txBody>
          <a:bodyPr rIns="14400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Strains of infectious bacteria, such as </a:t>
            </a:r>
            <a:r>
              <a:rPr lang="en-US" sz="1600" b="1" i="1"/>
              <a:t>C. difficile</a:t>
            </a:r>
            <a:r>
              <a:rPr lang="en-US" sz="1600" b="1"/>
              <a:t>, can be identified by molecular analysis. PCR ribotyping is commonly used to identify particular </a:t>
            </a:r>
            <a:r>
              <a:rPr lang="en-US" sz="1600" b="1" i="1"/>
              <a:t>C. difficile </a:t>
            </a:r>
            <a:r>
              <a:rPr lang="en-US" sz="1600" b="1"/>
              <a:t>strains. Rep-PCR is an alternate molecular technique that is also used to identify particular</a:t>
            </a:r>
            <a:br>
              <a:rPr lang="en-US" sz="1600" b="1"/>
            </a:br>
            <a:r>
              <a:rPr lang="en-US" sz="1600" b="1" i="1"/>
              <a:t>C. difficile </a:t>
            </a:r>
            <a:r>
              <a:rPr lang="en-US" sz="1600" b="1"/>
              <a:t>strains. (credit b: modification of work by American Society for Microbiology)</a:t>
            </a:r>
            <a:endParaRPr lang="en-US" sz="1600" b="1" dirty="0"/>
          </a:p>
        </p:txBody>
      </p:sp>
    </p:spTree>
    <p:extLst>
      <p:ext uri="{BB962C8B-B14F-4D97-AF65-F5344CB8AC3E}">
        <p14:creationId xmlns:p14="http://schemas.microsoft.com/office/powerpoint/2010/main" val="6488724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normAutofit/>
          </a:bodyPr>
          <a:lstStyle/>
          <a:p>
            <a:r>
              <a:rPr lang="en-US" altLang="en-US"/>
              <a:t>PCR </a:t>
            </a:r>
          </a:p>
        </p:txBody>
      </p:sp>
      <p:sp>
        <p:nvSpPr>
          <p:cNvPr id="3" name="Content Placeholder 2"/>
          <p:cNvSpPr>
            <a:spLocks noGrp="1"/>
          </p:cNvSpPr>
          <p:nvPr>
            <p:ph idx="1"/>
          </p:nvPr>
        </p:nvSpPr>
        <p:spPr>
          <a:xfrm>
            <a:off x="1981200" y="1295400"/>
            <a:ext cx="8229600" cy="5334000"/>
          </a:xfrm>
          <a:noFill/>
          <a:ln cap="flat">
            <a:solidFill>
              <a:srgbClr val="000000"/>
            </a:solidFill>
            <a:miter lim="800000"/>
            <a:headEnd/>
            <a:tailEnd/>
          </a:ln>
          <a:effectLst>
            <a:outerShdw blurRad="40000" dist="23000" dir="5400000" rotWithShape="0">
              <a:srgbClr val="000000">
                <a:alpha val="34998"/>
              </a:srgbClr>
            </a:outerShdw>
          </a:effectLst>
        </p:spPr>
        <p:txBody>
          <a:bodyPr>
            <a:noAutofit/>
          </a:bodyPr>
          <a:lstStyle/>
          <a:p>
            <a:pPr>
              <a:spcAft>
                <a:spcPts val="600"/>
              </a:spcAft>
              <a:defRPr/>
            </a:pPr>
            <a:r>
              <a:rPr lang="en-US" sz="2400" b="1" dirty="0">
                <a:solidFill>
                  <a:srgbClr val="FF0000"/>
                </a:solidFill>
              </a:rPr>
              <a:t>Hong Kong 2003</a:t>
            </a:r>
            <a:endParaRPr lang="en-US" sz="3600" b="1" dirty="0">
              <a:solidFill>
                <a:srgbClr val="FF0000"/>
              </a:solidFill>
            </a:endParaRPr>
          </a:p>
          <a:p>
            <a:pPr>
              <a:spcAft>
                <a:spcPts val="600"/>
              </a:spcAft>
              <a:defRPr/>
            </a:pPr>
            <a:r>
              <a:rPr lang="en-US" sz="2400" dirty="0">
                <a:solidFill>
                  <a:schemeClr val="tx1"/>
                </a:solidFill>
              </a:rPr>
              <a:t>Epidemiologists used </a:t>
            </a:r>
            <a:r>
              <a:rPr lang="en-US" sz="2400" b="1" i="1" dirty="0">
                <a:solidFill>
                  <a:schemeClr val="tx1"/>
                </a:solidFill>
              </a:rPr>
              <a:t>PCR</a:t>
            </a:r>
            <a:r>
              <a:rPr lang="en-US" sz="2400" dirty="0">
                <a:solidFill>
                  <a:schemeClr val="tx1"/>
                </a:solidFill>
              </a:rPr>
              <a:t> to amplify the genome of an unknown pathogen responsible for killing many </a:t>
            </a:r>
          </a:p>
          <a:p>
            <a:pPr>
              <a:spcAft>
                <a:spcPts val="600"/>
              </a:spcAft>
              <a:defRPr/>
            </a:pPr>
            <a:r>
              <a:rPr lang="en-US" sz="2400" dirty="0">
                <a:solidFill>
                  <a:schemeClr val="tx1"/>
                </a:solidFill>
              </a:rPr>
              <a:t>Dying of an </a:t>
            </a:r>
            <a:r>
              <a:rPr lang="en-US" sz="2400" b="1" i="1" dirty="0">
                <a:solidFill>
                  <a:schemeClr val="tx1"/>
                </a:solidFill>
              </a:rPr>
              <a:t>acute respiratory condition </a:t>
            </a:r>
          </a:p>
          <a:p>
            <a:pPr>
              <a:spcAft>
                <a:spcPts val="600"/>
              </a:spcAft>
              <a:defRPr/>
            </a:pPr>
            <a:r>
              <a:rPr lang="en-US" sz="2400" dirty="0">
                <a:solidFill>
                  <a:schemeClr val="tx1"/>
                </a:solidFill>
              </a:rPr>
              <a:t>Isolated DNA --------</a:t>
            </a:r>
            <a:r>
              <a:rPr lang="en-US" sz="2400" dirty="0">
                <a:solidFill>
                  <a:schemeClr val="tx1"/>
                </a:solidFill>
                <a:sym typeface="Wingdings"/>
              </a:rPr>
              <a:t> copied it (PCR) - determined NT sequence ----- which was similar to the </a:t>
            </a:r>
            <a:r>
              <a:rPr lang="en-US" sz="2400" b="1" i="1" dirty="0">
                <a:solidFill>
                  <a:schemeClr val="tx1"/>
                </a:solidFill>
                <a:sym typeface="Wingdings"/>
              </a:rPr>
              <a:t>coronaviruses</a:t>
            </a:r>
            <a:r>
              <a:rPr lang="en-US" sz="2400" dirty="0">
                <a:solidFill>
                  <a:schemeClr val="tx1"/>
                </a:solidFill>
                <a:sym typeface="Wingdings"/>
              </a:rPr>
              <a:t> (only thought to cause mild colds) </a:t>
            </a:r>
          </a:p>
          <a:p>
            <a:pPr>
              <a:spcAft>
                <a:spcPts val="600"/>
              </a:spcAft>
              <a:defRPr/>
            </a:pPr>
            <a:r>
              <a:rPr lang="en-US" sz="2400" b="1" i="1" dirty="0">
                <a:solidFill>
                  <a:srgbClr val="FF0000"/>
                </a:solidFill>
                <a:sym typeface="Wingdings"/>
              </a:rPr>
              <a:t>SARS</a:t>
            </a:r>
          </a:p>
          <a:p>
            <a:pPr>
              <a:spcAft>
                <a:spcPts val="600"/>
              </a:spcAft>
              <a:defRPr/>
            </a:pPr>
            <a:r>
              <a:rPr lang="en-US" sz="2400" b="1" i="1" dirty="0">
                <a:solidFill>
                  <a:schemeClr val="tx1"/>
                </a:solidFill>
                <a:sym typeface="Wingdings"/>
              </a:rPr>
              <a:t>No need to isolate the pathogen.  Detect it’s DNA by amplification! </a:t>
            </a:r>
            <a:endParaRPr lang="en-US" sz="2400" b="1" i="1" dirty="0">
              <a:solidFill>
                <a:schemeClr val="tx1"/>
              </a:solidFill>
            </a:endParaRPr>
          </a:p>
        </p:txBody>
      </p:sp>
    </p:spTree>
    <p:extLst>
      <p:ext uri="{BB962C8B-B14F-4D97-AF65-F5344CB8AC3E}">
        <p14:creationId xmlns:p14="http://schemas.microsoft.com/office/powerpoint/2010/main" val="10550633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768" y="177529"/>
            <a:ext cx="9601200" cy="658111"/>
          </a:xfrm>
        </p:spPr>
        <p:txBody>
          <a:bodyPr>
            <a:normAutofit fontScale="90000"/>
          </a:bodyPr>
          <a:lstStyle/>
          <a:p>
            <a:r>
              <a:rPr lang="en-US" dirty="0"/>
              <a:t>DNA Sequencing </a:t>
            </a:r>
          </a:p>
        </p:txBody>
      </p:sp>
      <p:pic>
        <p:nvPicPr>
          <p:cNvPr id="3" name="Picture Placeholder 1" descr="OSC_Microbio_12_02_fluoroddNTP.jpg"/>
          <p:cNvPicPr>
            <a:picLocks noChangeAspect="1"/>
          </p:cNvPicPr>
          <p:nvPr/>
        </p:nvPicPr>
        <p:blipFill>
          <a:blip r:embed="rId2">
            <a:extLst>
              <a:ext uri="{28A0092B-C50C-407E-A947-70E740481C1C}">
                <a14:useLocalDpi xmlns:a14="http://schemas.microsoft.com/office/drawing/2010/main" val="0"/>
              </a:ext>
            </a:extLst>
          </a:blip>
          <a:srcRect l="-1623" r="-1623"/>
          <a:stretch>
            <a:fillRect/>
          </a:stretch>
        </p:blipFill>
        <p:spPr>
          <a:xfrm>
            <a:off x="2382252" y="835640"/>
            <a:ext cx="8062913" cy="3500071"/>
          </a:xfrm>
          <a:prstGeom prst="rect">
            <a:avLst/>
          </a:prstGeom>
        </p:spPr>
      </p:pic>
      <p:sp>
        <p:nvSpPr>
          <p:cNvPr id="4" name="Text Placeholder 6"/>
          <p:cNvSpPr txBox="1">
            <a:spLocks/>
          </p:cNvSpPr>
          <p:nvPr/>
        </p:nvSpPr>
        <p:spPr>
          <a:xfrm>
            <a:off x="1195137" y="4555224"/>
            <a:ext cx="8062912" cy="210225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solidFill>
                  <a:srgbClr val="FF0000"/>
                </a:solidFill>
              </a:rPr>
              <a:t>Frederick Sanger’s </a:t>
            </a:r>
            <a:r>
              <a:rPr lang="en-US" sz="2400" b="1" dirty="0" err="1"/>
              <a:t>dideoxy</a:t>
            </a:r>
            <a:r>
              <a:rPr lang="en-US" sz="2400" b="1" dirty="0"/>
              <a:t> chain termination method is illustrated, using </a:t>
            </a:r>
            <a:r>
              <a:rPr lang="en-US" sz="2400" b="1" dirty="0" err="1"/>
              <a:t>ddNTPs</a:t>
            </a:r>
            <a:r>
              <a:rPr lang="en-US" sz="2400" b="1" dirty="0"/>
              <a:t> tagged with </a:t>
            </a:r>
            <a:r>
              <a:rPr lang="en-US" sz="2400" b="1" dirty="0" err="1"/>
              <a:t>fluorochromes</a:t>
            </a:r>
            <a:r>
              <a:rPr lang="en-US" sz="2400" b="1" dirty="0"/>
              <a:t>. Using </a:t>
            </a:r>
            <a:r>
              <a:rPr lang="en-US" sz="2400" b="1" dirty="0" err="1"/>
              <a:t>ddNTPs</a:t>
            </a:r>
            <a:r>
              <a:rPr lang="en-US" sz="2400" b="1" dirty="0"/>
              <a:t>, a mixture of DNA fragments of every possible size, varying in length by only one nucleotide, can be generated. The DNA is separated on the basis of size and each band can be detected with a fluorescence detector.</a:t>
            </a:r>
          </a:p>
        </p:txBody>
      </p:sp>
    </p:spTree>
    <p:extLst>
      <p:ext uri="{BB962C8B-B14F-4D97-AF65-F5344CB8AC3E}">
        <p14:creationId xmlns:p14="http://schemas.microsoft.com/office/powerpoint/2010/main" val="9244543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Sequencing  - Sanger </a:t>
            </a:r>
          </a:p>
        </p:txBody>
      </p:sp>
      <p:pic>
        <p:nvPicPr>
          <p:cNvPr id="3" name="Picture Placeholder 1" descr="OSC_Microbio_12_02_Sequencer.jpg"/>
          <p:cNvPicPr>
            <a:picLocks noChangeAspect="1"/>
          </p:cNvPicPr>
          <p:nvPr/>
        </p:nvPicPr>
        <p:blipFill>
          <a:blip r:embed="rId2">
            <a:extLst>
              <a:ext uri="{28A0092B-C50C-407E-A947-70E740481C1C}">
                <a14:useLocalDpi xmlns:a14="http://schemas.microsoft.com/office/drawing/2010/main" val="0"/>
              </a:ext>
            </a:extLst>
          </a:blip>
          <a:srcRect t="-11441" b="-11441"/>
          <a:stretch>
            <a:fillRect/>
          </a:stretch>
        </p:blipFill>
        <p:spPr>
          <a:xfrm>
            <a:off x="4079875" y="1079292"/>
            <a:ext cx="4032250" cy="5256213"/>
          </a:xfrm>
          <a:prstGeom prst="rect">
            <a:avLst/>
          </a:prstGeom>
        </p:spPr>
      </p:pic>
    </p:spTree>
    <p:extLst>
      <p:ext uri="{BB962C8B-B14F-4D97-AF65-F5344CB8AC3E}">
        <p14:creationId xmlns:p14="http://schemas.microsoft.com/office/powerpoint/2010/main" val="16476307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Recombinant DNA </a:t>
            </a:r>
            <a:r>
              <a:rPr lang="mr-IN" dirty="0"/>
              <a:t>–</a:t>
            </a:r>
            <a:r>
              <a:rPr lang="en-US" dirty="0"/>
              <a:t> Pharmaceutical Production </a:t>
            </a:r>
          </a:p>
        </p:txBody>
      </p:sp>
      <p:sp>
        <p:nvSpPr>
          <p:cNvPr id="3" name="Content Placeholder 2"/>
          <p:cNvSpPr>
            <a:spLocks noGrp="1"/>
          </p:cNvSpPr>
          <p:nvPr>
            <p:ph idx="1"/>
          </p:nvPr>
        </p:nvSpPr>
        <p:spPr>
          <a:xfrm>
            <a:off x="1371600" y="2197768"/>
            <a:ext cx="9601200" cy="3669632"/>
          </a:xfrm>
        </p:spPr>
        <p:txBody>
          <a:bodyPr>
            <a:normAutofit fontScale="85000" lnSpcReduction="10000"/>
          </a:bodyPr>
          <a:lstStyle/>
          <a:p>
            <a:r>
              <a:rPr lang="en-US" sz="5400" b="1" dirty="0"/>
              <a:t>Modify bacteria such as </a:t>
            </a:r>
            <a:r>
              <a:rPr lang="en-US" sz="5400" b="1" i="1" dirty="0">
                <a:solidFill>
                  <a:srgbClr val="FF0000"/>
                </a:solidFill>
              </a:rPr>
              <a:t>Streptomyces</a:t>
            </a:r>
            <a:r>
              <a:rPr lang="en-US" sz="5400" b="1" dirty="0"/>
              <a:t> spp. to make new antibiotics. </a:t>
            </a:r>
          </a:p>
          <a:p>
            <a:r>
              <a:rPr lang="en-US" sz="5400" b="1" dirty="0">
                <a:solidFill>
                  <a:srgbClr val="FF0000"/>
                </a:solidFill>
              </a:rPr>
              <a:t>Vaccines</a:t>
            </a:r>
            <a:r>
              <a:rPr lang="en-US" sz="5400" b="1" dirty="0"/>
              <a:t> such as new HEP B vaccines</a:t>
            </a:r>
          </a:p>
          <a:p>
            <a:r>
              <a:rPr lang="en-US" sz="5400" b="1" dirty="0"/>
              <a:t>See page 539. </a:t>
            </a:r>
          </a:p>
        </p:txBody>
      </p:sp>
    </p:spTree>
    <p:extLst>
      <p:ext uri="{BB962C8B-B14F-4D97-AF65-F5344CB8AC3E}">
        <p14:creationId xmlns:p14="http://schemas.microsoft.com/office/powerpoint/2010/main" val="16785947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Therapy </a:t>
            </a:r>
          </a:p>
        </p:txBody>
      </p:sp>
      <p:pic>
        <p:nvPicPr>
          <p:cNvPr id="3" name="Picture Placeholder 1" descr="OSC_Microbio_12_01_GeneTher.jpg"/>
          <p:cNvPicPr>
            <a:picLocks noChangeAspect="1"/>
          </p:cNvPicPr>
          <p:nvPr/>
        </p:nvPicPr>
        <p:blipFill>
          <a:blip r:embed="rId2">
            <a:extLst>
              <a:ext uri="{28A0092B-C50C-407E-A947-70E740481C1C}">
                <a14:useLocalDpi xmlns:a14="http://schemas.microsoft.com/office/drawing/2010/main" val="0"/>
              </a:ext>
            </a:extLst>
          </a:blip>
          <a:srcRect l="-6727" r="-6727"/>
          <a:stretch>
            <a:fillRect/>
          </a:stretch>
        </p:blipFill>
        <p:spPr>
          <a:xfrm>
            <a:off x="2064543" y="2089037"/>
            <a:ext cx="8062913" cy="3500071"/>
          </a:xfrm>
          <a:prstGeom prst="rect">
            <a:avLst/>
          </a:prstGeom>
        </p:spPr>
      </p:pic>
    </p:spTree>
    <p:extLst>
      <p:ext uri="{BB962C8B-B14F-4D97-AF65-F5344CB8AC3E}">
        <p14:creationId xmlns:p14="http://schemas.microsoft.com/office/powerpoint/2010/main" val="1598921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a:t>
            </a:r>
          </a:p>
        </p:txBody>
      </p:sp>
      <p:pic>
        <p:nvPicPr>
          <p:cNvPr id="3" name="Picture Placeholder 1" descr="OSC_Microbio_12_01_RecombTech.jpg"/>
          <p:cNvPicPr>
            <a:picLocks noChangeAspect="1"/>
          </p:cNvPicPr>
          <p:nvPr/>
        </p:nvPicPr>
        <p:blipFill>
          <a:blip r:embed="rId2">
            <a:extLst>
              <a:ext uri="{28A0092B-C50C-407E-A947-70E740481C1C}">
                <a14:useLocalDpi xmlns:a14="http://schemas.microsoft.com/office/drawing/2010/main" val="0"/>
              </a:ext>
            </a:extLst>
          </a:blip>
          <a:srcRect t="-28161" b="-28161"/>
          <a:stretch>
            <a:fillRect/>
          </a:stretch>
        </p:blipFill>
        <p:spPr>
          <a:xfrm>
            <a:off x="2064543" y="1079292"/>
            <a:ext cx="8062913" cy="3500071"/>
          </a:xfrm>
          <a:prstGeom prst="rect">
            <a:avLst/>
          </a:prstGeom>
        </p:spPr>
      </p:pic>
      <p:sp>
        <p:nvSpPr>
          <p:cNvPr id="4" name="Text Placeholder 6"/>
          <p:cNvSpPr txBox="1">
            <a:spLocks/>
          </p:cNvSpPr>
          <p:nvPr/>
        </p:nvSpPr>
        <p:spPr>
          <a:xfrm>
            <a:off x="2064544" y="4127863"/>
            <a:ext cx="8062912" cy="222068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Recombinant DNA technology is the artificial recombination of DNA from two organisms. In this example, the human insulin gene is inserted into a bacterial plasmid. This recombinant plasmid can then be used to transform bacteria, which gain the ability to produce the insulin protein.</a:t>
            </a:r>
            <a:endParaRPr lang="en-US" sz="2400" b="1" dirty="0"/>
          </a:p>
        </p:txBody>
      </p:sp>
    </p:spTree>
    <p:extLst>
      <p:ext uri="{BB962C8B-B14F-4D97-AF65-F5344CB8AC3E}">
        <p14:creationId xmlns:p14="http://schemas.microsoft.com/office/powerpoint/2010/main" val="1340994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p:txBody>
          <a:bodyPr>
            <a:normAutofit fontScale="90000"/>
          </a:bodyPr>
          <a:lstStyle/>
          <a:p>
            <a:pPr eaLnBrk="1" hangingPunct="1"/>
            <a:r>
              <a:rPr lang="en-US" altLang="en-US"/>
              <a:t>Tools - Restriction Endonucleases (Enzymes)</a:t>
            </a:r>
          </a:p>
        </p:txBody>
      </p:sp>
      <p:sp>
        <p:nvSpPr>
          <p:cNvPr id="70658" name="Content Placeholder 2"/>
          <p:cNvSpPr>
            <a:spLocks noGrp="1"/>
          </p:cNvSpPr>
          <p:nvPr>
            <p:ph idx="1"/>
          </p:nvPr>
        </p:nvSpPr>
        <p:spPr>
          <a:xfrm>
            <a:off x="2057400" y="1392072"/>
            <a:ext cx="8229600" cy="5258110"/>
          </a:xfrm>
        </p:spPr>
        <p:txBody>
          <a:bodyPr>
            <a:noAutofit/>
          </a:bodyPr>
          <a:lstStyle/>
          <a:p>
            <a:pPr eaLnBrk="1" hangingPunct="1"/>
            <a:r>
              <a:rPr lang="en-US" altLang="en-US" sz="2800" b="1" dirty="0">
                <a:solidFill>
                  <a:srgbClr val="FF0000"/>
                </a:solidFill>
              </a:rPr>
              <a:t>Enzymes</a:t>
            </a:r>
            <a:r>
              <a:rPr lang="en-US" altLang="en-US" sz="2800" b="1" dirty="0">
                <a:solidFill>
                  <a:schemeClr val="tx1"/>
                </a:solidFill>
              </a:rPr>
              <a:t> that can clip strands of DNA crosswise at selected positions</a:t>
            </a:r>
          </a:p>
          <a:p>
            <a:pPr lvl="1" eaLnBrk="1" hangingPunct="1"/>
            <a:r>
              <a:rPr lang="en-US" altLang="en-US" sz="2400" b="1" dirty="0">
                <a:solidFill>
                  <a:schemeClr val="tx1"/>
                </a:solidFill>
              </a:rPr>
              <a:t>From bacteria; </a:t>
            </a:r>
            <a:r>
              <a:rPr lang="ja-JP" altLang="en-US" sz="2400" b="1" dirty="0">
                <a:solidFill>
                  <a:schemeClr val="tx1"/>
                </a:solidFill>
              </a:rPr>
              <a:t>“</a:t>
            </a:r>
            <a:r>
              <a:rPr lang="en-US" altLang="ja-JP" sz="2400" b="1" dirty="0">
                <a:solidFill>
                  <a:srgbClr val="FF0000"/>
                </a:solidFill>
              </a:rPr>
              <a:t>restriction fragments</a:t>
            </a:r>
            <a:r>
              <a:rPr lang="ja-JP" altLang="en-US" sz="2400" b="1" dirty="0">
                <a:solidFill>
                  <a:schemeClr val="tx1"/>
                </a:solidFill>
              </a:rPr>
              <a:t>”</a:t>
            </a:r>
            <a:r>
              <a:rPr lang="en-US" altLang="ja-JP" sz="2400" b="1" dirty="0">
                <a:solidFill>
                  <a:schemeClr val="tx1"/>
                </a:solidFill>
              </a:rPr>
              <a:t> </a:t>
            </a:r>
          </a:p>
          <a:p>
            <a:pPr lvl="1" eaLnBrk="1" hangingPunct="1"/>
            <a:r>
              <a:rPr lang="en-US" altLang="ja-JP" sz="2400" b="1" dirty="0">
                <a:solidFill>
                  <a:schemeClr val="tx1"/>
                </a:solidFill>
              </a:rPr>
              <a:t>Bacteria cut up foreign DNA (protection against other bacteria) </a:t>
            </a:r>
          </a:p>
          <a:p>
            <a:pPr eaLnBrk="1" hangingPunct="1"/>
            <a:r>
              <a:rPr lang="en-US" altLang="en-US" sz="2800" b="1" dirty="0">
                <a:solidFill>
                  <a:schemeClr val="tx1"/>
                </a:solidFill>
              </a:rPr>
              <a:t>Each has a known sequence of </a:t>
            </a:r>
            <a:r>
              <a:rPr lang="en-US" altLang="en-US" sz="2800" b="1" dirty="0">
                <a:solidFill>
                  <a:srgbClr val="FF0000"/>
                </a:solidFill>
              </a:rPr>
              <a:t>4 to 10 pairs </a:t>
            </a:r>
            <a:r>
              <a:rPr lang="en-US" altLang="en-US" sz="2800" b="1" dirty="0">
                <a:solidFill>
                  <a:schemeClr val="tx1"/>
                </a:solidFill>
              </a:rPr>
              <a:t>as its target</a:t>
            </a:r>
          </a:p>
          <a:p>
            <a:pPr eaLnBrk="1" hangingPunct="1"/>
            <a:r>
              <a:rPr lang="en-US" altLang="en-US" sz="2800" dirty="0">
                <a:solidFill>
                  <a:schemeClr val="tx1"/>
                </a:solidFill>
              </a:rPr>
              <a:t>Can recognize and clip at </a:t>
            </a:r>
            <a:r>
              <a:rPr lang="en-US" altLang="en-US" sz="2800" b="1" dirty="0">
                <a:solidFill>
                  <a:srgbClr val="FF0000"/>
                </a:solidFill>
              </a:rPr>
              <a:t>palindromes</a:t>
            </a:r>
          </a:p>
          <a:p>
            <a:pPr eaLnBrk="1" hangingPunct="1"/>
            <a:r>
              <a:rPr lang="en-US" altLang="en-US" sz="2800" b="1" dirty="0">
                <a:solidFill>
                  <a:srgbClr val="FF0000"/>
                </a:solidFill>
              </a:rPr>
              <a:t>Used for: </a:t>
            </a:r>
          </a:p>
          <a:p>
            <a:pPr lvl="1" eaLnBrk="1" hangingPunct="1"/>
            <a:r>
              <a:rPr lang="en-US" altLang="en-US" sz="2400" b="1" dirty="0">
                <a:solidFill>
                  <a:schemeClr val="tx1"/>
                </a:solidFill>
              </a:rPr>
              <a:t>1. making copies of DNA segments </a:t>
            </a:r>
          </a:p>
          <a:p>
            <a:pPr lvl="1" eaLnBrk="1" hangingPunct="1"/>
            <a:r>
              <a:rPr lang="en-US" altLang="en-US" sz="2400" b="1" dirty="0">
                <a:solidFill>
                  <a:schemeClr val="tx1"/>
                </a:solidFill>
              </a:rPr>
              <a:t>2. recombination </a:t>
            </a:r>
            <a:endParaRPr lang="en-US" altLang="en-US" sz="2400" dirty="0">
              <a:solidFill>
                <a:schemeClr val="tx1"/>
              </a:solidFill>
            </a:endParaRPr>
          </a:p>
          <a:p>
            <a:pPr eaLnBrk="1" hangingPunct="1"/>
            <a:endParaRPr lang="en-US" altLang="en-US" sz="2800" dirty="0">
              <a:solidFill>
                <a:schemeClr val="tx1"/>
              </a:solidFill>
            </a:endParaRPr>
          </a:p>
        </p:txBody>
      </p:sp>
    </p:spTree>
    <p:extLst>
      <p:ext uri="{BB962C8B-B14F-4D97-AF65-F5344CB8AC3E}">
        <p14:creationId xmlns:p14="http://schemas.microsoft.com/office/powerpoint/2010/main" val="1666184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ＭＳ Ｐゴシック" charset="-128"/>
              </a:defRPr>
            </a:lvl1pPr>
            <a:lvl2pPr marL="742950" indent="-285750">
              <a:spcBef>
                <a:spcPct val="20000"/>
              </a:spcBef>
              <a:buFont typeface="Arial" charset="0"/>
              <a:buChar char="–"/>
              <a:defRPr sz="2800">
                <a:solidFill>
                  <a:schemeClr val="tx1"/>
                </a:solidFill>
                <a:latin typeface="Calibri" charset="0"/>
                <a:ea typeface="ＭＳ Ｐゴシック" charset="-128"/>
              </a:defRPr>
            </a:lvl2pPr>
            <a:lvl3pPr marL="1143000" indent="-228600">
              <a:spcBef>
                <a:spcPct val="20000"/>
              </a:spcBef>
              <a:buFont typeface="Arial" charset="0"/>
              <a:buChar char="•"/>
              <a:defRPr sz="2400">
                <a:solidFill>
                  <a:schemeClr val="tx1"/>
                </a:solidFill>
                <a:latin typeface="Calibri" charset="0"/>
                <a:ea typeface="ＭＳ Ｐゴシック" charset="-128"/>
              </a:defRPr>
            </a:lvl3pPr>
            <a:lvl4pPr marL="1600200" indent="-228600">
              <a:spcBef>
                <a:spcPct val="20000"/>
              </a:spcBef>
              <a:buFont typeface="Arial" charset="0"/>
              <a:buChar char="–"/>
              <a:defRPr sz="2000">
                <a:solidFill>
                  <a:schemeClr val="tx1"/>
                </a:solidFill>
                <a:latin typeface="Calibri" charset="0"/>
                <a:ea typeface="ＭＳ Ｐゴシック" charset="-128"/>
              </a:defRPr>
            </a:lvl4pPr>
            <a:lvl5pPr marL="2057400" indent="-228600">
              <a:spcBef>
                <a:spcPct val="20000"/>
              </a:spcBef>
              <a:buFont typeface="Arial" charset="0"/>
              <a:buChar char="»"/>
              <a:defRPr sz="20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50000"/>
              </a:spcBef>
              <a:buFontTx/>
              <a:buNone/>
            </a:pPr>
            <a:r>
              <a:rPr lang="en-US" altLang="en-US" sz="1400">
                <a:latin typeface="Arial" charset="0"/>
              </a:rPr>
              <a:t>Figure 10.1</a:t>
            </a:r>
          </a:p>
        </p:txBody>
      </p:sp>
      <p:sp>
        <p:nvSpPr>
          <p:cNvPr id="4" name="TextBox 3"/>
          <p:cNvSpPr txBox="1">
            <a:spLocks noChangeArrowheads="1"/>
          </p:cNvSpPr>
          <p:nvPr/>
        </p:nvSpPr>
        <p:spPr bwMode="auto">
          <a:xfrm>
            <a:off x="3200400" y="116909"/>
            <a:ext cx="4191000" cy="1938992"/>
          </a:xfrm>
          <a:prstGeom prst="rect">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000000">
                <a:alpha val="34998"/>
              </a:srgbClr>
            </a:outerShdw>
          </a:effectLst>
        </p:spPr>
        <p:txBody>
          <a:bodyPr>
            <a:spAutoFit/>
          </a:bodyPr>
          <a:lstStyle/>
          <a:p>
            <a:pPr eaLnBrk="1" hangingPunct="1">
              <a:defRPr/>
            </a:pPr>
            <a:r>
              <a:rPr lang="en-US" sz="2000" dirty="0">
                <a:solidFill>
                  <a:schemeClr val="lt1"/>
                </a:solidFill>
              </a:rPr>
              <a:t>Denaturing of hydrogen bonds in DNA. Parent strands are separated. When cooled, strands can be rejoined or </a:t>
            </a:r>
            <a:r>
              <a:rPr lang="en-US" sz="2000" dirty="0" err="1">
                <a:solidFill>
                  <a:schemeClr val="lt1"/>
                </a:solidFill>
              </a:rPr>
              <a:t>renatured</a:t>
            </a:r>
            <a:r>
              <a:rPr lang="en-US" sz="2000" dirty="0">
                <a:solidFill>
                  <a:schemeClr val="lt1"/>
                </a:solidFill>
              </a:rPr>
              <a:t>. (Need not be from the same organism, but must have matching sites). </a:t>
            </a:r>
          </a:p>
        </p:txBody>
      </p:sp>
      <p:sp>
        <p:nvSpPr>
          <p:cNvPr id="5" name="TextBox 4"/>
          <p:cNvSpPr txBox="1">
            <a:spLocks noChangeArrowheads="1"/>
          </p:cNvSpPr>
          <p:nvPr/>
        </p:nvSpPr>
        <p:spPr bwMode="auto">
          <a:xfrm>
            <a:off x="2209800" y="2286000"/>
            <a:ext cx="4267200" cy="3416320"/>
          </a:xfrm>
          <a:prstGeom prst="rect">
            <a:avLst/>
          </a:prstGeom>
          <a:gradFill rotWithShape="1">
            <a:gsLst>
              <a:gs pos="0">
                <a:srgbClr val="CE3B37"/>
              </a:gs>
              <a:gs pos="20000">
                <a:srgbClr val="CB3D3A"/>
              </a:gs>
              <a:gs pos="100000">
                <a:srgbClr val="9B2D2A"/>
              </a:gs>
            </a:gsLst>
            <a:lin ang="5400000"/>
          </a:gradFill>
          <a:ln w="9525">
            <a:solidFill>
              <a:srgbClr val="BE4B48"/>
            </a:solidFill>
            <a:miter lim="800000"/>
            <a:headEnd/>
            <a:tailEnd/>
          </a:ln>
          <a:effectLst>
            <a:outerShdw blurRad="40000" dist="23000" dir="5400000" rotWithShape="0">
              <a:srgbClr val="000000">
                <a:alpha val="34998"/>
              </a:srgbClr>
            </a:outerShdw>
          </a:effectLst>
        </p:spPr>
        <p:txBody>
          <a:bodyPr>
            <a:spAutoFit/>
          </a:bodyPr>
          <a:lstStyle/>
          <a:p>
            <a:pPr eaLnBrk="1" hangingPunct="1">
              <a:defRPr/>
            </a:pPr>
            <a:r>
              <a:rPr lang="en-US" sz="2400" dirty="0">
                <a:solidFill>
                  <a:schemeClr val="lt1"/>
                </a:solidFill>
              </a:rPr>
              <a:t>Palindromes are sequences of DNA that are identical when read from the 5 to 3 prime direction on both strands.  Examples to the right. Restriction </a:t>
            </a:r>
            <a:r>
              <a:rPr lang="en-US" sz="2400" dirty="0" err="1">
                <a:solidFill>
                  <a:schemeClr val="lt1"/>
                </a:solidFill>
              </a:rPr>
              <a:t>endonucleases</a:t>
            </a:r>
            <a:r>
              <a:rPr lang="en-US" sz="2400" dirty="0">
                <a:solidFill>
                  <a:schemeClr val="lt1"/>
                </a:solidFill>
              </a:rPr>
              <a:t> in bacteria have a unique property of clipping at base sequences called palindromes. </a:t>
            </a:r>
          </a:p>
        </p:txBody>
      </p:sp>
      <p:sp>
        <p:nvSpPr>
          <p:cNvPr id="6" name="TextBox 5"/>
          <p:cNvSpPr txBox="1"/>
          <p:nvPr/>
        </p:nvSpPr>
        <p:spPr>
          <a:xfrm>
            <a:off x="7128354" y="3178552"/>
            <a:ext cx="4343400" cy="1631216"/>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1" hangingPunct="1">
              <a:defRPr/>
            </a:pPr>
            <a:r>
              <a:rPr lang="en-US" sz="2000" b="1">
                <a:solidFill>
                  <a:srgbClr val="000000"/>
                </a:solidFill>
                <a:ea typeface="Arial" charset="0"/>
                <a:cs typeface="Arial" charset="0"/>
              </a:rPr>
              <a:t>RE cleaves DNA at a specific palindromic sequence.  This produces staggered ends called sticky ends. The sticky ends are used to join DNA from different organisms. </a:t>
            </a:r>
          </a:p>
        </p:txBody>
      </p:sp>
    </p:spTree>
    <p:extLst>
      <p:ext uri="{BB962C8B-B14F-4D97-AF65-F5344CB8AC3E}">
        <p14:creationId xmlns:p14="http://schemas.microsoft.com/office/powerpoint/2010/main" val="1331703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Enzymes </a:t>
            </a:r>
          </a:p>
        </p:txBody>
      </p:sp>
      <p:pic>
        <p:nvPicPr>
          <p:cNvPr id="3" name="Picture Placeholder 1" descr="OSC_Microbio_12_01_Recuts.jpg"/>
          <p:cNvPicPr>
            <a:picLocks noChangeAspect="1"/>
          </p:cNvPicPr>
          <p:nvPr/>
        </p:nvPicPr>
        <p:blipFill>
          <a:blip r:embed="rId2">
            <a:extLst>
              <a:ext uri="{28A0092B-C50C-407E-A947-70E740481C1C}">
                <a14:useLocalDpi xmlns:a14="http://schemas.microsoft.com/office/drawing/2010/main" val="0"/>
              </a:ext>
            </a:extLst>
          </a:blip>
          <a:srcRect l="-27882" r="-27882"/>
          <a:stretch>
            <a:fillRect/>
          </a:stretch>
        </p:blipFill>
        <p:spPr>
          <a:xfrm>
            <a:off x="2377439" y="1428750"/>
            <a:ext cx="7589521" cy="3294574"/>
          </a:xfrm>
          <a:prstGeom prst="rect">
            <a:avLst/>
          </a:prstGeom>
        </p:spPr>
      </p:pic>
      <p:sp>
        <p:nvSpPr>
          <p:cNvPr id="4" name="Text Placeholder 6"/>
          <p:cNvSpPr txBox="1">
            <a:spLocks/>
          </p:cNvSpPr>
          <p:nvPr/>
        </p:nvSpPr>
        <p:spPr>
          <a:xfrm>
            <a:off x="2495006" y="4765604"/>
            <a:ext cx="8062912" cy="162372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100" b="1"/>
              <a:t>In this six-nucleotide restriction enzyme site, recognized by the enzyme </a:t>
            </a:r>
            <a:r>
              <a:rPr lang="en-US" sz="1100" b="1" i="1"/>
              <a:t>Bam</a:t>
            </a:r>
            <a:r>
              <a:rPr lang="en-US" sz="1100" b="1"/>
              <a:t>HI, notice that the sequence reads the same in the 5</a:t>
            </a:r>
            <a:r>
              <a:rPr lang="en-US" sz="1100" b="1" i="1"/>
              <a:t>ʹ</a:t>
            </a:r>
            <a:r>
              <a:rPr lang="en-US" sz="1100" b="1"/>
              <a:t> to 3</a:t>
            </a:r>
            <a:r>
              <a:rPr lang="en-US" sz="1100" b="1" i="1"/>
              <a:t>ʹ</a:t>
            </a:r>
            <a:r>
              <a:rPr lang="en-US" sz="1100" b="1"/>
              <a:t> direction on both strands. This is known as a palindrome. The cutting of the DNA by the restriction enzyme at the sites (indicated by the black arrows) produces DNA fragments with sticky ends. Another piece of DNA cut with the same restriction enzyme could attach to one of these sticky ends, forming a recombinant DNA molecule. </a:t>
            </a:r>
          </a:p>
          <a:p>
            <a:pPr marL="342900" indent="-342900">
              <a:buFont typeface="Arial"/>
              <a:buAutoNum type="alphaLcParenBoth"/>
            </a:pPr>
            <a:r>
              <a:rPr lang="en-US" sz="1100" b="1"/>
              <a:t>This four-nucleotide recognition site also exhibits a palindromic sequence. The cutting of the DNA by the restriction enzyme </a:t>
            </a:r>
            <a:r>
              <a:rPr lang="en-US" sz="1100" b="1" i="1"/>
              <a:t>Hae</a:t>
            </a:r>
            <a:r>
              <a:rPr lang="en-US" sz="1100" b="1"/>
              <a:t>III at the indicated sites produces DNA fragments with blunt ends. Any other piece of blunt DNA could attach to one of the blunt ends produced, forming a recombinant DNA molecule.</a:t>
            </a:r>
            <a:endParaRPr lang="en-US" sz="1100" b="1" dirty="0"/>
          </a:p>
        </p:txBody>
      </p:sp>
    </p:spTree>
    <p:extLst>
      <p:ext uri="{BB962C8B-B14F-4D97-AF65-F5344CB8AC3E}">
        <p14:creationId xmlns:p14="http://schemas.microsoft.com/office/powerpoint/2010/main" val="1597774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Plasmids </a:t>
            </a:r>
          </a:p>
        </p:txBody>
      </p:sp>
      <p:pic>
        <p:nvPicPr>
          <p:cNvPr id="3" name="Picture Placeholder 1" descr="OSC_Microbio_12_01_pUC19.jpg"/>
          <p:cNvPicPr>
            <a:picLocks noChangeAspect="1"/>
          </p:cNvPicPr>
          <p:nvPr/>
        </p:nvPicPr>
        <p:blipFill>
          <a:blip r:embed="rId2">
            <a:extLst>
              <a:ext uri="{28A0092B-C50C-407E-A947-70E740481C1C}">
                <a14:useLocalDpi xmlns:a14="http://schemas.microsoft.com/office/drawing/2010/main" val="0"/>
              </a:ext>
            </a:extLst>
          </a:blip>
          <a:srcRect l="-26560" r="-26560"/>
          <a:stretch>
            <a:fillRect/>
          </a:stretch>
        </p:blipFill>
        <p:spPr>
          <a:xfrm>
            <a:off x="4516195" y="976706"/>
            <a:ext cx="8062913" cy="3500071"/>
          </a:xfrm>
          <a:prstGeom prst="rect">
            <a:avLst/>
          </a:prstGeom>
        </p:spPr>
      </p:pic>
      <p:sp>
        <p:nvSpPr>
          <p:cNvPr id="4" name="Text Placeholder 6"/>
          <p:cNvSpPr txBox="1">
            <a:spLocks/>
          </p:cNvSpPr>
          <p:nvPr/>
        </p:nvSpPr>
        <p:spPr>
          <a:xfrm>
            <a:off x="2468880" y="4948485"/>
            <a:ext cx="8062912" cy="144530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The artificially constructed plasmid vector pUC19 is commonly used for cloning foreign DNA. </a:t>
            </a:r>
            <a:r>
              <a:rPr lang="en-US" sz="1600" b="1" dirty="0"/>
              <a:t>Arrows indicate the directions in which the genes are transcribed. Note the </a:t>
            </a:r>
            <a:r>
              <a:rPr lang="en-US" sz="1600" b="1" dirty="0" err="1"/>
              <a:t>polylinker</a:t>
            </a:r>
            <a:r>
              <a:rPr lang="en-US" sz="1600" b="1" dirty="0"/>
              <a:t> site, containing multiple unique restriction enzyme recognition sites, found within the </a:t>
            </a:r>
            <a:r>
              <a:rPr lang="en-US" sz="1600" b="1" i="1" dirty="0" err="1"/>
              <a:t>lacZ</a:t>
            </a:r>
            <a:r>
              <a:rPr lang="en-US" sz="1600" b="1" dirty="0"/>
              <a:t> reporter gene. Also note the ampicillin (</a:t>
            </a:r>
            <a:r>
              <a:rPr lang="en-US" sz="1600" b="1" i="1" dirty="0"/>
              <a:t>amp</a:t>
            </a:r>
            <a:r>
              <a:rPr lang="en-US" sz="1600" b="1" dirty="0"/>
              <a:t>) resistance gene encoded on the plasmid.</a:t>
            </a:r>
          </a:p>
        </p:txBody>
      </p:sp>
      <p:sp>
        <p:nvSpPr>
          <p:cNvPr id="6" name="TextBox 5"/>
          <p:cNvSpPr txBox="1"/>
          <p:nvPr/>
        </p:nvSpPr>
        <p:spPr>
          <a:xfrm>
            <a:off x="2059147" y="1428750"/>
            <a:ext cx="2826327" cy="304698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b="1" dirty="0"/>
              <a:t>Plasmids are used as </a:t>
            </a:r>
            <a:r>
              <a:rPr lang="en-US" sz="2400" b="1" dirty="0">
                <a:solidFill>
                  <a:srgbClr val="FF0000"/>
                </a:solidFill>
              </a:rPr>
              <a:t>VECTORS</a:t>
            </a:r>
            <a:r>
              <a:rPr lang="en-US" sz="2400" b="1" dirty="0"/>
              <a:t>.  Inserted DNA from another source into the plasmid.  The plasmid then is transferred to another host cell. </a:t>
            </a:r>
          </a:p>
        </p:txBody>
      </p:sp>
    </p:spTree>
    <p:extLst>
      <p:ext uri="{BB962C8B-B14F-4D97-AF65-F5344CB8AC3E}">
        <p14:creationId xmlns:p14="http://schemas.microsoft.com/office/powerpoint/2010/main" val="2009389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a:xfrm>
            <a:off x="1981200" y="274638"/>
            <a:ext cx="8229600" cy="639762"/>
          </a:xfrm>
          <a:solidFill>
            <a:schemeClr val="tx1"/>
          </a:solidFill>
        </p:spPr>
        <p:txBody>
          <a:bodyPr>
            <a:normAutofit fontScale="90000"/>
          </a:bodyPr>
          <a:lstStyle/>
          <a:p>
            <a:r>
              <a:rPr lang="en-US" altLang="x-none">
                <a:solidFill>
                  <a:srgbClr val="FFFF00"/>
                </a:solidFill>
              </a:rPr>
              <a:t>Vectors </a:t>
            </a:r>
          </a:p>
        </p:txBody>
      </p:sp>
      <p:sp>
        <p:nvSpPr>
          <p:cNvPr id="3" name="Content Placeholder 2"/>
          <p:cNvSpPr>
            <a:spLocks noGrp="1"/>
          </p:cNvSpPr>
          <p:nvPr>
            <p:ph idx="1"/>
          </p:nvPr>
        </p:nvSpPr>
        <p:spPr>
          <a:xfrm>
            <a:off x="1981200" y="1066800"/>
            <a:ext cx="8229600" cy="5486400"/>
          </a:xfrm>
        </p:spPr>
        <p:style>
          <a:lnRef idx="0">
            <a:scrgbClr r="0" g="0" b="0"/>
          </a:lnRef>
          <a:fillRef idx="1001">
            <a:schemeClr val="lt2"/>
          </a:fillRef>
          <a:effectRef idx="0">
            <a:scrgbClr r="0" g="0" b="0"/>
          </a:effectRef>
          <a:fontRef idx="major"/>
        </p:style>
        <p:txBody>
          <a:bodyPr>
            <a:normAutofit/>
          </a:bodyPr>
          <a:lstStyle/>
          <a:p>
            <a:pPr>
              <a:spcAft>
                <a:spcPts val="600"/>
              </a:spcAft>
              <a:defRPr/>
            </a:pPr>
            <a:r>
              <a:rPr lang="en-US" sz="3200" dirty="0"/>
              <a:t>Select a </a:t>
            </a:r>
            <a:r>
              <a:rPr lang="en-US" sz="3200" b="1" u="sng" dirty="0">
                <a:solidFill>
                  <a:srgbClr val="FF0000"/>
                </a:solidFill>
              </a:rPr>
              <a:t>gene</a:t>
            </a:r>
            <a:r>
              <a:rPr lang="en-US" sz="3200" dirty="0">
                <a:solidFill>
                  <a:srgbClr val="FF0000"/>
                </a:solidFill>
              </a:rPr>
              <a:t> </a:t>
            </a:r>
            <a:r>
              <a:rPr lang="en-US" sz="3200" dirty="0"/>
              <a:t>of interest</a:t>
            </a:r>
          </a:p>
          <a:p>
            <a:pPr>
              <a:spcAft>
                <a:spcPts val="600"/>
              </a:spcAft>
              <a:defRPr/>
            </a:pPr>
            <a:r>
              <a:rPr lang="en-US" sz="3200" dirty="0"/>
              <a:t>Insert into a ‘</a:t>
            </a:r>
            <a:r>
              <a:rPr lang="en-US" sz="3200" b="1" u="sng" dirty="0">
                <a:solidFill>
                  <a:srgbClr val="FF0000"/>
                </a:solidFill>
              </a:rPr>
              <a:t>Vector</a:t>
            </a:r>
            <a:r>
              <a:rPr lang="en-US" sz="3200" dirty="0"/>
              <a:t>’</a:t>
            </a:r>
          </a:p>
          <a:p>
            <a:pPr>
              <a:spcAft>
                <a:spcPts val="600"/>
              </a:spcAft>
              <a:defRPr/>
            </a:pPr>
            <a:r>
              <a:rPr lang="en-US" sz="3200" b="1" dirty="0">
                <a:solidFill>
                  <a:srgbClr val="FF0000"/>
                </a:solidFill>
              </a:rPr>
              <a:t>What are vectors?</a:t>
            </a:r>
          </a:p>
          <a:p>
            <a:pPr lvl="1">
              <a:spcAft>
                <a:spcPts val="600"/>
              </a:spcAft>
              <a:defRPr/>
            </a:pPr>
            <a:r>
              <a:rPr lang="en-US" sz="3200" dirty="0"/>
              <a:t>Small DNA molecules – plasmid</a:t>
            </a:r>
          </a:p>
          <a:p>
            <a:pPr lvl="1">
              <a:spcAft>
                <a:spcPts val="600"/>
              </a:spcAft>
              <a:defRPr/>
            </a:pPr>
            <a:r>
              <a:rPr lang="en-US" sz="3200" dirty="0"/>
              <a:t>Stable and can survive inside cells</a:t>
            </a:r>
          </a:p>
          <a:p>
            <a:pPr>
              <a:spcAft>
                <a:spcPts val="600"/>
              </a:spcAft>
              <a:defRPr/>
            </a:pPr>
            <a:r>
              <a:rPr lang="en-US" sz="3200" b="1" u="sng" dirty="0">
                <a:solidFill>
                  <a:srgbClr val="FF0000"/>
                </a:solidFill>
              </a:rPr>
              <a:t>Examples </a:t>
            </a:r>
          </a:p>
          <a:p>
            <a:pPr lvl="1">
              <a:spcAft>
                <a:spcPts val="600"/>
              </a:spcAft>
              <a:defRPr/>
            </a:pPr>
            <a:r>
              <a:rPr lang="en-US" sz="3200" dirty="0"/>
              <a:t>1. plasmids</a:t>
            </a:r>
          </a:p>
          <a:p>
            <a:pPr lvl="1">
              <a:spcAft>
                <a:spcPts val="600"/>
              </a:spcAft>
              <a:defRPr/>
            </a:pPr>
            <a:r>
              <a:rPr lang="en-US" sz="3200" dirty="0"/>
              <a:t>2. viral genomes </a:t>
            </a:r>
          </a:p>
        </p:txBody>
      </p:sp>
    </p:spTree>
    <p:extLst>
      <p:ext uri="{BB962C8B-B14F-4D97-AF65-F5344CB8AC3E}">
        <p14:creationId xmlns:p14="http://schemas.microsoft.com/office/powerpoint/2010/main" val="1187772632"/>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714</TotalTime>
  <Words>2870</Words>
  <Application>Microsoft Macintosh PowerPoint</Application>
  <PresentationFormat>Widescreen</PresentationFormat>
  <Paragraphs>175</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ＭＳ Ｐゴシック</vt:lpstr>
      <vt:lpstr>Arial</vt:lpstr>
      <vt:lpstr>Calibri</vt:lpstr>
      <vt:lpstr>Franklin Gothic Book</vt:lpstr>
      <vt:lpstr>Wingdings</vt:lpstr>
      <vt:lpstr>Crop</vt:lpstr>
      <vt:lpstr>Modern Applications of Microbial Genetics </vt:lpstr>
      <vt:lpstr>Introduction</vt:lpstr>
      <vt:lpstr>Basic Elements and Applications of Genetic Engineering</vt:lpstr>
      <vt:lpstr>Overview </vt:lpstr>
      <vt:lpstr>Tools - Restriction Endonucleases (Enzymes)</vt:lpstr>
      <vt:lpstr>PowerPoint Presentation</vt:lpstr>
      <vt:lpstr>Restriction Enzymes </vt:lpstr>
      <vt:lpstr>Plasmids </vt:lpstr>
      <vt:lpstr>Vectors </vt:lpstr>
      <vt:lpstr>Characteristics of Cloning Vectors</vt:lpstr>
      <vt:lpstr>Molecular Cloning – Bacterial Transformation</vt:lpstr>
      <vt:lpstr>PowerPoint Presentation</vt:lpstr>
      <vt:lpstr>Products of Recombinant DNA Technology </vt:lpstr>
      <vt:lpstr>Creating Genomic Libraries </vt:lpstr>
      <vt:lpstr>Recombinant Phage DNA </vt:lpstr>
      <vt:lpstr>Complementary DNA (cDNA) </vt:lpstr>
      <vt:lpstr>Electroporation</vt:lpstr>
      <vt:lpstr>Microinjection</vt:lpstr>
      <vt:lpstr>Gene Guns</vt:lpstr>
      <vt:lpstr>Shuttle Vectors </vt:lpstr>
      <vt:lpstr>Genetically Modified Organisms</vt:lpstr>
      <vt:lpstr>Recombinant Microbes:  Modified Bacteria and Viruses</vt:lpstr>
      <vt:lpstr>Molecular Analysis of DNA – DNA Probes </vt:lpstr>
      <vt:lpstr>Electrophoresis </vt:lpstr>
      <vt:lpstr>Gel Electrophoresis </vt:lpstr>
      <vt:lpstr>PowerPoint Presentation</vt:lpstr>
      <vt:lpstr>Gel Electrophoresis </vt:lpstr>
      <vt:lpstr>Southern Blotting </vt:lpstr>
      <vt:lpstr>Microarray Analysis </vt:lpstr>
      <vt:lpstr>PowerPoint Presentation</vt:lpstr>
      <vt:lpstr>PowerPoint Presentation</vt:lpstr>
      <vt:lpstr>Polymerase Chain Reaction (PCR) </vt:lpstr>
      <vt:lpstr>PowerPoint Presentation</vt:lpstr>
      <vt:lpstr>PCR </vt:lpstr>
      <vt:lpstr>DNA Sequencing </vt:lpstr>
      <vt:lpstr>DNA Sequencing  - Sanger </vt:lpstr>
      <vt:lpstr>Recombinant DNA – Pharmaceutical Production </vt:lpstr>
      <vt:lpstr>Gene Therapy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77</cp:revision>
  <dcterms:created xsi:type="dcterms:W3CDTF">2017-06-12T19:29:15Z</dcterms:created>
  <dcterms:modified xsi:type="dcterms:W3CDTF">2018-03-01T18:34:22Z</dcterms:modified>
</cp:coreProperties>
</file>