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44"/>
  </p:notesMasterIdLst>
  <p:sldIdLst>
    <p:sldId id="256" r:id="rId2"/>
    <p:sldId id="257" r:id="rId3"/>
    <p:sldId id="258" r:id="rId4"/>
    <p:sldId id="259" r:id="rId5"/>
    <p:sldId id="260" r:id="rId6"/>
    <p:sldId id="261" r:id="rId7"/>
    <p:sldId id="262" r:id="rId8"/>
    <p:sldId id="263" r:id="rId9"/>
    <p:sldId id="290" r:id="rId10"/>
    <p:sldId id="291" r:id="rId11"/>
    <p:sldId id="265" r:id="rId12"/>
    <p:sldId id="264" r:id="rId13"/>
    <p:sldId id="266" r:id="rId14"/>
    <p:sldId id="267" r:id="rId15"/>
    <p:sldId id="268" r:id="rId16"/>
    <p:sldId id="269" r:id="rId17"/>
    <p:sldId id="270" r:id="rId18"/>
    <p:sldId id="292" r:id="rId19"/>
    <p:sldId id="293" r:id="rId20"/>
    <p:sldId id="272" r:id="rId21"/>
    <p:sldId id="273" r:id="rId22"/>
    <p:sldId id="274" r:id="rId23"/>
    <p:sldId id="294" r:id="rId24"/>
    <p:sldId id="271" r:id="rId25"/>
    <p:sldId id="276" r:id="rId26"/>
    <p:sldId id="275" r:id="rId27"/>
    <p:sldId id="295" r:id="rId28"/>
    <p:sldId id="277" r:id="rId29"/>
    <p:sldId id="296" r:id="rId30"/>
    <p:sldId id="297" r:id="rId31"/>
    <p:sldId id="278" r:id="rId32"/>
    <p:sldId id="279" r:id="rId33"/>
    <p:sldId id="280" r:id="rId34"/>
    <p:sldId id="298" r:id="rId35"/>
    <p:sldId id="300" r:id="rId36"/>
    <p:sldId id="283" r:id="rId37"/>
    <p:sldId id="301" r:id="rId38"/>
    <p:sldId id="284" r:id="rId39"/>
    <p:sldId id="287" r:id="rId40"/>
    <p:sldId id="286" r:id="rId41"/>
    <p:sldId id="303" r:id="rId42"/>
    <p:sldId id="285" r:id="rId4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35063"/>
    <p:restoredTop sz="94632"/>
  </p:normalViewPr>
  <p:slideViewPr>
    <p:cSldViewPr snapToGrid="0" snapToObjects="1">
      <p:cViewPr varScale="1">
        <p:scale>
          <a:sx n="92" d="100"/>
          <a:sy n="92" d="100"/>
        </p:scale>
        <p:origin x="184" y="648"/>
      </p:cViewPr>
      <p:guideLst/>
    </p:cSldViewPr>
  </p:slideViewPr>
  <p:notesTextViewPr>
    <p:cViewPr>
      <p:scale>
        <a:sx n="1" d="1"/>
        <a:sy n="1" d="1"/>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711003A-3DC5-EA41-BE52-5054C1B3DAD8}" type="datetimeFigureOut">
              <a:rPr lang="en-US" smtClean="0"/>
              <a:t>3/1/18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069E4D1-782F-EC44-8B5D-33DC3587112B}" type="slidenum">
              <a:rPr lang="en-US" smtClean="0"/>
              <a:t>‹#›</a:t>
            </a:fld>
            <a:endParaRPr lang="en-US"/>
          </a:p>
        </p:txBody>
      </p:sp>
    </p:spTree>
    <p:extLst>
      <p:ext uri="{BB962C8B-B14F-4D97-AF65-F5344CB8AC3E}">
        <p14:creationId xmlns:p14="http://schemas.microsoft.com/office/powerpoint/2010/main" val="7190172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915128" y="1788454"/>
            <a:ext cx="8361229" cy="2098226"/>
          </a:xfrm>
        </p:spPr>
        <p:txBody>
          <a:bodyPr anchor="b">
            <a:noAutofit/>
          </a:bodyPr>
          <a:lstStyle>
            <a:lvl1pPr algn="ctr">
              <a:defRPr sz="7200" cap="all" baseline="0">
                <a:solidFill>
                  <a:schemeClr val="tx2"/>
                </a:solidFill>
              </a:defRPr>
            </a:lvl1pPr>
          </a:lstStyle>
          <a:p>
            <a:r>
              <a:rPr lang="en-US"/>
              <a:t>Click to edit Master title style</a:t>
            </a:r>
            <a:endParaRPr lang="en-US" dirty="0"/>
          </a:p>
        </p:txBody>
      </p:sp>
      <p:sp>
        <p:nvSpPr>
          <p:cNvPr id="3" name="Subtitle 2"/>
          <p:cNvSpPr>
            <a:spLocks noGrp="1"/>
          </p:cNvSpPr>
          <p:nvPr>
            <p:ph type="subTitle" idx="1"/>
          </p:nvPr>
        </p:nvSpPr>
        <p:spPr>
          <a:xfrm>
            <a:off x="2679906" y="3956279"/>
            <a:ext cx="6831673" cy="1086237"/>
          </a:xfrm>
        </p:spPr>
        <p:txBody>
          <a:bodyPr>
            <a:normAutofit/>
          </a:bodyPr>
          <a:lstStyle>
            <a:lvl1pPr marL="0" indent="0" algn="ctr">
              <a:lnSpc>
                <a:spcPct val="112000"/>
              </a:lnSpc>
              <a:spcBef>
                <a:spcPts val="0"/>
              </a:spcBef>
              <a:spcAft>
                <a:spcPts val="0"/>
              </a:spcAft>
              <a:buNone/>
              <a:defRPr sz="23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752858" y="6453386"/>
            <a:ext cx="1607944" cy="404614"/>
          </a:xfrm>
        </p:spPr>
        <p:txBody>
          <a:bodyPr/>
          <a:lstStyle>
            <a:lvl1pPr>
              <a:defRPr baseline="0">
                <a:solidFill>
                  <a:schemeClr val="tx2"/>
                </a:solidFill>
              </a:defRPr>
            </a:lvl1pPr>
          </a:lstStyle>
          <a:p>
            <a:fld id="{46A33BAD-F96F-7143-B745-21EBFAA84F47}" type="datetimeFigureOut">
              <a:rPr lang="en-US" smtClean="0"/>
              <a:t>3/1/18</a:t>
            </a:fld>
            <a:endParaRPr lang="en-US"/>
          </a:p>
        </p:txBody>
      </p:sp>
      <p:sp>
        <p:nvSpPr>
          <p:cNvPr id="5" name="Footer Placeholder 4"/>
          <p:cNvSpPr>
            <a:spLocks noGrp="1"/>
          </p:cNvSpPr>
          <p:nvPr>
            <p:ph type="ftr" sz="quarter" idx="11"/>
          </p:nvPr>
        </p:nvSpPr>
        <p:spPr>
          <a:xfrm>
            <a:off x="2584054" y="6453386"/>
            <a:ext cx="7023377" cy="404614"/>
          </a:xfrm>
        </p:spPr>
        <p:txBody>
          <a:bodyPr/>
          <a:lstStyle>
            <a:lvl1pPr algn="ctr">
              <a:defRPr baseline="0">
                <a:solidFill>
                  <a:schemeClr val="tx2"/>
                </a:solidFill>
              </a:defRPr>
            </a:lvl1pPr>
          </a:lstStyle>
          <a:p>
            <a:endParaRPr lang="en-US"/>
          </a:p>
        </p:txBody>
      </p:sp>
      <p:sp>
        <p:nvSpPr>
          <p:cNvPr id="6" name="Slide Number Placeholder 5"/>
          <p:cNvSpPr>
            <a:spLocks noGrp="1"/>
          </p:cNvSpPr>
          <p:nvPr>
            <p:ph type="sldNum" sz="quarter" idx="12"/>
          </p:nvPr>
        </p:nvSpPr>
        <p:spPr>
          <a:xfrm>
            <a:off x="9830683" y="6453386"/>
            <a:ext cx="1596292" cy="404614"/>
          </a:xfrm>
        </p:spPr>
        <p:txBody>
          <a:bodyPr/>
          <a:lstStyle>
            <a:lvl1pPr>
              <a:defRPr baseline="0">
                <a:solidFill>
                  <a:schemeClr val="tx2"/>
                </a:solidFill>
              </a:defRPr>
            </a:lvl1pPr>
          </a:lstStyle>
          <a:p>
            <a:fld id="{8F169EA4-F97C-7A4E-8B2D-57572F3C8D32}" type="slidenum">
              <a:rPr lang="en-US" smtClean="0"/>
              <a:t>‹#›</a:t>
            </a:fld>
            <a:endParaRPr lang="en-US"/>
          </a:p>
        </p:txBody>
      </p:sp>
      <p:grpSp>
        <p:nvGrpSpPr>
          <p:cNvPr id="7" name="Group 6"/>
          <p:cNvGrpSpPr/>
          <p:nvPr/>
        </p:nvGrpSpPr>
        <p:grpSpPr>
          <a:xfrm>
            <a:off x="752858" y="744469"/>
            <a:ext cx="10674117" cy="5349671"/>
            <a:chOff x="752858" y="744469"/>
            <a:chExt cx="10674117" cy="5349671"/>
          </a:xfrm>
        </p:grpSpPr>
        <p:sp>
          <p:nvSpPr>
            <p:cNvPr id="11" name="Freeform 6"/>
            <p:cNvSpPr/>
            <p:nvPr/>
          </p:nvSpPr>
          <p:spPr bwMode="auto">
            <a:xfrm>
              <a:off x="8151962" y="1685652"/>
              <a:ext cx="3275013" cy="4408488"/>
            </a:xfrm>
            <a:custGeom>
              <a:avLst/>
              <a:gdLst/>
              <a:ahLst/>
              <a:cxnLst/>
              <a:rect l="l" t="t" r="r" b="b"/>
              <a:pathLst>
                <a:path w="10000" h="10000">
                  <a:moveTo>
                    <a:pt x="8761" y="0"/>
                  </a:moveTo>
                  <a:lnTo>
                    <a:pt x="10000" y="0"/>
                  </a:lnTo>
                  <a:lnTo>
                    <a:pt x="10000" y="10000"/>
                  </a:lnTo>
                  <a:lnTo>
                    <a:pt x="0" y="10000"/>
                  </a:lnTo>
                  <a:lnTo>
                    <a:pt x="0" y="9126"/>
                  </a:lnTo>
                  <a:lnTo>
                    <a:pt x="8761" y="9127"/>
                  </a:lnTo>
                  <a:lnTo>
                    <a:pt x="8761" y="0"/>
                  </a:lnTo>
                  <a:close/>
                </a:path>
              </a:pathLst>
            </a:custGeom>
            <a:solidFill>
              <a:schemeClr val="tx2"/>
            </a:solidFill>
            <a:ln w="0">
              <a:noFill/>
              <a:prstDash val="solid"/>
              <a:round/>
              <a:headEnd/>
              <a:tailEnd/>
            </a:ln>
          </p:spPr>
        </p:sp>
        <p:sp>
          <p:nvSpPr>
            <p:cNvPr id="14" name="Freeform 6"/>
            <p:cNvSpPr/>
            <p:nvPr/>
          </p:nvSpPr>
          <p:spPr bwMode="auto">
            <a:xfrm flipH="1" flipV="1">
              <a:off x="752858" y="744469"/>
              <a:ext cx="3275668" cy="4408488"/>
            </a:xfrm>
            <a:custGeom>
              <a:avLst/>
              <a:gdLst/>
              <a:ahLst/>
              <a:cxnLst/>
              <a:rect l="l" t="t"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chemeClr val="tx2"/>
            </a:solidFill>
            <a:ln w="0">
              <a:noFill/>
              <a:prstDash val="solid"/>
              <a:round/>
              <a:headEnd/>
              <a:tailEnd/>
            </a:ln>
          </p:spPr>
        </p:sp>
      </p:gr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a:xfrm>
            <a:off x="1371600" y="2295525"/>
            <a:ext cx="9601200" cy="357187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6A33BAD-F96F-7143-B745-21EBFAA84F47}" type="datetimeFigureOut">
              <a:rPr lang="en-US" smtClean="0"/>
              <a:t>3/1/18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F169EA4-F97C-7A4E-8B2D-57572F3C8D32}"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596561" y="624156"/>
            <a:ext cx="1565766" cy="5243244"/>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371600" y="624156"/>
            <a:ext cx="8179641" cy="52432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6A33BAD-F96F-7143-B745-21EBFAA84F47}" type="datetimeFigureOut">
              <a:rPr lang="en-US" smtClean="0"/>
              <a:t>3/1/18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F169EA4-F97C-7A4E-8B2D-57572F3C8D32}"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Calibri" charset="0"/>
                <a:ea typeface="Calibri" charset="0"/>
                <a:cs typeface="Calibri" charset="0"/>
              </a:defRPr>
            </a:lvl1pPr>
          </a:lstStyle>
          <a:p>
            <a:r>
              <a:rPr lang="en-US"/>
              <a:t>Click to edit Master title style</a:t>
            </a:r>
            <a:endParaRPr lang="en-US" dirty="0"/>
          </a:p>
        </p:txBody>
      </p:sp>
      <p:sp>
        <p:nvSpPr>
          <p:cNvPr id="3" name="Content Placeholder 2"/>
          <p:cNvSpPr>
            <a:spLocks noGrp="1"/>
          </p:cNvSpPr>
          <p:nvPr>
            <p:ph idx="1"/>
          </p:nvPr>
        </p:nvSpPr>
        <p:spPr/>
        <p:txBody>
          <a:bodyPr/>
          <a:lstStyle>
            <a:lvl1pPr>
              <a:defRPr b="1" i="0">
                <a:latin typeface="Calibri" charset="0"/>
                <a:ea typeface="Calibri" charset="0"/>
                <a:cs typeface="Calibri" charset="0"/>
              </a:defRPr>
            </a:lvl1pPr>
            <a:lvl2pPr>
              <a:defRPr b="1" i="0">
                <a:latin typeface="Calibri" charset="0"/>
                <a:ea typeface="Calibri" charset="0"/>
                <a:cs typeface="Calibri" charset="0"/>
              </a:defRPr>
            </a:lvl2pPr>
            <a:lvl3pPr>
              <a:defRPr b="1" i="0">
                <a:latin typeface="Calibri" charset="0"/>
                <a:ea typeface="Calibri" charset="0"/>
                <a:cs typeface="Calibri" charset="0"/>
              </a:defRPr>
            </a:lvl3pPr>
            <a:lvl4pPr>
              <a:defRPr b="1" i="0">
                <a:latin typeface="Calibri" charset="0"/>
                <a:ea typeface="Calibri" charset="0"/>
                <a:cs typeface="Calibri" charset="0"/>
              </a:defRPr>
            </a:lvl4pPr>
            <a:lvl5pPr>
              <a:defRPr b="1" i="0">
                <a:latin typeface="Calibri" charset="0"/>
                <a:ea typeface="Calibri" charset="0"/>
                <a:cs typeface="Calibri"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6A33BAD-F96F-7143-B745-21EBFAA84F47}" type="datetimeFigureOut">
              <a:rPr lang="en-US" smtClean="0"/>
              <a:t>3/1/18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F169EA4-F97C-7A4E-8B2D-57572F3C8D32}"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65025" y="1301360"/>
            <a:ext cx="9612971" cy="2852737"/>
          </a:xfrm>
        </p:spPr>
        <p:txBody>
          <a:bodyPr anchor="b">
            <a:normAutofit/>
          </a:bodyPr>
          <a:lstStyle>
            <a:lvl1pPr algn="r">
              <a:defRPr sz="7200" cap="all" baseline="0">
                <a:solidFill>
                  <a:schemeClr val="tx2"/>
                </a:solidFill>
              </a:defRPr>
            </a:lvl1pPr>
          </a:lstStyle>
          <a:p>
            <a:r>
              <a:rPr lang="en-US"/>
              <a:t>Click to edit Master title style</a:t>
            </a:r>
            <a:endParaRPr lang="en-US" dirty="0"/>
          </a:p>
        </p:txBody>
      </p:sp>
      <p:sp>
        <p:nvSpPr>
          <p:cNvPr id="3" name="Text Placeholder 2"/>
          <p:cNvSpPr>
            <a:spLocks noGrp="1"/>
          </p:cNvSpPr>
          <p:nvPr>
            <p:ph type="body" idx="1"/>
          </p:nvPr>
        </p:nvSpPr>
        <p:spPr>
          <a:xfrm>
            <a:off x="765025" y="4216328"/>
            <a:ext cx="9612971" cy="1143324"/>
          </a:xfrm>
        </p:spPr>
        <p:txBody>
          <a:bodyPr/>
          <a:lstStyle>
            <a:lvl1pPr marL="0" indent="0" algn="r">
              <a:lnSpc>
                <a:spcPct val="112000"/>
              </a:lnSpc>
              <a:spcBef>
                <a:spcPts val="0"/>
              </a:spcBef>
              <a:spcAft>
                <a:spcPts val="0"/>
              </a:spcAft>
              <a:buNone/>
              <a:defRPr sz="24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38908" y="6453386"/>
            <a:ext cx="1622409" cy="404614"/>
          </a:xfrm>
        </p:spPr>
        <p:txBody>
          <a:bodyPr/>
          <a:lstStyle>
            <a:lvl1pPr>
              <a:defRPr>
                <a:solidFill>
                  <a:schemeClr val="tx2"/>
                </a:solidFill>
              </a:defRPr>
            </a:lvl1pPr>
          </a:lstStyle>
          <a:p>
            <a:fld id="{46A33BAD-F96F-7143-B745-21EBFAA84F47}" type="datetimeFigureOut">
              <a:rPr lang="en-US" smtClean="0"/>
              <a:t>3/1/18</a:t>
            </a:fld>
            <a:endParaRPr lang="en-US"/>
          </a:p>
        </p:txBody>
      </p:sp>
      <p:sp>
        <p:nvSpPr>
          <p:cNvPr id="5" name="Footer Placeholder 4"/>
          <p:cNvSpPr>
            <a:spLocks noGrp="1"/>
          </p:cNvSpPr>
          <p:nvPr>
            <p:ph type="ftr" sz="quarter" idx="11"/>
          </p:nvPr>
        </p:nvSpPr>
        <p:spPr>
          <a:xfrm>
            <a:off x="2584312" y="6453386"/>
            <a:ext cx="7023377" cy="404614"/>
          </a:xfrm>
        </p:spPr>
        <p:txBody>
          <a:bodyPr/>
          <a:lstStyle>
            <a:lvl1pPr algn="ctr">
              <a:defRPr>
                <a:solidFill>
                  <a:schemeClr val="tx2"/>
                </a:solidFill>
              </a:defRPr>
            </a:lvl1pPr>
          </a:lstStyle>
          <a:p>
            <a:endParaRPr lang="en-US"/>
          </a:p>
        </p:txBody>
      </p:sp>
      <p:sp>
        <p:nvSpPr>
          <p:cNvPr id="6" name="Slide Number Placeholder 5"/>
          <p:cNvSpPr>
            <a:spLocks noGrp="1"/>
          </p:cNvSpPr>
          <p:nvPr>
            <p:ph type="sldNum" sz="quarter" idx="12"/>
          </p:nvPr>
        </p:nvSpPr>
        <p:spPr>
          <a:xfrm>
            <a:off x="9830683" y="6453386"/>
            <a:ext cx="1596292" cy="404614"/>
          </a:xfrm>
        </p:spPr>
        <p:txBody>
          <a:bodyPr/>
          <a:lstStyle>
            <a:lvl1pPr>
              <a:defRPr>
                <a:solidFill>
                  <a:schemeClr val="tx2"/>
                </a:solidFill>
              </a:defRPr>
            </a:lvl1pPr>
          </a:lstStyle>
          <a:p>
            <a:fld id="{8F169EA4-F97C-7A4E-8B2D-57572F3C8D32}" type="slidenum">
              <a:rPr lang="en-US" smtClean="0"/>
              <a:t>‹#›</a:t>
            </a:fld>
            <a:endParaRPr lang="en-US"/>
          </a:p>
        </p:txBody>
      </p:sp>
      <p:sp>
        <p:nvSpPr>
          <p:cNvPr id="7" name="Freeform 6" title="Crop Mark"/>
          <p:cNvSpPr/>
          <p:nvPr/>
        </p:nvSpPr>
        <p:spPr bwMode="auto">
          <a:xfrm>
            <a:off x="8151962" y="1685652"/>
            <a:ext cx="3275013" cy="4408488"/>
          </a:xfrm>
          <a:custGeom>
            <a:avLst/>
            <a:gdLst/>
            <a:ahLst/>
            <a:cxnLst/>
            <a:rect l="0" t="0" r="r" b="b"/>
            <a:pathLst>
              <a:path w="4125" h="5554">
                <a:moveTo>
                  <a:pt x="3614" y="0"/>
                </a:moveTo>
                <a:lnTo>
                  <a:pt x="4125" y="0"/>
                </a:lnTo>
                <a:lnTo>
                  <a:pt x="4125" y="5554"/>
                </a:lnTo>
                <a:lnTo>
                  <a:pt x="0" y="5554"/>
                </a:lnTo>
                <a:lnTo>
                  <a:pt x="0" y="5074"/>
                </a:lnTo>
                <a:lnTo>
                  <a:pt x="3614" y="5074"/>
                </a:lnTo>
                <a:lnTo>
                  <a:pt x="3614" y="0"/>
                </a:lnTo>
                <a:close/>
              </a:path>
            </a:pathLst>
          </a:custGeom>
          <a:solidFill>
            <a:schemeClr val="tx2"/>
          </a:solidFill>
          <a:ln w="0">
            <a:noFill/>
            <a:prstDash val="solid"/>
            <a:round/>
            <a:headEnd/>
            <a:tailEnd/>
          </a:ln>
        </p:spPr>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3" name="Content Placeholder 2"/>
          <p:cNvSpPr>
            <a:spLocks noGrp="1"/>
          </p:cNvSpPr>
          <p:nvPr>
            <p:ph sz="half" idx="1"/>
          </p:nvPr>
        </p:nvSpPr>
        <p:spPr>
          <a:xfrm>
            <a:off x="1371600" y="2285999"/>
            <a:ext cx="4447786" cy="3581401"/>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525403" y="2285999"/>
            <a:ext cx="4447786" cy="3581401"/>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6A33BAD-F96F-7143-B745-21EBFAA84F47}" type="datetimeFigureOut">
              <a:rPr lang="en-US" smtClean="0"/>
              <a:t>3/1/18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F169EA4-F97C-7A4E-8B2D-57572F3C8D32}"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371600" y="685800"/>
            <a:ext cx="9601200" cy="1485900"/>
          </a:xfrm>
        </p:spPr>
        <p:txBody>
          <a:bodyPr/>
          <a:lstStyle>
            <a:lvl1pPr>
              <a:defRPr>
                <a:solidFill>
                  <a:schemeClr val="tx2"/>
                </a:solidFill>
              </a:defRPr>
            </a:lvl1pPr>
          </a:lstStyle>
          <a:p>
            <a:r>
              <a:rPr lang="en-US"/>
              <a:t>Click to edit Master title style</a:t>
            </a:r>
            <a:endParaRPr lang="en-US" dirty="0"/>
          </a:p>
        </p:txBody>
      </p:sp>
      <p:sp>
        <p:nvSpPr>
          <p:cNvPr id="3" name="Text Placeholder 2"/>
          <p:cNvSpPr>
            <a:spLocks noGrp="1"/>
          </p:cNvSpPr>
          <p:nvPr>
            <p:ph type="body" idx="1"/>
          </p:nvPr>
        </p:nvSpPr>
        <p:spPr>
          <a:xfrm>
            <a:off x="1371600"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371600"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525014"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525014"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6A33BAD-F96F-7143-B745-21EBFAA84F47}" type="datetimeFigureOut">
              <a:rPr lang="en-US" smtClean="0"/>
              <a:t>3/1/18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F169EA4-F97C-7A4E-8B2D-57572F3C8D32}"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6A33BAD-F96F-7143-B745-21EBFAA84F47}" type="datetimeFigureOut">
              <a:rPr lang="en-US" smtClean="0"/>
              <a:t>3/1/18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F169EA4-F97C-7A4E-8B2D-57572F3C8D32}"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6A33BAD-F96F-7143-B745-21EBFAA84F47}" type="datetimeFigureOut">
              <a:rPr lang="en-US" smtClean="0"/>
              <a:t>3/1/18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F169EA4-F97C-7A4E-8B2D-57572F3C8D32}"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title="Background Shape"/>
          <p:cNvSpPr/>
          <p:nvPr/>
        </p:nvSpPr>
        <p:spPr>
          <a:xfrm>
            <a:off x="0" y="376"/>
            <a:ext cx="530352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chor="t">
            <a:noAutofit/>
          </a:bodyPr>
          <a:lstStyle>
            <a:lvl1pPr>
              <a:lnSpc>
                <a:spcPct val="84000"/>
              </a:lnSpc>
              <a:defRPr sz="4800" baseline="0">
                <a:solidFill>
                  <a:schemeClr val="tx2"/>
                </a:solidFill>
              </a:defRPr>
            </a:lvl1pPr>
          </a:lstStyle>
          <a:p>
            <a:r>
              <a:rPr lang="en-US"/>
              <a:t>Click to edit Master title style</a:t>
            </a:r>
            <a:endParaRPr lang="en-US" dirty="0"/>
          </a:p>
        </p:txBody>
      </p:sp>
      <p:sp>
        <p:nvSpPr>
          <p:cNvPr id="3" name="Content Placeholder 2"/>
          <p:cNvSpPr>
            <a:spLocks noGrp="1"/>
          </p:cNvSpPr>
          <p:nvPr>
            <p:ph idx="1"/>
          </p:nvPr>
        </p:nvSpPr>
        <p:spPr>
          <a:xfrm>
            <a:off x="6256020" y="685801"/>
            <a:ext cx="5212080" cy="5175250"/>
          </a:xfrm>
        </p:spPr>
        <p:txBody>
          <a:bodyPr/>
          <a:lstStyle>
            <a:lvl1pPr>
              <a:defRPr sz="2000"/>
            </a:lvl1pPr>
            <a:lvl2pPr>
              <a:defRPr sz="2000"/>
            </a:lvl2pPr>
            <a:lvl3pPr>
              <a:defRPr sz="1800"/>
            </a:lvl3pPr>
            <a:lvl4pPr>
              <a:defRPr sz="18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723900" y="2856344"/>
            <a:ext cx="3855720" cy="3011056"/>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723900" y="6453386"/>
            <a:ext cx="1204572" cy="404614"/>
          </a:xfrm>
        </p:spPr>
        <p:txBody>
          <a:bodyPr/>
          <a:lstStyle>
            <a:lvl1pPr>
              <a:defRPr>
                <a:solidFill>
                  <a:schemeClr val="tx2"/>
                </a:solidFill>
              </a:defRPr>
            </a:lvl1pPr>
          </a:lstStyle>
          <a:p>
            <a:fld id="{46A33BAD-F96F-7143-B745-21EBFAA84F47}" type="datetimeFigureOut">
              <a:rPr lang="en-US" smtClean="0"/>
              <a:t>3/1/18</a:t>
            </a:fld>
            <a:endParaRPr lang="en-US"/>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tx2"/>
                </a:solidFill>
              </a:defRPr>
            </a:lvl1pPr>
          </a:lstStyle>
          <a:p>
            <a:endParaRPr lang="en-US"/>
          </a:p>
        </p:txBody>
      </p:sp>
      <p:sp>
        <p:nvSpPr>
          <p:cNvPr id="7" name="Slide Number Placeholder 6"/>
          <p:cNvSpPr>
            <a:spLocks noGrp="1"/>
          </p:cNvSpPr>
          <p:nvPr>
            <p:ph type="sldNum" sz="quarter" idx="12"/>
          </p:nvPr>
        </p:nvSpPr>
        <p:spPr>
          <a:xfrm>
            <a:off x="9883140" y="6453386"/>
            <a:ext cx="1596292" cy="404614"/>
          </a:xfrm>
        </p:spPr>
        <p:txBody>
          <a:bodyPr/>
          <a:lstStyle>
            <a:lvl1pPr>
              <a:defRPr>
                <a:solidFill>
                  <a:schemeClr val="tx2"/>
                </a:solidFill>
              </a:defRPr>
            </a:lvl1pPr>
          </a:lstStyle>
          <a:p>
            <a:fld id="{8F169EA4-F97C-7A4E-8B2D-57572F3C8D32}" type="slidenum">
              <a:rPr lang="en-US" smtClean="0"/>
              <a:t>‹#›</a:t>
            </a:fld>
            <a:endParaRPr lang="en-US"/>
          </a:p>
        </p:txBody>
      </p:sp>
      <p:sp>
        <p:nvSpPr>
          <p:cNvPr id="9" name="Rectangle 8" title="Divider Bar"/>
          <p:cNvSpPr/>
          <p:nvPr/>
        </p:nvSpPr>
        <p:spPr>
          <a:xfrm>
            <a:off x="5303520"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title="Background Shape"/>
          <p:cNvSpPr/>
          <p:nvPr/>
        </p:nvSpPr>
        <p:spPr>
          <a:xfrm>
            <a:off x="0" y="376"/>
            <a:ext cx="530352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chor="t">
            <a:normAutofit/>
          </a:bodyPr>
          <a:lstStyle>
            <a:lvl1pPr>
              <a:lnSpc>
                <a:spcPct val="84000"/>
              </a:lnSpc>
              <a:defRPr sz="4800" baseline="0"/>
            </a:lvl1pPr>
          </a:lstStyle>
          <a:p>
            <a:r>
              <a:rPr lang="en-US"/>
              <a:t>Click to edit Master title style</a:t>
            </a:r>
            <a:endParaRPr lang="en-US" dirty="0"/>
          </a:p>
        </p:txBody>
      </p:sp>
      <p:sp>
        <p:nvSpPr>
          <p:cNvPr id="3" name="Picture Placeholder 2"/>
          <p:cNvSpPr>
            <a:spLocks noGrp="1" noChangeAspect="1"/>
          </p:cNvSpPr>
          <p:nvPr>
            <p:ph type="pic" idx="1"/>
          </p:nvPr>
        </p:nvSpPr>
        <p:spPr>
          <a:xfrm>
            <a:off x="5532120" y="0"/>
            <a:ext cx="6659880" cy="6857999"/>
          </a:xfrm>
        </p:spPr>
        <p:txBody>
          <a:bodyPr anchor="t">
            <a:normAutofit/>
          </a:bodyPr>
          <a:lstStyle>
            <a:lvl1pPr marL="0" indent="0">
              <a:buNone/>
              <a:defRPr sz="2000"/>
            </a:lvl1pPr>
            <a:lvl2pPr marL="457200" indent="0">
              <a:buNone/>
              <a:defRPr sz="20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endParaRPr lang="en-US" dirty="0"/>
          </a:p>
        </p:txBody>
      </p:sp>
      <p:sp>
        <p:nvSpPr>
          <p:cNvPr id="4" name="Text Placeholder 3"/>
          <p:cNvSpPr>
            <a:spLocks noGrp="1"/>
          </p:cNvSpPr>
          <p:nvPr>
            <p:ph type="body" sz="half" idx="2"/>
          </p:nvPr>
        </p:nvSpPr>
        <p:spPr>
          <a:xfrm>
            <a:off x="723900" y="2855968"/>
            <a:ext cx="3855720" cy="3011432"/>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723900" y="6453386"/>
            <a:ext cx="1204572" cy="404614"/>
          </a:xfrm>
        </p:spPr>
        <p:txBody>
          <a:bodyPr/>
          <a:lstStyle>
            <a:lvl1pPr>
              <a:defRPr>
                <a:solidFill>
                  <a:schemeClr val="tx2"/>
                </a:solidFill>
              </a:defRPr>
            </a:lvl1pPr>
          </a:lstStyle>
          <a:p>
            <a:fld id="{46A33BAD-F96F-7143-B745-21EBFAA84F47}" type="datetimeFigureOut">
              <a:rPr lang="en-US" smtClean="0"/>
              <a:t>3/1/18</a:t>
            </a:fld>
            <a:endParaRPr lang="en-US"/>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tx2"/>
                </a:solidFill>
              </a:defRPr>
            </a:lvl1pPr>
          </a:lstStyle>
          <a:p>
            <a:endParaRPr lang="en-US"/>
          </a:p>
        </p:txBody>
      </p:sp>
      <p:sp>
        <p:nvSpPr>
          <p:cNvPr id="7" name="Slide Number Placeholder 6"/>
          <p:cNvSpPr>
            <a:spLocks noGrp="1"/>
          </p:cNvSpPr>
          <p:nvPr>
            <p:ph type="sldNum" sz="quarter" idx="12"/>
          </p:nvPr>
        </p:nvSpPr>
        <p:spPr>
          <a:xfrm>
            <a:off x="9883140" y="6453386"/>
            <a:ext cx="1596292" cy="404614"/>
          </a:xfrm>
        </p:spPr>
        <p:txBody>
          <a:bodyPr/>
          <a:lstStyle>
            <a:lvl1pPr>
              <a:defRPr>
                <a:solidFill>
                  <a:schemeClr val="tx2"/>
                </a:solidFill>
              </a:defRPr>
            </a:lvl1pPr>
          </a:lstStyle>
          <a:p>
            <a:fld id="{8F169EA4-F97C-7A4E-8B2D-57572F3C8D32}" type="slidenum">
              <a:rPr lang="en-US" smtClean="0"/>
              <a:t>‹#›</a:t>
            </a:fld>
            <a:endParaRPr lang="en-US"/>
          </a:p>
        </p:txBody>
      </p:sp>
      <p:sp>
        <p:nvSpPr>
          <p:cNvPr id="9" name="Rectangle 8" title="Divider Bar"/>
          <p:cNvSpPr/>
          <p:nvPr/>
        </p:nvSpPr>
        <p:spPr>
          <a:xfrm>
            <a:off x="5303520"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371600" y="685800"/>
            <a:ext cx="9601200" cy="14859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1371600" y="2286000"/>
            <a:ext cx="9601200" cy="35814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390650" y="6453386"/>
            <a:ext cx="1204572" cy="404614"/>
          </a:xfrm>
          <a:prstGeom prst="rect">
            <a:avLst/>
          </a:prstGeom>
        </p:spPr>
        <p:txBody>
          <a:bodyPr vert="horz" lIns="91440" tIns="45720" rIns="91440" bIns="45720" rtlCol="0" anchor="ctr"/>
          <a:lstStyle>
            <a:lvl1pPr algn="l">
              <a:defRPr sz="1200" baseline="0">
                <a:solidFill>
                  <a:schemeClr val="tx2"/>
                </a:solidFill>
              </a:defRPr>
            </a:lvl1pPr>
          </a:lstStyle>
          <a:p>
            <a:fld id="{46A33BAD-F96F-7143-B745-21EBFAA84F47}" type="datetimeFigureOut">
              <a:rPr lang="en-US" smtClean="0"/>
              <a:t>3/1/18</a:t>
            </a:fld>
            <a:endParaRPr lang="en-US"/>
          </a:p>
        </p:txBody>
      </p:sp>
      <p:sp>
        <p:nvSpPr>
          <p:cNvPr id="5" name="Footer Placeholder 4"/>
          <p:cNvSpPr>
            <a:spLocks noGrp="1"/>
          </p:cNvSpPr>
          <p:nvPr>
            <p:ph type="ftr" sz="quarter" idx="3"/>
          </p:nvPr>
        </p:nvSpPr>
        <p:spPr>
          <a:xfrm>
            <a:off x="2893564" y="6453386"/>
            <a:ext cx="6280830" cy="404614"/>
          </a:xfrm>
          <a:prstGeom prst="rect">
            <a:avLst/>
          </a:prstGeom>
        </p:spPr>
        <p:txBody>
          <a:bodyPr vert="horz" lIns="91440" tIns="45720" rIns="91440" bIns="45720" rtlCol="0" anchor="ctr"/>
          <a:lstStyle>
            <a:lvl1pPr algn="l">
              <a:defRPr sz="1200" baseline="0">
                <a:solidFill>
                  <a:schemeClr val="tx2"/>
                </a:solidFill>
              </a:defRPr>
            </a:lvl1pPr>
          </a:lstStyle>
          <a:p>
            <a:endParaRPr lang="en-US"/>
          </a:p>
        </p:txBody>
      </p:sp>
      <p:sp>
        <p:nvSpPr>
          <p:cNvPr id="6" name="Slide Number Placeholder 5"/>
          <p:cNvSpPr>
            <a:spLocks noGrp="1"/>
          </p:cNvSpPr>
          <p:nvPr>
            <p:ph type="sldNum" sz="quarter" idx="4"/>
          </p:nvPr>
        </p:nvSpPr>
        <p:spPr>
          <a:xfrm>
            <a:off x="9472736" y="6453386"/>
            <a:ext cx="1596292" cy="404614"/>
          </a:xfrm>
          <a:prstGeom prst="rect">
            <a:avLst/>
          </a:prstGeom>
        </p:spPr>
        <p:txBody>
          <a:bodyPr vert="horz" lIns="91440" tIns="45720" rIns="91440" bIns="45720" rtlCol="0" anchor="ctr"/>
          <a:lstStyle>
            <a:lvl1pPr algn="r">
              <a:defRPr sz="1200" baseline="0">
                <a:solidFill>
                  <a:schemeClr val="tx2"/>
                </a:solidFill>
              </a:defRPr>
            </a:lvl1pPr>
          </a:lstStyle>
          <a:p>
            <a:fld id="{8F169EA4-F97C-7A4E-8B2D-57572F3C8D32}" type="slidenum">
              <a:rPr lang="en-US" smtClean="0"/>
              <a:t>‹#›</a:t>
            </a:fld>
            <a:endParaRPr lang="en-US"/>
          </a:p>
        </p:txBody>
      </p:sp>
      <p:sp>
        <p:nvSpPr>
          <p:cNvPr id="9" name="Rectangle 8" title="Side bar"/>
          <p:cNvSpPr/>
          <p:nvPr/>
        </p:nvSpPr>
        <p:spPr>
          <a:xfrm>
            <a:off x="478095"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57684725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89000"/>
        </a:lnSpc>
        <a:spcBef>
          <a:spcPct val="0"/>
        </a:spcBef>
        <a:buNone/>
        <a:defRPr sz="4400" kern="1200" baseline="0">
          <a:solidFill>
            <a:schemeClr val="tx2"/>
          </a:solidFill>
          <a:latin typeface="+mj-lt"/>
          <a:ea typeface="+mj-ea"/>
          <a:cs typeface="+mj-cs"/>
        </a:defRPr>
      </a:lvl1pPr>
    </p:titleStyle>
    <p:bodyStyle>
      <a:lvl1pPr marL="384048" indent="-384048" algn="l" defTabSz="914400"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chemeClr val="tx2"/>
          </a:solidFill>
          <a:latin typeface="+mn-lt"/>
          <a:ea typeface="+mn-ea"/>
          <a:cs typeface="+mn-cs"/>
        </a:defRPr>
      </a:lvl1pPr>
      <a:lvl2pPr marL="384048" indent="-384048" algn="l" defTabSz="9144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384048"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384048"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384048"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384048"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84048"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84048"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384048"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3" orient="horz" pos="1368">
          <p15:clr>
            <a:srgbClr val="F26B43"/>
          </p15:clr>
        </p15:guide>
        <p15:guide id="4" orient="horz" pos="1440">
          <p15:clr>
            <a:srgbClr val="F26B43"/>
          </p15:clr>
        </p15:guide>
        <p15:guide id="6" orient="horz" pos="3696">
          <p15:clr>
            <a:srgbClr val="F26B43"/>
          </p15:clr>
        </p15:guide>
        <p15:guide id="7" orient="horz" pos="432">
          <p15:clr>
            <a:srgbClr val="F26B43"/>
          </p15:clr>
        </p15:guide>
        <p15:guide id="8" orient="horz" pos="1512">
          <p15:clr>
            <a:srgbClr val="F26B43"/>
          </p15:clr>
        </p15:guide>
        <p15:guide id="9" pos="6912">
          <p15:clr>
            <a:srgbClr val="F26B43"/>
          </p15:clr>
        </p15:guide>
        <p15:guide id="10" pos="936">
          <p15:clr>
            <a:srgbClr val="F26B43"/>
          </p15:clr>
        </p15:guide>
        <p15:guide id="11" pos="86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z="6600" b="1" dirty="0"/>
              <a:t>Mechanisms of Microbial Genetics </a:t>
            </a:r>
          </a:p>
        </p:txBody>
      </p:sp>
      <p:sp>
        <p:nvSpPr>
          <p:cNvPr id="3" name="Subtitle 2"/>
          <p:cNvSpPr>
            <a:spLocks noGrp="1"/>
          </p:cNvSpPr>
          <p:nvPr>
            <p:ph type="subTitle" idx="1"/>
          </p:nvPr>
        </p:nvSpPr>
        <p:spPr/>
        <p:txBody>
          <a:bodyPr/>
          <a:lstStyle/>
          <a:p>
            <a:r>
              <a:rPr lang="en-US" b="1" dirty="0"/>
              <a:t>Chapter 11 </a:t>
            </a:r>
          </a:p>
          <a:p>
            <a:r>
              <a:rPr lang="en-US" b="1" dirty="0"/>
              <a:t>Biology 2161</a:t>
            </a:r>
          </a:p>
        </p:txBody>
      </p:sp>
    </p:spTree>
    <p:extLst>
      <p:ext uri="{BB962C8B-B14F-4D97-AF65-F5344CB8AC3E}">
        <p14:creationId xmlns:p14="http://schemas.microsoft.com/office/powerpoint/2010/main" val="16408519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a:spLocks noGrp="1"/>
          </p:cNvSpPr>
          <p:nvPr>
            <p:ph type="title"/>
          </p:nvPr>
        </p:nvSpPr>
        <p:spPr/>
        <p:txBody>
          <a:bodyPr rtlCol="0">
            <a:normAutofit/>
          </a:bodyPr>
          <a:lstStyle/>
          <a:p>
            <a:pPr>
              <a:defRPr/>
            </a:pPr>
            <a:r>
              <a:rPr lang="en-US" b="1" dirty="0">
                <a:ea typeface="+mj-ea"/>
                <a:cs typeface="+mj-cs"/>
              </a:rPr>
              <a:t>ERRORS IN REPLICATION</a:t>
            </a:r>
          </a:p>
        </p:txBody>
      </p:sp>
      <p:sp>
        <p:nvSpPr>
          <p:cNvPr id="11266" name="Content Placeholder 2"/>
          <p:cNvSpPr>
            <a:spLocks noGrp="1"/>
          </p:cNvSpPr>
          <p:nvPr>
            <p:ph idx="1"/>
          </p:nvPr>
        </p:nvSpPr>
        <p:spPr>
          <a:xfrm>
            <a:off x="2057400" y="1524001"/>
            <a:ext cx="8229600" cy="5135563"/>
          </a:xfrm>
        </p:spPr>
        <p:txBody>
          <a:bodyPr>
            <a:normAutofit/>
          </a:bodyPr>
          <a:lstStyle/>
          <a:p>
            <a:pPr eaLnBrk="1" hangingPunct="1"/>
            <a:r>
              <a:rPr lang="en-US" altLang="en-US" sz="2800" b="1" dirty="0"/>
              <a:t> Occasionally an incorrect base is added to the growing chain</a:t>
            </a:r>
          </a:p>
          <a:p>
            <a:pPr lvl="1" eaLnBrk="1" hangingPunct="1"/>
            <a:r>
              <a:rPr lang="en-US" altLang="en-US" sz="2800" b="1" i="0" dirty="0">
                <a:solidFill>
                  <a:srgbClr val="FF0000"/>
                </a:solidFill>
              </a:rPr>
              <a:t>Most are corrected</a:t>
            </a:r>
          </a:p>
          <a:p>
            <a:pPr lvl="1" eaLnBrk="1" hangingPunct="1"/>
            <a:r>
              <a:rPr lang="en-US" altLang="en-US" sz="2800" b="1" i="0" dirty="0">
                <a:solidFill>
                  <a:srgbClr val="FF0000"/>
                </a:solidFill>
              </a:rPr>
              <a:t>If not corrected, result in </a:t>
            </a:r>
            <a:r>
              <a:rPr lang="en-US" altLang="en-US" sz="2800" b="1" i="0" dirty="0">
                <a:solidFill>
                  <a:srgbClr val="0000FF"/>
                </a:solidFill>
              </a:rPr>
              <a:t>mutations</a:t>
            </a:r>
          </a:p>
          <a:p>
            <a:pPr eaLnBrk="1" hangingPunct="1"/>
            <a:r>
              <a:rPr lang="en-US" altLang="en-US" sz="2800" b="1" dirty="0"/>
              <a:t>DNA polymerase III </a:t>
            </a:r>
            <a:r>
              <a:rPr lang="en-US" altLang="en-US" sz="2800" dirty="0"/>
              <a:t>can detect incorrect,      un-matching bases, excise them, and replace them with the correct base</a:t>
            </a:r>
          </a:p>
          <a:p>
            <a:pPr lvl="1" eaLnBrk="1" hangingPunct="1"/>
            <a:r>
              <a:rPr lang="en-US" altLang="en-US" sz="2800" b="1" i="0" dirty="0">
                <a:solidFill>
                  <a:srgbClr val="FF0000"/>
                </a:solidFill>
              </a:rPr>
              <a:t>DNA polymerase I can also proof-read and repair</a:t>
            </a:r>
          </a:p>
          <a:p>
            <a:pPr eaLnBrk="1" hangingPunct="1"/>
            <a:endParaRPr lang="en-US" altLang="en-US" sz="2800" dirty="0"/>
          </a:p>
        </p:txBody>
      </p:sp>
    </p:spTree>
    <p:extLst>
      <p:ext uri="{BB962C8B-B14F-4D97-AF65-F5344CB8AC3E}">
        <p14:creationId xmlns:p14="http://schemas.microsoft.com/office/powerpoint/2010/main" val="142337446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accel="50000" decel="50000" fill="hold" grpId="0" nodeType="clickEffect">
                                  <p:stCondLst>
                                    <p:cond delay="0"/>
                                  </p:stCondLst>
                                  <p:childTnLst>
                                    <p:set>
                                      <p:cBhvr>
                                        <p:cTn id="6" dur="1" fill="hold">
                                          <p:stCondLst>
                                            <p:cond delay="0"/>
                                          </p:stCondLst>
                                        </p:cTn>
                                        <p:tgtEl>
                                          <p:spTgt spid="11266">
                                            <p:txEl>
                                              <p:pRg st="0" end="0"/>
                                            </p:txEl>
                                          </p:spTgt>
                                        </p:tgtEl>
                                        <p:attrNameLst>
                                          <p:attrName>style.visibility</p:attrName>
                                        </p:attrNameLst>
                                      </p:cBhvr>
                                      <p:to>
                                        <p:strVal val="visible"/>
                                      </p:to>
                                    </p:set>
                                    <p:anim calcmode="lin" valueType="num">
                                      <p:cBhvr additive="base">
                                        <p:cTn id="7" dur="500" fill="hold"/>
                                        <p:tgtEl>
                                          <p:spTgt spid="1126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1266">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accel="50000" decel="50000" fill="hold" grpId="0" nodeType="withEffect">
                                  <p:stCondLst>
                                    <p:cond delay="0"/>
                                  </p:stCondLst>
                                  <p:childTnLst>
                                    <p:set>
                                      <p:cBhvr>
                                        <p:cTn id="10" dur="1" fill="hold">
                                          <p:stCondLst>
                                            <p:cond delay="0"/>
                                          </p:stCondLst>
                                        </p:cTn>
                                        <p:tgtEl>
                                          <p:spTgt spid="11266">
                                            <p:txEl>
                                              <p:pRg st="1" end="1"/>
                                            </p:txEl>
                                          </p:spTgt>
                                        </p:tgtEl>
                                        <p:attrNameLst>
                                          <p:attrName>style.visibility</p:attrName>
                                        </p:attrNameLst>
                                      </p:cBhvr>
                                      <p:to>
                                        <p:strVal val="visible"/>
                                      </p:to>
                                    </p:set>
                                    <p:anim calcmode="lin" valueType="num">
                                      <p:cBhvr additive="base">
                                        <p:cTn id="11" dur="500" fill="hold"/>
                                        <p:tgtEl>
                                          <p:spTgt spid="11266">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1266">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accel="50000" decel="50000" fill="hold" grpId="0" nodeType="withEffect">
                                  <p:stCondLst>
                                    <p:cond delay="0"/>
                                  </p:stCondLst>
                                  <p:childTnLst>
                                    <p:set>
                                      <p:cBhvr>
                                        <p:cTn id="14" dur="1" fill="hold">
                                          <p:stCondLst>
                                            <p:cond delay="0"/>
                                          </p:stCondLst>
                                        </p:cTn>
                                        <p:tgtEl>
                                          <p:spTgt spid="11266">
                                            <p:txEl>
                                              <p:pRg st="2" end="2"/>
                                            </p:txEl>
                                          </p:spTgt>
                                        </p:tgtEl>
                                        <p:attrNameLst>
                                          <p:attrName>style.visibility</p:attrName>
                                        </p:attrNameLst>
                                      </p:cBhvr>
                                      <p:to>
                                        <p:strVal val="visible"/>
                                      </p:to>
                                    </p:set>
                                    <p:anim calcmode="lin" valueType="num">
                                      <p:cBhvr additive="base">
                                        <p:cTn id="15" dur="500" fill="hold"/>
                                        <p:tgtEl>
                                          <p:spTgt spid="11266">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1126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2" presetClass="entr" presetSubtype="4" accel="50000" decel="50000" fill="hold" grpId="0" nodeType="clickEffect">
                                  <p:stCondLst>
                                    <p:cond delay="0"/>
                                  </p:stCondLst>
                                  <p:childTnLst>
                                    <p:set>
                                      <p:cBhvr>
                                        <p:cTn id="20" dur="1" fill="hold">
                                          <p:stCondLst>
                                            <p:cond delay="0"/>
                                          </p:stCondLst>
                                        </p:cTn>
                                        <p:tgtEl>
                                          <p:spTgt spid="11266">
                                            <p:txEl>
                                              <p:pRg st="3" end="3"/>
                                            </p:txEl>
                                          </p:spTgt>
                                        </p:tgtEl>
                                        <p:attrNameLst>
                                          <p:attrName>style.visibility</p:attrName>
                                        </p:attrNameLst>
                                      </p:cBhvr>
                                      <p:to>
                                        <p:strVal val="visible"/>
                                      </p:to>
                                    </p:set>
                                    <p:anim calcmode="lin" valueType="num">
                                      <p:cBhvr additive="base">
                                        <p:cTn id="21" dur="500" fill="hold"/>
                                        <p:tgtEl>
                                          <p:spTgt spid="11266">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11266">
                                            <p:txEl>
                                              <p:pRg st="3" end="3"/>
                                            </p:txEl>
                                          </p:spTgt>
                                        </p:tgtEl>
                                        <p:attrNameLst>
                                          <p:attrName>ppt_y</p:attrName>
                                        </p:attrNameLst>
                                      </p:cBhvr>
                                      <p:tavLst>
                                        <p:tav tm="0">
                                          <p:val>
                                            <p:strVal val="1+#ppt_h/2"/>
                                          </p:val>
                                        </p:tav>
                                        <p:tav tm="100000">
                                          <p:val>
                                            <p:strVal val="#ppt_y"/>
                                          </p:val>
                                        </p:tav>
                                      </p:tavLst>
                                    </p:anim>
                                  </p:childTnLst>
                                </p:cTn>
                              </p:par>
                              <p:par>
                                <p:cTn id="23" presetID="2" presetClass="entr" presetSubtype="4" accel="50000" decel="50000" fill="hold" grpId="0" nodeType="withEffect">
                                  <p:stCondLst>
                                    <p:cond delay="0"/>
                                  </p:stCondLst>
                                  <p:childTnLst>
                                    <p:set>
                                      <p:cBhvr>
                                        <p:cTn id="24" dur="1" fill="hold">
                                          <p:stCondLst>
                                            <p:cond delay="0"/>
                                          </p:stCondLst>
                                        </p:cTn>
                                        <p:tgtEl>
                                          <p:spTgt spid="11266">
                                            <p:txEl>
                                              <p:pRg st="4" end="4"/>
                                            </p:txEl>
                                          </p:spTgt>
                                        </p:tgtEl>
                                        <p:attrNameLst>
                                          <p:attrName>style.visibility</p:attrName>
                                        </p:attrNameLst>
                                      </p:cBhvr>
                                      <p:to>
                                        <p:strVal val="visible"/>
                                      </p:to>
                                    </p:set>
                                    <p:anim calcmode="lin" valueType="num">
                                      <p:cBhvr additive="base">
                                        <p:cTn id="25" dur="500" fill="hold"/>
                                        <p:tgtEl>
                                          <p:spTgt spid="11266">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1266">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1" descr="OSC_Microbio_11_03_TxnElong.jpg"/>
          <p:cNvPicPr>
            <a:picLocks noChangeAspect="1"/>
          </p:cNvPicPr>
          <p:nvPr/>
        </p:nvPicPr>
        <p:blipFill>
          <a:blip r:embed="rId2">
            <a:extLst>
              <a:ext uri="{28A0092B-C50C-407E-A947-70E740481C1C}">
                <a14:useLocalDpi xmlns:a14="http://schemas.microsoft.com/office/drawing/2010/main" val="0"/>
              </a:ext>
            </a:extLst>
          </a:blip>
          <a:srcRect t="-4031" b="-4031"/>
          <a:stretch>
            <a:fillRect/>
          </a:stretch>
        </p:blipFill>
        <p:spPr>
          <a:xfrm>
            <a:off x="1972491" y="913381"/>
            <a:ext cx="8062913" cy="3500071"/>
          </a:xfrm>
          <a:prstGeom prst="rect">
            <a:avLst/>
          </a:prstGeom>
        </p:spPr>
      </p:pic>
      <p:sp>
        <p:nvSpPr>
          <p:cNvPr id="3" name="Text Placeholder 6"/>
          <p:cNvSpPr txBox="1">
            <a:spLocks/>
          </p:cNvSpPr>
          <p:nvPr/>
        </p:nvSpPr>
        <p:spPr>
          <a:xfrm>
            <a:off x="1972492" y="4843982"/>
            <a:ext cx="8062912" cy="1166382"/>
          </a:xfrm>
          <a:prstGeom prst="rect">
            <a:avLst/>
          </a:prstGeom>
        </p:spPr>
        <p:txBody>
          <a:bodyPr>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400" b="1"/>
              <a:t>During elongation, the bacterial RNA polymerase tracks along the DNA template, synthesizes mRNA in the 5</a:t>
            </a:r>
            <a:r>
              <a:rPr lang="en-US" sz="2400" b="1" i="1"/>
              <a:t>ʹ</a:t>
            </a:r>
            <a:r>
              <a:rPr lang="en-US" sz="2400" b="1"/>
              <a:t> to 3</a:t>
            </a:r>
            <a:r>
              <a:rPr lang="en-US" sz="2400" b="1" i="1"/>
              <a:t>ʹ</a:t>
            </a:r>
            <a:r>
              <a:rPr lang="en-US" sz="2400" b="1"/>
              <a:t> direction, and unwinds and rewinds the DNA as it is read.</a:t>
            </a:r>
            <a:endParaRPr lang="en-US" sz="2400" b="1" dirty="0"/>
          </a:p>
        </p:txBody>
      </p:sp>
      <p:sp>
        <p:nvSpPr>
          <p:cNvPr id="4" name="TextBox 3"/>
          <p:cNvSpPr txBox="1"/>
          <p:nvPr/>
        </p:nvSpPr>
        <p:spPr>
          <a:xfrm>
            <a:off x="4572000" y="391886"/>
            <a:ext cx="3187337" cy="646331"/>
          </a:xfrm>
          <a:prstGeom prst="rect">
            <a:avLst/>
          </a:prstGeom>
          <a:noFill/>
        </p:spPr>
        <p:txBody>
          <a:bodyPr wrap="square" rtlCol="0">
            <a:spAutoFit/>
          </a:bodyPr>
          <a:lstStyle/>
          <a:p>
            <a:r>
              <a:rPr lang="en-US" sz="3600" b="1"/>
              <a:t>Transcription </a:t>
            </a:r>
          </a:p>
        </p:txBody>
      </p:sp>
    </p:spTree>
    <p:extLst>
      <p:ext uri="{BB962C8B-B14F-4D97-AF65-F5344CB8AC3E}">
        <p14:creationId xmlns:p14="http://schemas.microsoft.com/office/powerpoint/2010/main" val="5101893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Translation</a:t>
            </a:r>
          </a:p>
        </p:txBody>
      </p:sp>
      <p:pic>
        <p:nvPicPr>
          <p:cNvPr id="3" name="Picture Placeholder 1" descr="OSC_Microbio_11_04_GenCode.jpg"/>
          <p:cNvPicPr>
            <a:picLocks noChangeAspect="1"/>
          </p:cNvPicPr>
          <p:nvPr/>
        </p:nvPicPr>
        <p:blipFill>
          <a:blip r:embed="rId2">
            <a:extLst>
              <a:ext uri="{28A0092B-C50C-407E-A947-70E740481C1C}">
                <a14:useLocalDpi xmlns:a14="http://schemas.microsoft.com/office/drawing/2010/main" val="0"/>
              </a:ext>
            </a:extLst>
          </a:blip>
          <a:srcRect l="-47928" r="-47928"/>
          <a:stretch>
            <a:fillRect/>
          </a:stretch>
        </p:blipFill>
        <p:spPr>
          <a:xfrm>
            <a:off x="2064543" y="1079292"/>
            <a:ext cx="8062913" cy="3500071"/>
          </a:xfrm>
          <a:prstGeom prst="rect">
            <a:avLst/>
          </a:prstGeom>
        </p:spPr>
      </p:pic>
      <p:sp>
        <p:nvSpPr>
          <p:cNvPr id="4" name="Text Placeholder 6"/>
          <p:cNvSpPr txBox="1">
            <a:spLocks/>
          </p:cNvSpPr>
          <p:nvPr/>
        </p:nvSpPr>
        <p:spPr>
          <a:xfrm>
            <a:off x="2064544" y="5000736"/>
            <a:ext cx="8062912" cy="1166382"/>
          </a:xfrm>
          <a:prstGeom prst="rect">
            <a:avLst/>
          </a:prstGeom>
        </p:spPr>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1590"/>
              <a:t>This figure shows the genetic code for translating each nucleotide triplet in mRNA into an amino acid or a termination signal in a nascent protein. The first letter of a codon is shown vertically on the left, the second letter of a codon is shown horizontally across the top, and the third letter of a codon is shown vertically on the right. (credit: modification of work by National Institutes of Health)</a:t>
            </a:r>
            <a:endParaRPr lang="en-US" sz="1590" dirty="0"/>
          </a:p>
        </p:txBody>
      </p:sp>
    </p:spTree>
    <p:extLst>
      <p:ext uri="{BB962C8B-B14F-4D97-AF65-F5344CB8AC3E}">
        <p14:creationId xmlns:p14="http://schemas.microsoft.com/office/powerpoint/2010/main" val="10605473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Transcription and Translation - Prokaryotes </a:t>
            </a:r>
          </a:p>
        </p:txBody>
      </p:sp>
      <p:pic>
        <p:nvPicPr>
          <p:cNvPr id="3" name="Picture Placeholder 1" descr="OSC_Microbio_11_04_Cotrantxn.jpg"/>
          <p:cNvPicPr>
            <a:picLocks noChangeAspect="1"/>
          </p:cNvPicPr>
          <p:nvPr/>
        </p:nvPicPr>
        <p:blipFill>
          <a:blip r:embed="rId2">
            <a:extLst>
              <a:ext uri="{28A0092B-C50C-407E-A947-70E740481C1C}">
                <a14:useLocalDpi xmlns:a14="http://schemas.microsoft.com/office/drawing/2010/main" val="0"/>
              </a:ext>
            </a:extLst>
          </a:blip>
          <a:srcRect t="-20298" b="-20298"/>
          <a:stretch>
            <a:fillRect/>
          </a:stretch>
        </p:blipFill>
        <p:spPr>
          <a:xfrm>
            <a:off x="1815735" y="1428750"/>
            <a:ext cx="8062913" cy="3500071"/>
          </a:xfrm>
          <a:prstGeom prst="rect">
            <a:avLst/>
          </a:prstGeom>
        </p:spPr>
      </p:pic>
      <p:sp>
        <p:nvSpPr>
          <p:cNvPr id="4" name="Text Placeholder 6"/>
          <p:cNvSpPr txBox="1">
            <a:spLocks/>
          </p:cNvSpPr>
          <p:nvPr/>
        </p:nvSpPr>
        <p:spPr>
          <a:xfrm>
            <a:off x="1815736" y="4651512"/>
            <a:ext cx="8062912" cy="2040835"/>
          </a:xfrm>
          <a:prstGeom prst="rect">
            <a:avLst/>
          </a:prstGeom>
        </p:spPr>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400" b="1" dirty="0"/>
              <a:t>In prokaryotes, multiple RNA polymerases can transcribe a single bacterial gene while numerous ribosomes concurrently translate the mRNA transcripts into polypeptides. In this way, a specific protein can rapidly reach a high concentration in the bacterial cell.</a:t>
            </a:r>
          </a:p>
        </p:txBody>
      </p:sp>
    </p:spTree>
    <p:extLst>
      <p:ext uri="{BB962C8B-B14F-4D97-AF65-F5344CB8AC3E}">
        <p14:creationId xmlns:p14="http://schemas.microsoft.com/office/powerpoint/2010/main" val="170117648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Translation</a:t>
            </a:r>
          </a:p>
        </p:txBody>
      </p:sp>
      <p:pic>
        <p:nvPicPr>
          <p:cNvPr id="3" name="Picture Placeholder 1" descr="OSC_Microbio_11_04_tRNA.jpg"/>
          <p:cNvPicPr>
            <a:picLocks noChangeAspect="1"/>
          </p:cNvPicPr>
          <p:nvPr/>
        </p:nvPicPr>
        <p:blipFill>
          <a:blip r:embed="rId2">
            <a:extLst>
              <a:ext uri="{28A0092B-C50C-407E-A947-70E740481C1C}">
                <a14:useLocalDpi xmlns:a14="http://schemas.microsoft.com/office/drawing/2010/main" val="0"/>
              </a:ext>
            </a:extLst>
          </a:blip>
          <a:srcRect l="-11809" r="-11809"/>
          <a:stretch>
            <a:fillRect/>
          </a:stretch>
        </p:blipFill>
        <p:spPr>
          <a:xfrm>
            <a:off x="2064543" y="1428750"/>
            <a:ext cx="8062913" cy="3500071"/>
          </a:xfrm>
          <a:prstGeom prst="rect">
            <a:avLst/>
          </a:prstGeom>
        </p:spPr>
      </p:pic>
      <p:sp>
        <p:nvSpPr>
          <p:cNvPr id="4" name="Text Placeholder 6"/>
          <p:cNvSpPr txBox="1">
            <a:spLocks/>
          </p:cNvSpPr>
          <p:nvPr/>
        </p:nvSpPr>
        <p:spPr>
          <a:xfrm>
            <a:off x="2064543" y="5079113"/>
            <a:ext cx="8062912" cy="1166382"/>
          </a:xfrm>
          <a:prstGeom prst="rect">
            <a:avLst/>
          </a:prstGeom>
        </p:spPr>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342900" indent="-342900">
              <a:buFont typeface="Arial"/>
              <a:buAutoNum type="alphaLcParenBoth"/>
            </a:pPr>
            <a:r>
              <a:rPr lang="en-US" sz="1400" b="1"/>
              <a:t>After folding caused by intramolecular base pairing, a </a:t>
            </a:r>
            <a:r>
              <a:rPr lang="en-US" sz="1400" b="1" dirty="0" err="1"/>
              <a:t>tRNA</a:t>
            </a:r>
            <a:r>
              <a:rPr lang="en-US" sz="1400" b="1" dirty="0"/>
              <a:t> molecule has one end that contains the anticodon, which interacts with the mRNA codon, and the CCA amino acid binding end. </a:t>
            </a:r>
          </a:p>
          <a:p>
            <a:pPr marL="342900" indent="-342900">
              <a:buFont typeface="Arial"/>
              <a:buAutoNum type="alphaLcParenBoth"/>
            </a:pPr>
            <a:r>
              <a:rPr lang="en-US" sz="1400" b="1" dirty="0"/>
              <a:t>A space-filling model is helpful for visualizing the three-dimensional shape of </a:t>
            </a:r>
            <a:r>
              <a:rPr lang="en-US" sz="1400" b="1" dirty="0" err="1"/>
              <a:t>tRNA</a:t>
            </a:r>
            <a:r>
              <a:rPr lang="en-US" sz="1400" b="1" dirty="0"/>
              <a:t>.</a:t>
            </a:r>
          </a:p>
          <a:p>
            <a:pPr marL="342900" indent="-342900">
              <a:buFont typeface="Arial"/>
              <a:buAutoNum type="alphaLcParenBoth"/>
            </a:pPr>
            <a:r>
              <a:rPr lang="en-US" sz="1400" b="1" dirty="0"/>
              <a:t>Simplified models are useful when drawing complex processes such as protein synthesis.</a:t>
            </a:r>
          </a:p>
        </p:txBody>
      </p:sp>
    </p:spTree>
    <p:extLst>
      <p:ext uri="{BB962C8B-B14F-4D97-AF65-F5344CB8AC3E}">
        <p14:creationId xmlns:p14="http://schemas.microsoft.com/office/powerpoint/2010/main" val="14070681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Protein Synthesis </a:t>
            </a:r>
            <a:r>
              <a:rPr lang="mr-IN" dirty="0"/>
              <a:t>–</a:t>
            </a:r>
            <a:r>
              <a:rPr lang="en-US" dirty="0"/>
              <a:t> Bacteria </a:t>
            </a:r>
          </a:p>
        </p:txBody>
      </p:sp>
      <p:pic>
        <p:nvPicPr>
          <p:cNvPr id="3" name="Picture Placeholder 1" descr="OSC_Microbio_11_04_TlnInit.jpg"/>
          <p:cNvPicPr>
            <a:picLocks noChangeAspect="1"/>
          </p:cNvPicPr>
          <p:nvPr/>
        </p:nvPicPr>
        <p:blipFill>
          <a:blip r:embed="rId2">
            <a:extLst>
              <a:ext uri="{28A0092B-C50C-407E-A947-70E740481C1C}">
                <a14:useLocalDpi xmlns:a14="http://schemas.microsoft.com/office/drawing/2010/main" val="0"/>
              </a:ext>
            </a:extLst>
          </a:blip>
          <a:srcRect l="-29892" r="-29892"/>
          <a:stretch>
            <a:fillRect/>
          </a:stretch>
        </p:blipFill>
        <p:spPr>
          <a:xfrm>
            <a:off x="1476102" y="1428750"/>
            <a:ext cx="8062913" cy="3500071"/>
          </a:xfrm>
          <a:prstGeom prst="rect">
            <a:avLst/>
          </a:prstGeom>
        </p:spPr>
      </p:pic>
      <p:sp>
        <p:nvSpPr>
          <p:cNvPr id="4" name="Text Placeholder 6"/>
          <p:cNvSpPr txBox="1">
            <a:spLocks/>
          </p:cNvSpPr>
          <p:nvPr/>
        </p:nvSpPr>
        <p:spPr>
          <a:xfrm>
            <a:off x="1476102" y="5031311"/>
            <a:ext cx="8062912" cy="1166382"/>
          </a:xfrm>
          <a:prstGeom prst="rect">
            <a:avLst/>
          </a:prstGeom>
        </p:spPr>
        <p:txBody>
          <a:bodyPr>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1600" b="1"/>
              <a:t>Translation in bacteria begins with the formation of the initiation complex, which includes the small ribosomal subunit, the mRNA, the initiator tRNA carrying N-formyl-methionine, and initiation factors. Then the 50S subunit binds, forming an intact ribosome.</a:t>
            </a:r>
            <a:endParaRPr lang="en-US" sz="1600" b="1" dirty="0"/>
          </a:p>
        </p:txBody>
      </p:sp>
    </p:spTree>
    <p:extLst>
      <p:ext uri="{BB962C8B-B14F-4D97-AF65-F5344CB8AC3E}">
        <p14:creationId xmlns:p14="http://schemas.microsoft.com/office/powerpoint/2010/main" val="107728289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150166"/>
          </a:xfrm>
        </p:spPr>
        <p:txBody>
          <a:bodyPr>
            <a:normAutofit fontScale="90000"/>
          </a:bodyPr>
          <a:lstStyle/>
          <a:p>
            <a:r>
              <a:rPr lang="en-US" dirty="0"/>
              <a:t>Protein Synthesis </a:t>
            </a:r>
            <a:r>
              <a:rPr lang="mr-IN" dirty="0"/>
              <a:t>–</a:t>
            </a:r>
            <a:r>
              <a:rPr lang="en-US" dirty="0"/>
              <a:t> Transcription, Translation - Bacteria vs. Eukaryotes </a:t>
            </a:r>
          </a:p>
        </p:txBody>
      </p:sp>
      <p:pic>
        <p:nvPicPr>
          <p:cNvPr id="3" name="Picture Placeholder 1" descr="OSC_Microbio_11_04_ProkEuk.jpg"/>
          <p:cNvPicPr>
            <a:picLocks noChangeAspect="1"/>
          </p:cNvPicPr>
          <p:nvPr/>
        </p:nvPicPr>
        <p:blipFill>
          <a:blip r:embed="rId2">
            <a:extLst>
              <a:ext uri="{28A0092B-C50C-407E-A947-70E740481C1C}">
                <a14:useLocalDpi xmlns:a14="http://schemas.microsoft.com/office/drawing/2010/main" val="0"/>
              </a:ext>
            </a:extLst>
          </a:blip>
          <a:srcRect l="-8433" r="-8433"/>
          <a:stretch>
            <a:fillRect/>
          </a:stretch>
        </p:blipFill>
        <p:spPr>
          <a:xfrm>
            <a:off x="2064543" y="1515291"/>
            <a:ext cx="8062913" cy="3500071"/>
          </a:xfrm>
          <a:prstGeom prst="rect">
            <a:avLst/>
          </a:prstGeom>
        </p:spPr>
      </p:pic>
      <p:sp>
        <p:nvSpPr>
          <p:cNvPr id="4" name="Text Placeholder 6"/>
          <p:cNvSpPr txBox="1">
            <a:spLocks/>
          </p:cNvSpPr>
          <p:nvPr/>
        </p:nvSpPr>
        <p:spPr>
          <a:xfrm>
            <a:off x="1815738" y="5015362"/>
            <a:ext cx="8062912" cy="1579120"/>
          </a:xfrm>
          <a:prstGeom prst="rect">
            <a:avLst/>
          </a:prstGeom>
        </p:spPr>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342900" indent="-342900">
              <a:buFont typeface="Arial"/>
              <a:buAutoNum type="alphaLcParenBoth"/>
            </a:pPr>
            <a:r>
              <a:rPr lang="en-US" sz="1540" b="1"/>
              <a:t>In prokaryotes, the processes of transcription and translation occur simultaneously in the cytoplasm, allowing for a rapid cellular response to an environmental cue. </a:t>
            </a:r>
          </a:p>
          <a:p>
            <a:pPr marL="342900" indent="-342900">
              <a:buFont typeface="Arial"/>
              <a:buAutoNum type="alphaLcParenBoth"/>
            </a:pPr>
            <a:r>
              <a:rPr lang="en-US" sz="1540" b="1"/>
              <a:t>In eukaryotes, transcription is localized to the nucleus and translation is localized to the cytoplasm, separating these processes and necessitating RNA processing for stability.</a:t>
            </a:r>
            <a:endParaRPr lang="en-US" sz="1540" b="1" dirty="0"/>
          </a:p>
        </p:txBody>
      </p:sp>
    </p:spTree>
    <p:extLst>
      <p:ext uri="{BB962C8B-B14F-4D97-AF65-F5344CB8AC3E}">
        <p14:creationId xmlns:p14="http://schemas.microsoft.com/office/powerpoint/2010/main" val="127471023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Translation - Protein Synthesis Compared </a:t>
            </a:r>
          </a:p>
        </p:txBody>
      </p:sp>
      <p:pic>
        <p:nvPicPr>
          <p:cNvPr id="3" name="Picture Placeholder 1" descr="OSC_Microbio_11_04_ComTranTbl.jpg"/>
          <p:cNvPicPr>
            <a:picLocks noChangeAspect="1"/>
          </p:cNvPicPr>
          <p:nvPr/>
        </p:nvPicPr>
        <p:blipFill>
          <a:blip r:embed="rId2">
            <a:extLst>
              <a:ext uri="{28A0092B-C50C-407E-A947-70E740481C1C}">
                <a14:useLocalDpi xmlns:a14="http://schemas.microsoft.com/office/drawing/2010/main" val="0"/>
              </a:ext>
            </a:extLst>
          </a:blip>
          <a:srcRect t="-4262" b="-4262"/>
          <a:stretch>
            <a:fillRect/>
          </a:stretch>
        </p:blipFill>
        <p:spPr>
          <a:xfrm>
            <a:off x="1110921" y="1935512"/>
            <a:ext cx="10122557" cy="4922488"/>
          </a:xfrm>
          <a:prstGeom prst="rect">
            <a:avLst/>
          </a:prstGeom>
        </p:spPr>
      </p:pic>
    </p:spTree>
    <p:extLst>
      <p:ext uri="{BB962C8B-B14F-4D97-AF65-F5344CB8AC3E}">
        <p14:creationId xmlns:p14="http://schemas.microsoft.com/office/powerpoint/2010/main" val="109271343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a:defRPr/>
            </a:pPr>
            <a:r>
              <a:rPr lang="en-US" b="1" dirty="0">
                <a:ea typeface="+mj-ea"/>
                <a:cs typeface="+mj-cs"/>
              </a:rPr>
              <a:t>Mutations:  Changes in the Genetic Code</a:t>
            </a:r>
          </a:p>
        </p:txBody>
      </p:sp>
      <p:sp>
        <p:nvSpPr>
          <p:cNvPr id="3" name="Content Placeholder 2"/>
          <p:cNvSpPr>
            <a:spLocks noGrp="1"/>
          </p:cNvSpPr>
          <p:nvPr>
            <p:ph idx="1"/>
          </p:nvPr>
        </p:nvSpPr>
        <p:spPr/>
        <p:txBody>
          <a:bodyPr>
            <a:normAutofit fontScale="92500" lnSpcReduction="10000"/>
          </a:bodyPr>
          <a:lstStyle/>
          <a:p>
            <a:pPr eaLnBrk="1" hangingPunct="1">
              <a:lnSpc>
                <a:spcPct val="80000"/>
              </a:lnSpc>
            </a:pPr>
            <a:r>
              <a:rPr lang="en-US" altLang="en-US" sz="3500" dirty="0"/>
              <a:t>Genetic change is the </a:t>
            </a:r>
            <a:r>
              <a:rPr lang="en-US" altLang="en-US" sz="3500" b="1" i="1" dirty="0">
                <a:solidFill>
                  <a:srgbClr val="FF0000"/>
                </a:solidFill>
              </a:rPr>
              <a:t>driving force of evolution</a:t>
            </a:r>
          </a:p>
          <a:p>
            <a:pPr eaLnBrk="1" hangingPunct="1">
              <a:lnSpc>
                <a:spcPct val="80000"/>
              </a:lnSpc>
            </a:pPr>
            <a:r>
              <a:rPr lang="en-US" altLang="en-US" sz="3500" b="1" u="sng" dirty="0">
                <a:solidFill>
                  <a:srgbClr val="FF0000"/>
                </a:solidFill>
              </a:rPr>
              <a:t>Mutation</a:t>
            </a:r>
            <a:r>
              <a:rPr lang="en-US" altLang="en-US" sz="3500" dirty="0"/>
              <a:t>:  when phenotypic changes are due to changes in the genotype</a:t>
            </a:r>
          </a:p>
          <a:p>
            <a:pPr lvl="1" eaLnBrk="1" hangingPunct="1">
              <a:lnSpc>
                <a:spcPct val="80000"/>
              </a:lnSpc>
            </a:pPr>
            <a:r>
              <a:rPr lang="en-US" altLang="en-US" sz="3500" b="1" i="1" dirty="0">
                <a:solidFill>
                  <a:schemeClr val="tx1"/>
                </a:solidFill>
              </a:rPr>
              <a:t>An alteration in the nitrogen base sequence of DNA</a:t>
            </a:r>
          </a:p>
          <a:p>
            <a:pPr eaLnBrk="1" hangingPunct="1">
              <a:lnSpc>
                <a:spcPct val="80000"/>
              </a:lnSpc>
            </a:pPr>
            <a:r>
              <a:rPr lang="en-US" altLang="en-US" sz="3500" b="1" u="sng" dirty="0">
                <a:solidFill>
                  <a:srgbClr val="FF0000"/>
                </a:solidFill>
              </a:rPr>
              <a:t>Wild type</a:t>
            </a:r>
            <a:r>
              <a:rPr lang="en-US" altLang="en-US" sz="3500" dirty="0"/>
              <a:t>:  a microorganism that exhibits a natural, </a:t>
            </a:r>
            <a:r>
              <a:rPr lang="en-US" altLang="en-US" sz="3500" b="1" i="1" dirty="0" err="1">
                <a:solidFill>
                  <a:srgbClr val="0000FF"/>
                </a:solidFill>
              </a:rPr>
              <a:t>nonmutated</a:t>
            </a:r>
            <a:r>
              <a:rPr lang="en-US" altLang="en-US" sz="3500" b="1" i="1" dirty="0">
                <a:solidFill>
                  <a:srgbClr val="0000FF"/>
                </a:solidFill>
              </a:rPr>
              <a:t> </a:t>
            </a:r>
            <a:r>
              <a:rPr lang="en-US" altLang="en-US" sz="3500" dirty="0"/>
              <a:t>characteristic</a:t>
            </a:r>
          </a:p>
          <a:p>
            <a:pPr eaLnBrk="1" hangingPunct="1">
              <a:lnSpc>
                <a:spcPct val="80000"/>
              </a:lnSpc>
            </a:pPr>
            <a:r>
              <a:rPr lang="en-US" altLang="en-US" sz="3500" b="1" u="sng" dirty="0">
                <a:solidFill>
                  <a:srgbClr val="FF0000"/>
                </a:solidFill>
              </a:rPr>
              <a:t>Mutant strain</a:t>
            </a:r>
            <a:r>
              <a:rPr lang="en-US" altLang="en-US" sz="3500" dirty="0"/>
              <a:t>:  when a microorganism bears a mutation</a:t>
            </a:r>
          </a:p>
          <a:p>
            <a:pPr eaLnBrk="1" hangingPunct="1">
              <a:lnSpc>
                <a:spcPct val="80000"/>
              </a:lnSpc>
              <a:buFont typeface="Arial" charset="0"/>
              <a:buNone/>
            </a:pPr>
            <a:endParaRPr lang="en-US" altLang="en-US" sz="3500" dirty="0"/>
          </a:p>
        </p:txBody>
      </p:sp>
    </p:spTree>
    <p:extLst>
      <p:ext uri="{BB962C8B-B14F-4D97-AF65-F5344CB8AC3E}">
        <p14:creationId xmlns:p14="http://schemas.microsoft.com/office/powerpoint/2010/main" val="56412284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accel="50000" decel="5000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accel="50000" decel="50000"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accel="50000" decel="50000"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 presetClass="entr" presetSubtype="4" accel="50000" decel="50000"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 calcmode="lin" valueType="num">
                                      <p:cBhvr additive="base">
                                        <p:cTn id="2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2" presetClass="entr" presetSubtype="4" accel="50000" decel="50000" fill="hold" grpId="0" nodeType="click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 calcmode="lin" valueType="num">
                                      <p:cBhvr additive="base">
                                        <p:cTn id="2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Title 1"/>
          <p:cNvSpPr>
            <a:spLocks noGrp="1"/>
          </p:cNvSpPr>
          <p:nvPr>
            <p:ph type="title"/>
          </p:nvPr>
        </p:nvSpPr>
        <p:spPr/>
        <p:txBody>
          <a:bodyPr>
            <a:normAutofit/>
          </a:bodyPr>
          <a:lstStyle/>
          <a:p>
            <a:pPr eaLnBrk="1" hangingPunct="1"/>
            <a:r>
              <a:rPr lang="en-US" altLang="en-US" b="1"/>
              <a:t>Causes of Mutations</a:t>
            </a:r>
          </a:p>
        </p:txBody>
      </p:sp>
      <p:sp>
        <p:nvSpPr>
          <p:cNvPr id="45058" name="Content Placeholder 2"/>
          <p:cNvSpPr>
            <a:spLocks noGrp="1"/>
          </p:cNvSpPr>
          <p:nvPr>
            <p:ph idx="1"/>
          </p:nvPr>
        </p:nvSpPr>
        <p:spPr>
          <a:xfrm>
            <a:off x="1371600" y="1683027"/>
            <a:ext cx="9601200" cy="4717774"/>
          </a:xfrm>
        </p:spPr>
        <p:txBody>
          <a:bodyPr>
            <a:normAutofit/>
          </a:bodyPr>
          <a:lstStyle/>
          <a:p>
            <a:pPr eaLnBrk="1" hangingPunct="1"/>
            <a:r>
              <a:rPr lang="en-US" altLang="en-US" sz="3200" b="1" u="sng" dirty="0">
                <a:solidFill>
                  <a:srgbClr val="FF0000"/>
                </a:solidFill>
              </a:rPr>
              <a:t>Spontaneous mutation</a:t>
            </a:r>
            <a:r>
              <a:rPr lang="en-US" altLang="en-US" sz="3200" dirty="0"/>
              <a:t>:  </a:t>
            </a:r>
          </a:p>
          <a:p>
            <a:pPr lvl="1" eaLnBrk="1" hangingPunct="1"/>
            <a:r>
              <a:rPr lang="en-US" altLang="en-US" sz="3200" dirty="0"/>
              <a:t>random change in the DNA arising from errors in replication</a:t>
            </a:r>
          </a:p>
          <a:p>
            <a:pPr eaLnBrk="1" hangingPunct="1">
              <a:buFont typeface="Arial" charset="0"/>
              <a:buNone/>
            </a:pPr>
            <a:endParaRPr lang="en-US" altLang="en-US" sz="3200" dirty="0"/>
          </a:p>
          <a:p>
            <a:pPr eaLnBrk="1" hangingPunct="1"/>
            <a:r>
              <a:rPr lang="en-US" altLang="en-US" sz="3200" b="1" u="sng" dirty="0">
                <a:solidFill>
                  <a:srgbClr val="FF0000"/>
                </a:solidFill>
              </a:rPr>
              <a:t>Induced mutation</a:t>
            </a:r>
            <a:r>
              <a:rPr lang="en-US" altLang="en-US" sz="3200" dirty="0"/>
              <a:t>:  </a:t>
            </a:r>
          </a:p>
          <a:p>
            <a:pPr lvl="1" eaLnBrk="1" hangingPunct="1"/>
            <a:r>
              <a:rPr lang="en-US" altLang="en-US" sz="3200" dirty="0"/>
              <a:t>results from exposure to known mutagens</a:t>
            </a:r>
          </a:p>
          <a:p>
            <a:pPr lvl="1" eaLnBrk="1" hangingPunct="1"/>
            <a:r>
              <a:rPr lang="en-US" altLang="en-US" sz="3200" dirty="0"/>
              <a:t>CHEMICALS; UV RADIATION; X-RAYS, ETC; </a:t>
            </a:r>
          </a:p>
          <a:p>
            <a:pPr eaLnBrk="1" hangingPunct="1"/>
            <a:endParaRPr lang="en-US" altLang="en-US" sz="3200" dirty="0"/>
          </a:p>
        </p:txBody>
      </p:sp>
    </p:spTree>
    <p:extLst>
      <p:ext uri="{BB962C8B-B14F-4D97-AF65-F5344CB8AC3E}">
        <p14:creationId xmlns:p14="http://schemas.microsoft.com/office/powerpoint/2010/main" val="723039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Introduction</a:t>
            </a:r>
          </a:p>
        </p:txBody>
      </p:sp>
      <p:pic>
        <p:nvPicPr>
          <p:cNvPr id="3" name="Picture Placeholder 1" descr="OSC_Microbio_11_01_CentDogma.jpg"/>
          <p:cNvPicPr>
            <a:picLocks noChangeAspect="1"/>
          </p:cNvPicPr>
          <p:nvPr/>
        </p:nvPicPr>
        <p:blipFill>
          <a:blip r:embed="rId2">
            <a:extLst>
              <a:ext uri="{28A0092B-C50C-407E-A947-70E740481C1C}">
                <a14:useLocalDpi xmlns:a14="http://schemas.microsoft.com/office/drawing/2010/main" val="0"/>
              </a:ext>
            </a:extLst>
          </a:blip>
          <a:srcRect t="-174799" b="-174799"/>
          <a:stretch>
            <a:fillRect/>
          </a:stretch>
        </p:blipFill>
        <p:spPr>
          <a:xfrm>
            <a:off x="1060174" y="1122386"/>
            <a:ext cx="10618020" cy="4870979"/>
          </a:xfrm>
          <a:prstGeom prst="rect">
            <a:avLst/>
          </a:prstGeom>
        </p:spPr>
      </p:pic>
    </p:spTree>
    <p:extLst>
      <p:ext uri="{BB962C8B-B14F-4D97-AF65-F5344CB8AC3E}">
        <p14:creationId xmlns:p14="http://schemas.microsoft.com/office/powerpoint/2010/main" val="57284546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Causes of Mutations </a:t>
            </a:r>
          </a:p>
        </p:txBody>
      </p:sp>
      <p:pic>
        <p:nvPicPr>
          <p:cNvPr id="3" name="Picture Placeholder 1" descr="OSC_Microbio_11_05_NucAnMod.jpg"/>
          <p:cNvPicPr>
            <a:picLocks noChangeAspect="1"/>
          </p:cNvPicPr>
          <p:nvPr/>
        </p:nvPicPr>
        <p:blipFill>
          <a:blip r:embed="rId2">
            <a:extLst>
              <a:ext uri="{28A0092B-C50C-407E-A947-70E740481C1C}">
                <a14:useLocalDpi xmlns:a14="http://schemas.microsoft.com/office/drawing/2010/main" val="0"/>
              </a:ext>
            </a:extLst>
          </a:blip>
          <a:srcRect t="-11324" b="-11324"/>
          <a:stretch>
            <a:fillRect/>
          </a:stretch>
        </p:blipFill>
        <p:spPr>
          <a:xfrm>
            <a:off x="1476103" y="1108835"/>
            <a:ext cx="4032250" cy="5256213"/>
          </a:xfrm>
          <a:prstGeom prst="rect">
            <a:avLst/>
          </a:prstGeom>
        </p:spPr>
      </p:pic>
      <p:sp>
        <p:nvSpPr>
          <p:cNvPr id="4" name="Text Placeholder 13"/>
          <p:cNvSpPr txBox="1">
            <a:spLocks/>
          </p:cNvSpPr>
          <p:nvPr/>
        </p:nvSpPr>
        <p:spPr>
          <a:xfrm>
            <a:off x="6696982" y="1108075"/>
            <a:ext cx="3913188" cy="5256973"/>
          </a:xfrm>
          <a:prstGeom prst="rect">
            <a:avLst/>
          </a:prstGeom>
        </p:spPr>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342900" indent="-342900">
              <a:buFont typeface="Arial"/>
              <a:buAutoNum type="alphaLcParenBoth"/>
            </a:pPr>
            <a:r>
              <a:rPr lang="en-US" sz="1600" dirty="0">
                <a:solidFill>
                  <a:srgbClr val="000000"/>
                </a:solidFill>
              </a:rPr>
              <a:t>2-aminopurine nucleoside (2AP) structurally is a nucleoside analog to adenine nucleoside, whereas 5-bromouracil (5BU) is a nucleoside analog to thymine nucleoside. 2AP base pairs with C, converting an AT base pair to a GC base pair after several rounds of replication. 5BU pairs </a:t>
            </a:r>
            <a:r>
              <a:rPr lang="en-US" sz="1600" b="1" dirty="0">
                <a:solidFill>
                  <a:srgbClr val="000000"/>
                </a:solidFill>
              </a:rPr>
              <a:t>with</a:t>
            </a:r>
            <a:r>
              <a:rPr lang="en-US" sz="1600" dirty="0">
                <a:solidFill>
                  <a:srgbClr val="000000"/>
                </a:solidFill>
              </a:rPr>
              <a:t> G, converting an AT base pair to a GC base pair after several rounds of replication. </a:t>
            </a:r>
          </a:p>
          <a:p>
            <a:pPr marL="342900" indent="-342900">
              <a:buFont typeface="Arial"/>
              <a:buAutoNum type="alphaLcParenBoth"/>
            </a:pPr>
            <a:r>
              <a:rPr lang="en-US" sz="1600" dirty="0">
                <a:solidFill>
                  <a:srgbClr val="000000"/>
                </a:solidFill>
              </a:rPr>
              <a:t>Nitrous acid is a different type of chemical mutagen that modifies already existing nucleoside bases like C to produce U, which base pairs with A. This chemical modification, as shown here, results in converting a CG base pair to a TA base pair.</a:t>
            </a:r>
          </a:p>
        </p:txBody>
      </p:sp>
    </p:spTree>
    <p:extLst>
      <p:ext uri="{BB962C8B-B14F-4D97-AF65-F5344CB8AC3E}">
        <p14:creationId xmlns:p14="http://schemas.microsoft.com/office/powerpoint/2010/main" val="77521098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Causes of Mutations</a:t>
            </a:r>
          </a:p>
        </p:txBody>
      </p:sp>
      <p:pic>
        <p:nvPicPr>
          <p:cNvPr id="3" name="Picture Placeholder 1" descr="OSC_Microbio_11_05_Intercal.jpg"/>
          <p:cNvPicPr>
            <a:picLocks noChangeAspect="1"/>
          </p:cNvPicPr>
          <p:nvPr/>
        </p:nvPicPr>
        <p:blipFill>
          <a:blip r:embed="rId2">
            <a:extLst>
              <a:ext uri="{28A0092B-C50C-407E-A947-70E740481C1C}">
                <a14:useLocalDpi xmlns:a14="http://schemas.microsoft.com/office/drawing/2010/main" val="0"/>
              </a:ext>
            </a:extLst>
          </a:blip>
          <a:srcRect l="-7280" r="-7280"/>
          <a:stretch>
            <a:fillRect/>
          </a:stretch>
        </p:blipFill>
        <p:spPr>
          <a:xfrm>
            <a:off x="2064542" y="1428750"/>
            <a:ext cx="8062913" cy="3500071"/>
          </a:xfrm>
          <a:prstGeom prst="rect">
            <a:avLst/>
          </a:prstGeom>
        </p:spPr>
      </p:pic>
      <p:sp>
        <p:nvSpPr>
          <p:cNvPr id="4" name="Text Placeholder 6"/>
          <p:cNvSpPr txBox="1">
            <a:spLocks/>
          </p:cNvSpPr>
          <p:nvPr/>
        </p:nvSpPr>
        <p:spPr>
          <a:xfrm>
            <a:off x="2064543" y="5026862"/>
            <a:ext cx="8062912" cy="1166382"/>
          </a:xfrm>
          <a:prstGeom prst="rect">
            <a:avLst/>
          </a:prstGeom>
        </p:spPr>
        <p:txBody>
          <a:bodyPr>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1600" b="1"/>
              <a:t>Intercalating agents, such as acridine, introduce atypical spacing between base pairs, resulting in DNA polymerase introducing either a deletion or an insertion, leading to a potential frameshift mutation.</a:t>
            </a:r>
            <a:endParaRPr lang="en-US" sz="1600" b="1" dirty="0"/>
          </a:p>
        </p:txBody>
      </p:sp>
    </p:spTree>
    <p:extLst>
      <p:ext uri="{BB962C8B-B14F-4D97-AF65-F5344CB8AC3E}">
        <p14:creationId xmlns:p14="http://schemas.microsoft.com/office/powerpoint/2010/main" val="129767756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Radiation</a:t>
            </a:r>
          </a:p>
        </p:txBody>
      </p:sp>
      <p:pic>
        <p:nvPicPr>
          <p:cNvPr id="3" name="Picture Placeholder 1" descr="OSC_Microbio_11_05_Rad.jpg"/>
          <p:cNvPicPr>
            <a:picLocks noChangeAspect="1"/>
          </p:cNvPicPr>
          <p:nvPr/>
        </p:nvPicPr>
        <p:blipFill>
          <a:blip r:embed="rId2">
            <a:extLst>
              <a:ext uri="{28A0092B-C50C-407E-A947-70E740481C1C}">
                <a14:useLocalDpi xmlns:a14="http://schemas.microsoft.com/office/drawing/2010/main" val="0"/>
              </a:ext>
            </a:extLst>
          </a:blip>
          <a:srcRect t="-21433" b="-21433"/>
          <a:stretch>
            <a:fillRect/>
          </a:stretch>
        </p:blipFill>
        <p:spPr>
          <a:xfrm>
            <a:off x="838200" y="1079292"/>
            <a:ext cx="10437224" cy="4530748"/>
          </a:xfrm>
          <a:prstGeom prst="rect">
            <a:avLst/>
          </a:prstGeom>
        </p:spPr>
      </p:pic>
    </p:spTree>
    <p:extLst>
      <p:ext uri="{BB962C8B-B14F-4D97-AF65-F5344CB8AC3E}">
        <p14:creationId xmlns:p14="http://schemas.microsoft.com/office/powerpoint/2010/main" val="155995081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Title 1"/>
          <p:cNvSpPr>
            <a:spLocks noGrp="1"/>
          </p:cNvSpPr>
          <p:nvPr>
            <p:ph type="title"/>
          </p:nvPr>
        </p:nvSpPr>
        <p:spPr>
          <a:xfrm>
            <a:off x="1981200" y="274638"/>
            <a:ext cx="8229600" cy="639762"/>
          </a:xfrm>
        </p:spPr>
        <p:txBody>
          <a:bodyPr>
            <a:normAutofit fontScale="90000"/>
          </a:bodyPr>
          <a:lstStyle/>
          <a:p>
            <a:pPr eaLnBrk="1" hangingPunct="1"/>
            <a:r>
              <a:rPr lang="en-US" altLang="en-US" b="1"/>
              <a:t>Categories of Mutations</a:t>
            </a:r>
          </a:p>
        </p:txBody>
      </p:sp>
      <p:sp>
        <p:nvSpPr>
          <p:cNvPr id="3" name="Content Placeholder 2"/>
          <p:cNvSpPr>
            <a:spLocks noGrp="1"/>
          </p:cNvSpPr>
          <p:nvPr>
            <p:ph idx="1"/>
          </p:nvPr>
        </p:nvSpPr>
        <p:spPr>
          <a:xfrm>
            <a:off x="1981200" y="1066800"/>
            <a:ext cx="8229600" cy="5791200"/>
          </a:xfrm>
        </p:spPr>
        <p:txBody>
          <a:bodyPr/>
          <a:lstStyle/>
          <a:p>
            <a:pPr eaLnBrk="1" hangingPunct="1">
              <a:lnSpc>
                <a:spcPct val="80000"/>
              </a:lnSpc>
            </a:pPr>
            <a:r>
              <a:rPr lang="en-US" altLang="en-US" sz="2200" b="1" u="sng" dirty="0">
                <a:solidFill>
                  <a:srgbClr val="FF0000"/>
                </a:solidFill>
              </a:rPr>
              <a:t>Point mutations</a:t>
            </a:r>
            <a:r>
              <a:rPr lang="en-US" altLang="en-US" sz="2200" dirty="0"/>
              <a:t>:  involve </a:t>
            </a:r>
            <a:r>
              <a:rPr lang="en-US" altLang="en-US" sz="2200" b="1" i="1" dirty="0">
                <a:solidFill>
                  <a:schemeClr val="tx1"/>
                </a:solidFill>
              </a:rPr>
              <a:t>addition, deletion, or substitution </a:t>
            </a:r>
            <a:r>
              <a:rPr lang="en-US" altLang="en-US" sz="2200" dirty="0">
                <a:solidFill>
                  <a:schemeClr val="tx1"/>
                </a:solidFill>
              </a:rPr>
              <a:t>of</a:t>
            </a:r>
            <a:r>
              <a:rPr lang="en-US" altLang="en-US" sz="2200" dirty="0"/>
              <a:t> single bases</a:t>
            </a:r>
          </a:p>
          <a:p>
            <a:pPr lvl="1" eaLnBrk="1" hangingPunct="1">
              <a:lnSpc>
                <a:spcPct val="80000"/>
              </a:lnSpc>
            </a:pPr>
            <a:r>
              <a:rPr lang="en-US" altLang="en-US" sz="2000" b="1" u="sng" dirty="0">
                <a:solidFill>
                  <a:srgbClr val="FF0000"/>
                </a:solidFill>
              </a:rPr>
              <a:t>Missense mutation</a:t>
            </a:r>
            <a:r>
              <a:rPr lang="en-US" altLang="en-US" sz="2000" dirty="0"/>
              <a:t>:  any change in the code that leads to placement  of a </a:t>
            </a:r>
            <a:r>
              <a:rPr lang="en-US" altLang="en-US" sz="2000" b="1" i="1" dirty="0">
                <a:solidFill>
                  <a:schemeClr val="tx1"/>
                </a:solidFill>
              </a:rPr>
              <a:t>different amino acid</a:t>
            </a:r>
          </a:p>
          <a:p>
            <a:pPr lvl="2" eaLnBrk="1" hangingPunct="1">
              <a:lnSpc>
                <a:spcPct val="80000"/>
              </a:lnSpc>
            </a:pPr>
            <a:r>
              <a:rPr lang="en-US" altLang="en-US" sz="1700" dirty="0"/>
              <a:t>Can create a faulty, nonfunctional protein</a:t>
            </a:r>
          </a:p>
          <a:p>
            <a:pPr lvl="2" eaLnBrk="1" hangingPunct="1">
              <a:lnSpc>
                <a:spcPct val="80000"/>
              </a:lnSpc>
            </a:pPr>
            <a:r>
              <a:rPr lang="en-US" altLang="en-US" sz="1700" dirty="0"/>
              <a:t>Can produce a protein that functions in a different manner</a:t>
            </a:r>
          </a:p>
          <a:p>
            <a:pPr lvl="2" eaLnBrk="1" hangingPunct="1">
              <a:lnSpc>
                <a:spcPct val="80000"/>
              </a:lnSpc>
            </a:pPr>
            <a:r>
              <a:rPr lang="en-US" altLang="en-US" sz="1700" dirty="0"/>
              <a:t>Can cause no significant alteration in protein function</a:t>
            </a:r>
          </a:p>
          <a:p>
            <a:pPr lvl="1" eaLnBrk="1" hangingPunct="1">
              <a:lnSpc>
                <a:spcPct val="80000"/>
              </a:lnSpc>
            </a:pPr>
            <a:r>
              <a:rPr lang="en-US" altLang="en-US" sz="2000" b="1" u="sng" dirty="0">
                <a:solidFill>
                  <a:srgbClr val="FF0000"/>
                </a:solidFill>
              </a:rPr>
              <a:t>Nonsense mutation</a:t>
            </a:r>
            <a:r>
              <a:rPr lang="en-US" altLang="en-US" sz="2000" dirty="0"/>
              <a:t>:  changes a </a:t>
            </a:r>
            <a:r>
              <a:rPr lang="en-US" altLang="en-US" sz="2000" b="1" i="1" dirty="0">
                <a:solidFill>
                  <a:srgbClr val="660066"/>
                </a:solidFill>
              </a:rPr>
              <a:t>normal </a:t>
            </a:r>
            <a:r>
              <a:rPr lang="en-US" altLang="en-US" sz="2000" dirty="0"/>
              <a:t>codon into a </a:t>
            </a:r>
            <a:r>
              <a:rPr lang="en-US" altLang="en-US" sz="2000" b="1" i="1" dirty="0">
                <a:solidFill>
                  <a:srgbClr val="660066"/>
                </a:solidFill>
              </a:rPr>
              <a:t>stop </a:t>
            </a:r>
            <a:r>
              <a:rPr lang="en-US" altLang="en-US" sz="2000" dirty="0"/>
              <a:t>codon</a:t>
            </a:r>
          </a:p>
          <a:p>
            <a:pPr lvl="1" eaLnBrk="1" hangingPunct="1">
              <a:lnSpc>
                <a:spcPct val="80000"/>
              </a:lnSpc>
            </a:pPr>
            <a:r>
              <a:rPr lang="en-US" altLang="en-US" sz="2000" b="1" u="sng" dirty="0">
                <a:solidFill>
                  <a:srgbClr val="FF0000"/>
                </a:solidFill>
              </a:rPr>
              <a:t>Silent mutation</a:t>
            </a:r>
            <a:r>
              <a:rPr lang="en-US" altLang="en-US" sz="2000" dirty="0"/>
              <a:t>:  alters a base but does not change the amino acid and thus has </a:t>
            </a:r>
            <a:r>
              <a:rPr lang="en-US" altLang="en-US" sz="2000" b="1" i="1" dirty="0">
                <a:solidFill>
                  <a:schemeClr val="tx1"/>
                </a:solidFill>
              </a:rPr>
              <a:t>no effect</a:t>
            </a:r>
          </a:p>
          <a:p>
            <a:pPr lvl="1" eaLnBrk="1" hangingPunct="1">
              <a:lnSpc>
                <a:spcPct val="80000"/>
              </a:lnSpc>
            </a:pPr>
            <a:r>
              <a:rPr lang="en-US" altLang="en-US" sz="2000" b="1" u="sng" dirty="0">
                <a:solidFill>
                  <a:srgbClr val="FF0000"/>
                </a:solidFill>
              </a:rPr>
              <a:t>Back-mutation</a:t>
            </a:r>
            <a:r>
              <a:rPr lang="en-US" altLang="en-US" sz="2000" dirty="0"/>
              <a:t>:  when a gene that has undergone mutation reverses to its original base composition</a:t>
            </a:r>
          </a:p>
          <a:p>
            <a:pPr lvl="1" eaLnBrk="1" hangingPunct="1">
              <a:lnSpc>
                <a:spcPct val="80000"/>
              </a:lnSpc>
              <a:buFont typeface="Arial" charset="0"/>
              <a:buNone/>
            </a:pPr>
            <a:endParaRPr lang="en-US" altLang="en-US" sz="2000" dirty="0"/>
          </a:p>
          <a:p>
            <a:pPr eaLnBrk="1" hangingPunct="1">
              <a:lnSpc>
                <a:spcPct val="80000"/>
              </a:lnSpc>
            </a:pPr>
            <a:r>
              <a:rPr lang="en-US" altLang="en-US" sz="2200" b="1" u="sng" dirty="0">
                <a:solidFill>
                  <a:srgbClr val="FF0000"/>
                </a:solidFill>
              </a:rPr>
              <a:t>Frameshift </a:t>
            </a:r>
            <a:r>
              <a:rPr lang="en-US" altLang="en-US" sz="2200" dirty="0"/>
              <a:t>mutations:  mutations that occur when one or more bases are inserted into or deleted from a newly synthesized DNA strand</a:t>
            </a:r>
          </a:p>
          <a:p>
            <a:pPr lvl="1" eaLnBrk="1" hangingPunct="1">
              <a:lnSpc>
                <a:spcPct val="80000"/>
              </a:lnSpc>
            </a:pPr>
            <a:r>
              <a:rPr lang="en-US" altLang="en-US" sz="2000" dirty="0"/>
              <a:t>Changes the reading frame of the mRNA</a:t>
            </a:r>
          </a:p>
          <a:p>
            <a:pPr lvl="1" eaLnBrk="1" hangingPunct="1">
              <a:lnSpc>
                <a:spcPct val="80000"/>
              </a:lnSpc>
            </a:pPr>
            <a:r>
              <a:rPr lang="en-US" altLang="en-US" sz="2000" dirty="0"/>
              <a:t>Nearly always result in a </a:t>
            </a:r>
            <a:r>
              <a:rPr lang="en-US" altLang="en-US" sz="2000" b="1" i="1" dirty="0">
                <a:solidFill>
                  <a:schemeClr val="tx1"/>
                </a:solidFill>
              </a:rPr>
              <a:t>nonfunctional protein</a:t>
            </a:r>
          </a:p>
          <a:p>
            <a:pPr eaLnBrk="1" hangingPunct="1">
              <a:lnSpc>
                <a:spcPct val="80000"/>
              </a:lnSpc>
            </a:pPr>
            <a:endParaRPr lang="en-US" altLang="en-US" sz="2200" dirty="0"/>
          </a:p>
        </p:txBody>
      </p:sp>
    </p:spTree>
    <p:extLst>
      <p:ext uri="{BB962C8B-B14F-4D97-AF65-F5344CB8AC3E}">
        <p14:creationId xmlns:p14="http://schemas.microsoft.com/office/powerpoint/2010/main" val="188488256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accel="50000" decel="5000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accel="50000" decel="50000"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accel="50000" decel="50000"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accel="50000" decel="50000"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accel="50000" decel="50000" fill="hold" grpId="0"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5" presetID="2" presetClass="entr" presetSubtype="4" accel="50000" decel="50000" fill="hold" grpId="0"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1+#ppt_h/2"/>
                                          </p:val>
                                        </p:tav>
                                        <p:tav tm="100000">
                                          <p:val>
                                            <p:strVal val="#ppt_y"/>
                                          </p:val>
                                        </p:tav>
                                      </p:tavLst>
                                    </p:anim>
                                  </p:childTnLst>
                                </p:cTn>
                              </p:par>
                              <p:par>
                                <p:cTn id="29" presetID="2" presetClass="entr" presetSubtype="4" accel="50000" decel="50000" fill="hold" grpId="0" nodeType="with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additive="base">
                                        <p:cTn id="31"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6" end="6"/>
                                            </p:txEl>
                                          </p:spTgt>
                                        </p:tgtEl>
                                        <p:attrNameLst>
                                          <p:attrName>ppt_y</p:attrName>
                                        </p:attrNameLst>
                                      </p:cBhvr>
                                      <p:tavLst>
                                        <p:tav tm="0">
                                          <p:val>
                                            <p:strVal val="1+#ppt_h/2"/>
                                          </p:val>
                                        </p:tav>
                                        <p:tav tm="100000">
                                          <p:val>
                                            <p:strVal val="#ppt_y"/>
                                          </p:val>
                                        </p:tav>
                                      </p:tavLst>
                                    </p:anim>
                                  </p:childTnLst>
                                </p:cTn>
                              </p:par>
                              <p:par>
                                <p:cTn id="33" presetID="2" presetClass="entr" presetSubtype="4" accel="50000" decel="50000" fill="hold" grpId="0" nodeType="with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anim calcmode="lin" valueType="num">
                                      <p:cBhvr additive="base">
                                        <p:cTn id="35"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7" fill="hold" nodeType="clickPar">
                      <p:stCondLst>
                        <p:cond delay="indefinite"/>
                      </p:stCondLst>
                      <p:childTnLst>
                        <p:par>
                          <p:cTn id="38" fill="hold" nodeType="withGroup">
                            <p:stCondLst>
                              <p:cond delay="0"/>
                            </p:stCondLst>
                            <p:childTnLst>
                              <p:par>
                                <p:cTn id="39" presetID="2" presetClass="entr" presetSubtype="4" accel="50000" decel="50000" fill="hold" grpId="0" nodeType="clickEffect">
                                  <p:stCondLst>
                                    <p:cond delay="0"/>
                                  </p:stCondLst>
                                  <p:childTnLst>
                                    <p:set>
                                      <p:cBhvr>
                                        <p:cTn id="40" dur="1" fill="hold">
                                          <p:stCondLst>
                                            <p:cond delay="0"/>
                                          </p:stCondLst>
                                        </p:cTn>
                                        <p:tgtEl>
                                          <p:spTgt spid="3">
                                            <p:txEl>
                                              <p:pRg st="9" end="9"/>
                                            </p:txEl>
                                          </p:spTgt>
                                        </p:tgtEl>
                                        <p:attrNameLst>
                                          <p:attrName>style.visibility</p:attrName>
                                        </p:attrNameLst>
                                      </p:cBhvr>
                                      <p:to>
                                        <p:strVal val="visible"/>
                                      </p:to>
                                    </p:set>
                                    <p:anim calcmode="lin" valueType="num">
                                      <p:cBhvr additive="base">
                                        <p:cTn id="41"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3">
                                            <p:txEl>
                                              <p:pRg st="9" end="9"/>
                                            </p:txEl>
                                          </p:spTgt>
                                        </p:tgtEl>
                                        <p:attrNameLst>
                                          <p:attrName>ppt_y</p:attrName>
                                        </p:attrNameLst>
                                      </p:cBhvr>
                                      <p:tavLst>
                                        <p:tav tm="0">
                                          <p:val>
                                            <p:strVal val="1+#ppt_h/2"/>
                                          </p:val>
                                        </p:tav>
                                        <p:tav tm="100000">
                                          <p:val>
                                            <p:strVal val="#ppt_y"/>
                                          </p:val>
                                        </p:tav>
                                      </p:tavLst>
                                    </p:anim>
                                  </p:childTnLst>
                                </p:cTn>
                              </p:par>
                              <p:par>
                                <p:cTn id="43" presetID="2" presetClass="entr" presetSubtype="4" accel="50000" decel="50000" fill="hold" grpId="0" nodeType="withEffect">
                                  <p:stCondLst>
                                    <p:cond delay="0"/>
                                  </p:stCondLst>
                                  <p:childTnLst>
                                    <p:set>
                                      <p:cBhvr>
                                        <p:cTn id="44" dur="1" fill="hold">
                                          <p:stCondLst>
                                            <p:cond delay="0"/>
                                          </p:stCondLst>
                                        </p:cTn>
                                        <p:tgtEl>
                                          <p:spTgt spid="3">
                                            <p:txEl>
                                              <p:pRg st="10" end="10"/>
                                            </p:txEl>
                                          </p:spTgt>
                                        </p:tgtEl>
                                        <p:attrNameLst>
                                          <p:attrName>style.visibility</p:attrName>
                                        </p:attrNameLst>
                                      </p:cBhvr>
                                      <p:to>
                                        <p:strVal val="visible"/>
                                      </p:to>
                                    </p:set>
                                    <p:anim calcmode="lin" valueType="num">
                                      <p:cBhvr additive="base">
                                        <p:cTn id="45"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3">
                                            <p:txEl>
                                              <p:pRg st="10" end="10"/>
                                            </p:txEl>
                                          </p:spTgt>
                                        </p:tgtEl>
                                        <p:attrNameLst>
                                          <p:attrName>ppt_y</p:attrName>
                                        </p:attrNameLst>
                                      </p:cBhvr>
                                      <p:tavLst>
                                        <p:tav tm="0">
                                          <p:val>
                                            <p:strVal val="1+#ppt_h/2"/>
                                          </p:val>
                                        </p:tav>
                                        <p:tav tm="100000">
                                          <p:val>
                                            <p:strVal val="#ppt_y"/>
                                          </p:val>
                                        </p:tav>
                                      </p:tavLst>
                                    </p:anim>
                                  </p:childTnLst>
                                </p:cTn>
                              </p:par>
                              <p:par>
                                <p:cTn id="47" presetID="2" presetClass="entr" presetSubtype="4" accel="50000" decel="50000" fill="hold" grpId="0" nodeType="withEffect">
                                  <p:stCondLst>
                                    <p:cond delay="0"/>
                                  </p:stCondLst>
                                  <p:childTnLst>
                                    <p:set>
                                      <p:cBhvr>
                                        <p:cTn id="48" dur="1" fill="hold">
                                          <p:stCondLst>
                                            <p:cond delay="0"/>
                                          </p:stCondLst>
                                        </p:cTn>
                                        <p:tgtEl>
                                          <p:spTgt spid="3">
                                            <p:txEl>
                                              <p:pRg st="11" end="11"/>
                                            </p:txEl>
                                          </p:spTgt>
                                        </p:tgtEl>
                                        <p:attrNameLst>
                                          <p:attrName>style.visibility</p:attrName>
                                        </p:attrNameLst>
                                      </p:cBhvr>
                                      <p:to>
                                        <p:strVal val="visible"/>
                                      </p:to>
                                    </p:set>
                                    <p:anim calcmode="lin" valueType="num">
                                      <p:cBhvr additive="base">
                                        <p:cTn id="49" dur="500" fill="hold"/>
                                        <p:tgtEl>
                                          <p:spTgt spid="3">
                                            <p:txEl>
                                              <p:pRg st="11" end="11"/>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11" end="1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Mutations </a:t>
            </a:r>
          </a:p>
        </p:txBody>
      </p:sp>
      <p:pic>
        <p:nvPicPr>
          <p:cNvPr id="3" name="Picture Placeholder 1" descr="OSC_Microbio_11_05_EffMut.jpg"/>
          <p:cNvPicPr>
            <a:picLocks noChangeAspect="1"/>
          </p:cNvPicPr>
          <p:nvPr/>
        </p:nvPicPr>
        <p:blipFill>
          <a:blip r:embed="rId2">
            <a:extLst>
              <a:ext uri="{28A0092B-C50C-407E-A947-70E740481C1C}">
                <a14:useLocalDpi xmlns:a14="http://schemas.microsoft.com/office/drawing/2010/main" val="0"/>
              </a:ext>
            </a:extLst>
          </a:blip>
          <a:srcRect t="-2738" b="-2738"/>
          <a:stretch>
            <a:fillRect/>
          </a:stretch>
        </p:blipFill>
        <p:spPr>
          <a:xfrm>
            <a:off x="3135086" y="1079292"/>
            <a:ext cx="5381897" cy="5426011"/>
          </a:xfrm>
          <a:prstGeom prst="rect">
            <a:avLst/>
          </a:prstGeom>
        </p:spPr>
      </p:pic>
    </p:spTree>
    <p:extLst>
      <p:ext uri="{BB962C8B-B14F-4D97-AF65-F5344CB8AC3E}">
        <p14:creationId xmlns:p14="http://schemas.microsoft.com/office/powerpoint/2010/main" val="18693406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Identification of Carcinogens </a:t>
            </a:r>
            <a:r>
              <a:rPr lang="mr-IN" dirty="0"/>
              <a:t>–</a:t>
            </a:r>
            <a:r>
              <a:rPr lang="en-US" dirty="0"/>
              <a:t> AMES Test</a:t>
            </a:r>
          </a:p>
        </p:txBody>
      </p:sp>
      <p:pic>
        <p:nvPicPr>
          <p:cNvPr id="3" name="Picture Placeholder 1" descr="OSC_Microbio_11_05_Ames.jpg"/>
          <p:cNvPicPr>
            <a:picLocks noChangeAspect="1"/>
          </p:cNvPicPr>
          <p:nvPr/>
        </p:nvPicPr>
        <p:blipFill>
          <a:blip r:embed="rId2">
            <a:extLst>
              <a:ext uri="{28A0092B-C50C-407E-A947-70E740481C1C}">
                <a14:useLocalDpi xmlns:a14="http://schemas.microsoft.com/office/drawing/2010/main" val="0"/>
              </a:ext>
            </a:extLst>
          </a:blip>
          <a:srcRect l="-9228" r="-9228"/>
          <a:stretch>
            <a:fillRect/>
          </a:stretch>
        </p:blipFill>
        <p:spPr>
          <a:xfrm>
            <a:off x="2515117" y="1474538"/>
            <a:ext cx="8062913" cy="3500071"/>
          </a:xfrm>
          <a:prstGeom prst="rect">
            <a:avLst/>
          </a:prstGeom>
        </p:spPr>
      </p:pic>
      <p:sp>
        <p:nvSpPr>
          <p:cNvPr id="4" name="Text Placeholder 6"/>
          <p:cNvSpPr txBox="1">
            <a:spLocks/>
          </p:cNvSpPr>
          <p:nvPr/>
        </p:nvSpPr>
        <p:spPr>
          <a:xfrm>
            <a:off x="2064544" y="4974609"/>
            <a:ext cx="8062912" cy="1661322"/>
          </a:xfrm>
          <a:prstGeom prst="rect">
            <a:avLst/>
          </a:prstGeom>
        </p:spPr>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1800" b="1" dirty="0"/>
              <a:t>The Ames test is used to identify mutagenic, potentially carcinogenic chemicals. A </a:t>
            </a:r>
            <a:r>
              <a:rPr lang="en-US" sz="1800" b="1" i="1" dirty="0"/>
              <a:t>Salmonella</a:t>
            </a:r>
            <a:r>
              <a:rPr lang="en-US" sz="1800" b="1" dirty="0"/>
              <a:t> histidine auxotroph is used as the test strain, exposed to a potential mutagen/carcinogen. The number of reversion mutants capable of growing in the absence of supplied histidine is counted and compared with the number of natural reversion mutants that arise in the absence of the potential mutagen.</a:t>
            </a:r>
          </a:p>
        </p:txBody>
      </p:sp>
    </p:spTree>
    <p:extLst>
      <p:ext uri="{BB962C8B-B14F-4D97-AF65-F5344CB8AC3E}">
        <p14:creationId xmlns:p14="http://schemas.microsoft.com/office/powerpoint/2010/main" val="161982026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Identification of Carcinogens </a:t>
            </a:r>
            <a:r>
              <a:rPr lang="mr-IN" dirty="0"/>
              <a:t>–</a:t>
            </a:r>
            <a:r>
              <a:rPr lang="en-US" dirty="0"/>
              <a:t> AMES Test</a:t>
            </a:r>
          </a:p>
        </p:txBody>
      </p:sp>
      <p:pic>
        <p:nvPicPr>
          <p:cNvPr id="3" name="Picture Placeholder 1" descr="OSC_Microbio_11_05_PosNegSel.jpg"/>
          <p:cNvPicPr>
            <a:picLocks noChangeAspect="1"/>
          </p:cNvPicPr>
          <p:nvPr/>
        </p:nvPicPr>
        <p:blipFill>
          <a:blip r:embed="rId2">
            <a:extLst>
              <a:ext uri="{28A0092B-C50C-407E-A947-70E740481C1C}">
                <a14:useLocalDpi xmlns:a14="http://schemas.microsoft.com/office/drawing/2010/main" val="0"/>
              </a:ext>
            </a:extLst>
          </a:blip>
          <a:srcRect l="-8300" r="-8300"/>
          <a:stretch>
            <a:fillRect/>
          </a:stretch>
        </p:blipFill>
        <p:spPr>
          <a:xfrm>
            <a:off x="2413598" y="1428750"/>
            <a:ext cx="8062913" cy="3500071"/>
          </a:xfrm>
          <a:prstGeom prst="rect">
            <a:avLst/>
          </a:prstGeom>
        </p:spPr>
      </p:pic>
      <p:sp>
        <p:nvSpPr>
          <p:cNvPr id="4" name="Text Placeholder 6"/>
          <p:cNvSpPr txBox="1">
            <a:spLocks/>
          </p:cNvSpPr>
          <p:nvPr/>
        </p:nvSpPr>
        <p:spPr>
          <a:xfrm>
            <a:off x="2064544" y="5026861"/>
            <a:ext cx="8062912" cy="1638981"/>
          </a:xfrm>
          <a:prstGeom prst="rect">
            <a:avLst/>
          </a:prstGeom>
        </p:spPr>
        <p:txBody>
          <a:bodyPr>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000" b="1" dirty="0"/>
              <a:t>Identification of auxotrophic mutants, like histidine </a:t>
            </a:r>
            <a:r>
              <a:rPr lang="en-US" sz="2000" b="1" dirty="0" err="1"/>
              <a:t>auxotrophs</a:t>
            </a:r>
            <a:r>
              <a:rPr lang="en-US" sz="2000" b="1" dirty="0"/>
              <a:t>, is done using replica plating. After mutagenesis, colonies that grow on nutritionally complete medium but not on medium lacking histidine are identified as histidine autotrophs.</a:t>
            </a:r>
          </a:p>
        </p:txBody>
      </p:sp>
    </p:spTree>
    <p:extLst>
      <p:ext uri="{BB962C8B-B14F-4D97-AF65-F5344CB8AC3E}">
        <p14:creationId xmlns:p14="http://schemas.microsoft.com/office/powerpoint/2010/main" val="208430833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Title 1"/>
          <p:cNvSpPr>
            <a:spLocks noGrp="1"/>
          </p:cNvSpPr>
          <p:nvPr>
            <p:ph type="title"/>
          </p:nvPr>
        </p:nvSpPr>
        <p:spPr>
          <a:xfrm>
            <a:off x="1981200" y="274638"/>
            <a:ext cx="3810000" cy="1143000"/>
          </a:xfrm>
        </p:spPr>
        <p:txBody>
          <a:bodyPr/>
          <a:lstStyle/>
          <a:p>
            <a:r>
              <a:rPr lang="en-US" altLang="en-US"/>
              <a:t>AMES Test </a:t>
            </a:r>
          </a:p>
        </p:txBody>
      </p:sp>
      <p:sp>
        <p:nvSpPr>
          <p:cNvPr id="2" name="TextBox 1"/>
          <p:cNvSpPr txBox="1"/>
          <p:nvPr/>
        </p:nvSpPr>
        <p:spPr>
          <a:xfrm>
            <a:off x="6553200" y="236538"/>
            <a:ext cx="3733800" cy="6494462"/>
          </a:xfrm>
          <a:prstGeom prst="rect">
            <a:avLst/>
          </a:prstGeom>
        </p:spPr>
        <p:style>
          <a:lnRef idx="2">
            <a:schemeClr val="dk1"/>
          </a:lnRef>
          <a:fillRef idx="1">
            <a:schemeClr val="lt1"/>
          </a:fillRef>
          <a:effectRef idx="0">
            <a:schemeClr val="dk1"/>
          </a:effectRef>
          <a:fontRef idx="minor">
            <a:schemeClr val="dk1"/>
          </a:fontRef>
        </p:style>
        <p:txBody>
          <a:bodyPr>
            <a:spAutoFit/>
          </a:bodyPr>
          <a:lstStyle/>
          <a:p>
            <a:pPr>
              <a:defRPr/>
            </a:pPr>
            <a:r>
              <a:rPr lang="en-US" sz="2000" b="1" dirty="0"/>
              <a:t>Test to Identify Carcinogens which cause Cancer!</a:t>
            </a:r>
          </a:p>
          <a:p>
            <a:pPr>
              <a:defRPr/>
            </a:pPr>
            <a:endParaRPr lang="en-US" sz="2000" b="1" dirty="0"/>
          </a:p>
          <a:p>
            <a:pPr>
              <a:defRPr/>
            </a:pPr>
            <a:r>
              <a:rPr lang="en-US" sz="2000" b="1" dirty="0"/>
              <a:t>Uses Salmonella that has a point mutation that prevents the synthesis of histidine (his-). (His-) is mixed with liver extract and substance that is the suspected mutagen (carcinogen). </a:t>
            </a:r>
          </a:p>
          <a:p>
            <a:pPr>
              <a:defRPr/>
            </a:pPr>
            <a:endParaRPr lang="en-US" sz="2000" b="1" dirty="0"/>
          </a:p>
          <a:p>
            <a:pPr>
              <a:defRPr/>
            </a:pPr>
            <a:r>
              <a:rPr lang="en-US" sz="2000" b="1" dirty="0"/>
              <a:t>The (His -) salmonella + liver extract + suspected mutagen is plated on medium lacking histidine</a:t>
            </a:r>
          </a:p>
          <a:p>
            <a:pPr>
              <a:defRPr/>
            </a:pPr>
            <a:endParaRPr lang="en-US" sz="2000" b="1" dirty="0"/>
          </a:p>
          <a:p>
            <a:pPr>
              <a:defRPr/>
            </a:pPr>
            <a:r>
              <a:rPr lang="en-US" sz="2000" b="1" dirty="0"/>
              <a:t>If the substance is a carcinogen, it will reverse the affect of the original mutagen (caused His -) to a (His +) </a:t>
            </a:r>
            <a:r>
              <a:rPr lang="en-US" sz="2000" b="1" dirty="0" err="1"/>
              <a:t>revertants</a:t>
            </a:r>
            <a:r>
              <a:rPr lang="en-US" sz="2000" b="1" dirty="0"/>
              <a:t> of Salmonella</a:t>
            </a:r>
          </a:p>
          <a:p>
            <a:pPr>
              <a:defRPr/>
            </a:pPr>
            <a:endParaRPr lang="en-US" sz="2000" b="1" dirty="0"/>
          </a:p>
          <a:p>
            <a:pPr>
              <a:defRPr/>
            </a:pPr>
            <a:endParaRPr lang="en-US" sz="2000" b="1" dirty="0"/>
          </a:p>
        </p:txBody>
      </p:sp>
      <p:sp>
        <p:nvSpPr>
          <p:cNvPr id="3" name="TextBox 2"/>
          <p:cNvSpPr txBox="1"/>
          <p:nvPr/>
        </p:nvSpPr>
        <p:spPr>
          <a:xfrm>
            <a:off x="1500187" y="2348346"/>
            <a:ext cx="4291013" cy="1938338"/>
          </a:xfrm>
          <a:prstGeom prst="rect">
            <a:avLst/>
          </a:prstGeom>
        </p:spPr>
        <p:style>
          <a:lnRef idx="2">
            <a:schemeClr val="dk1"/>
          </a:lnRef>
          <a:fillRef idx="1">
            <a:schemeClr val="lt1"/>
          </a:fillRef>
          <a:effectRef idx="0">
            <a:schemeClr val="dk1"/>
          </a:effectRef>
          <a:fontRef idx="minor">
            <a:schemeClr val="dk1"/>
          </a:fontRef>
        </p:style>
        <p:txBody>
          <a:bodyPr>
            <a:spAutoFit/>
          </a:bodyPr>
          <a:lstStyle/>
          <a:p>
            <a:pPr>
              <a:defRPr/>
            </a:pPr>
            <a:r>
              <a:rPr lang="en-US" sz="2400" b="1" dirty="0"/>
              <a:t>Why liver extract? Simulates the conditions in the body under which liver enzymes turn innocuous chemicals into mutagens. </a:t>
            </a:r>
          </a:p>
        </p:txBody>
      </p:sp>
    </p:spTree>
    <p:extLst>
      <p:ext uri="{BB962C8B-B14F-4D97-AF65-F5344CB8AC3E}">
        <p14:creationId xmlns:p14="http://schemas.microsoft.com/office/powerpoint/2010/main" val="169004347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Genetic Diversity </a:t>
            </a:r>
            <a:r>
              <a:rPr lang="mr-IN" dirty="0"/>
              <a:t>–</a:t>
            </a:r>
            <a:r>
              <a:rPr lang="en-US" dirty="0"/>
              <a:t> Prokaryotes </a:t>
            </a:r>
          </a:p>
        </p:txBody>
      </p:sp>
      <p:pic>
        <p:nvPicPr>
          <p:cNvPr id="3" name="Picture Placeholder 1" descr="OSC_Microbio_11_06_HGT.jpg"/>
          <p:cNvPicPr>
            <a:picLocks noChangeAspect="1"/>
          </p:cNvPicPr>
          <p:nvPr/>
        </p:nvPicPr>
        <p:blipFill>
          <a:blip r:embed="rId2">
            <a:extLst>
              <a:ext uri="{28A0092B-C50C-407E-A947-70E740481C1C}">
                <a14:useLocalDpi xmlns:a14="http://schemas.microsoft.com/office/drawing/2010/main" val="0"/>
              </a:ext>
            </a:extLst>
          </a:blip>
          <a:srcRect l="-4067" r="-4067"/>
          <a:stretch>
            <a:fillRect/>
          </a:stretch>
        </p:blipFill>
        <p:spPr>
          <a:xfrm>
            <a:off x="979714" y="1533203"/>
            <a:ext cx="10384972" cy="4508065"/>
          </a:xfrm>
          <a:prstGeom prst="rect">
            <a:avLst/>
          </a:prstGeom>
        </p:spPr>
      </p:pic>
    </p:spTree>
    <p:extLst>
      <p:ext uri="{BB962C8B-B14F-4D97-AF65-F5344CB8AC3E}">
        <p14:creationId xmlns:p14="http://schemas.microsoft.com/office/powerpoint/2010/main" val="19326525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a:defRPr/>
            </a:pPr>
            <a:r>
              <a:rPr lang="en-US" b="1" dirty="0">
                <a:ea typeface="+mj-ea"/>
                <a:cs typeface="+mj-cs"/>
              </a:rPr>
              <a:t>Transmission of Genetic Material in Bacteria</a:t>
            </a:r>
          </a:p>
        </p:txBody>
      </p:sp>
      <p:sp>
        <p:nvSpPr>
          <p:cNvPr id="3" name="Content Placeholder 2"/>
          <p:cNvSpPr>
            <a:spLocks noGrp="1"/>
          </p:cNvSpPr>
          <p:nvPr>
            <p:ph idx="1"/>
          </p:nvPr>
        </p:nvSpPr>
        <p:spPr/>
        <p:txBody>
          <a:bodyPr>
            <a:normAutofit fontScale="92500" lnSpcReduction="20000"/>
          </a:bodyPr>
          <a:lstStyle/>
          <a:p>
            <a:pPr eaLnBrk="1" hangingPunct="1">
              <a:lnSpc>
                <a:spcPct val="80000"/>
              </a:lnSpc>
            </a:pPr>
            <a:r>
              <a:rPr lang="en-US" altLang="en-US" sz="3000"/>
              <a:t>Usually involves </a:t>
            </a:r>
            <a:r>
              <a:rPr lang="en-US" altLang="en-US" sz="3000" b="1" i="1">
                <a:solidFill>
                  <a:srgbClr val="FF0000"/>
                </a:solidFill>
              </a:rPr>
              <a:t>small pieces of DNA (plasmids or chromosomal fragments)</a:t>
            </a:r>
          </a:p>
          <a:p>
            <a:pPr eaLnBrk="1" hangingPunct="1">
              <a:lnSpc>
                <a:spcPct val="80000"/>
              </a:lnSpc>
            </a:pPr>
            <a:r>
              <a:rPr lang="en-US" altLang="en-US" sz="3000" b="1" i="1">
                <a:solidFill>
                  <a:srgbClr val="FF0000"/>
                </a:solidFill>
              </a:rPr>
              <a:t>Plasmids </a:t>
            </a:r>
            <a:r>
              <a:rPr lang="en-US" altLang="en-US" sz="3000"/>
              <a:t>can replicate independently of the bacterial chromosome</a:t>
            </a:r>
          </a:p>
          <a:p>
            <a:pPr eaLnBrk="1" hangingPunct="1">
              <a:lnSpc>
                <a:spcPct val="80000"/>
              </a:lnSpc>
            </a:pPr>
            <a:r>
              <a:rPr lang="en-US" altLang="en-US" sz="3000" b="1" i="1">
                <a:solidFill>
                  <a:srgbClr val="FF0000"/>
                </a:solidFill>
              </a:rPr>
              <a:t>Chromosomal fragments </a:t>
            </a:r>
            <a:r>
              <a:rPr lang="en-US" altLang="en-US" sz="3000"/>
              <a:t>must integrate themselves into the bacterial chromosome in order to replicate</a:t>
            </a:r>
          </a:p>
          <a:p>
            <a:pPr eaLnBrk="1" hangingPunct="1">
              <a:lnSpc>
                <a:spcPct val="80000"/>
              </a:lnSpc>
            </a:pPr>
            <a:r>
              <a:rPr lang="en-US" altLang="en-US" sz="3000"/>
              <a:t>Three means of genetic recombination in bacteria</a:t>
            </a:r>
          </a:p>
          <a:p>
            <a:pPr lvl="1" eaLnBrk="1" hangingPunct="1">
              <a:lnSpc>
                <a:spcPct val="80000"/>
              </a:lnSpc>
            </a:pPr>
            <a:r>
              <a:rPr lang="en-US" altLang="en-US" sz="2600" b="1"/>
              <a:t>Conjugation</a:t>
            </a:r>
            <a:endParaRPr lang="en-US" altLang="en-US" sz="2600"/>
          </a:p>
          <a:p>
            <a:pPr lvl="1" eaLnBrk="1" hangingPunct="1">
              <a:lnSpc>
                <a:spcPct val="80000"/>
              </a:lnSpc>
            </a:pPr>
            <a:r>
              <a:rPr lang="en-US" altLang="en-US" sz="2600" b="1"/>
              <a:t>Transformation</a:t>
            </a:r>
            <a:endParaRPr lang="en-US" altLang="en-US" sz="2600"/>
          </a:p>
          <a:p>
            <a:pPr lvl="1" eaLnBrk="1" hangingPunct="1">
              <a:lnSpc>
                <a:spcPct val="80000"/>
              </a:lnSpc>
            </a:pPr>
            <a:r>
              <a:rPr lang="en-US" altLang="en-US" sz="2600" b="1"/>
              <a:t>Transduction</a:t>
            </a:r>
            <a:endParaRPr lang="en-US" altLang="en-US" sz="2600"/>
          </a:p>
          <a:p>
            <a:pPr eaLnBrk="1" hangingPunct="1">
              <a:lnSpc>
                <a:spcPct val="80000"/>
              </a:lnSpc>
            </a:pPr>
            <a:endParaRPr lang="en-US" altLang="en-US" sz="3000"/>
          </a:p>
        </p:txBody>
      </p:sp>
    </p:spTree>
    <p:extLst>
      <p:ext uri="{BB962C8B-B14F-4D97-AF65-F5344CB8AC3E}">
        <p14:creationId xmlns:p14="http://schemas.microsoft.com/office/powerpoint/2010/main" val="194203633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accel="50000" decel="5000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accel="50000" decel="50000"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accel="50000" decel="5000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accel="50000" decel="50000"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7" presetID="2" presetClass="entr" presetSubtype="4" accel="50000" decel="50000" fill="hold" grpId="0" nodeType="with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 calcmode="lin" valueType="num">
                                      <p:cBhvr additive="base">
                                        <p:cTn id="2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4" end="4"/>
                                            </p:txEl>
                                          </p:spTgt>
                                        </p:tgtEl>
                                        <p:attrNameLst>
                                          <p:attrName>ppt_y</p:attrName>
                                        </p:attrNameLst>
                                      </p:cBhvr>
                                      <p:tavLst>
                                        <p:tav tm="0">
                                          <p:val>
                                            <p:strVal val="1+#ppt_h/2"/>
                                          </p:val>
                                        </p:tav>
                                        <p:tav tm="100000">
                                          <p:val>
                                            <p:strVal val="#ppt_y"/>
                                          </p:val>
                                        </p:tav>
                                      </p:tavLst>
                                    </p:anim>
                                  </p:childTnLst>
                                </p:cTn>
                              </p:par>
                              <p:par>
                                <p:cTn id="31" presetID="2" presetClass="entr" presetSubtype="4" accel="50000" decel="50000" fill="hold" grpId="0" nodeType="withEffect">
                                  <p:stCondLst>
                                    <p:cond delay="0"/>
                                  </p:stCondLst>
                                  <p:childTnLst>
                                    <p:set>
                                      <p:cBhvr>
                                        <p:cTn id="32" dur="1" fill="hold">
                                          <p:stCondLst>
                                            <p:cond delay="0"/>
                                          </p:stCondLst>
                                        </p:cTn>
                                        <p:tgtEl>
                                          <p:spTgt spid="3">
                                            <p:txEl>
                                              <p:pRg st="5" end="5"/>
                                            </p:txEl>
                                          </p:spTgt>
                                        </p:tgtEl>
                                        <p:attrNameLst>
                                          <p:attrName>style.visibility</p:attrName>
                                        </p:attrNameLst>
                                      </p:cBhvr>
                                      <p:to>
                                        <p:strVal val="visible"/>
                                      </p:to>
                                    </p:set>
                                    <p:anim calcmode="lin" valueType="num">
                                      <p:cBhvr additive="base">
                                        <p:cTn id="3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5" end="5"/>
                                            </p:txEl>
                                          </p:spTgt>
                                        </p:tgtEl>
                                        <p:attrNameLst>
                                          <p:attrName>ppt_y</p:attrName>
                                        </p:attrNameLst>
                                      </p:cBhvr>
                                      <p:tavLst>
                                        <p:tav tm="0">
                                          <p:val>
                                            <p:strVal val="1+#ppt_h/2"/>
                                          </p:val>
                                        </p:tav>
                                        <p:tav tm="100000">
                                          <p:val>
                                            <p:strVal val="#ppt_y"/>
                                          </p:val>
                                        </p:tav>
                                      </p:tavLst>
                                    </p:anim>
                                  </p:childTnLst>
                                </p:cTn>
                              </p:par>
                              <p:par>
                                <p:cTn id="35" presetID="2" presetClass="entr" presetSubtype="4" accel="50000" decel="50000" fill="hold" grpId="0" nodeType="with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 calcmode="lin" valueType="num">
                                      <p:cBhvr additive="base">
                                        <p:cTn id="3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Introduction </a:t>
            </a:r>
          </a:p>
        </p:txBody>
      </p:sp>
      <p:pic>
        <p:nvPicPr>
          <p:cNvPr id="3" name="Picture Placeholder 1" descr="OSC_Microbio_11_01_GenoPheno.jpg"/>
          <p:cNvPicPr>
            <a:picLocks noChangeAspect="1"/>
          </p:cNvPicPr>
          <p:nvPr/>
        </p:nvPicPr>
        <p:blipFill>
          <a:blip r:embed="rId2">
            <a:extLst>
              <a:ext uri="{28A0092B-C50C-407E-A947-70E740481C1C}">
                <a14:useLocalDpi xmlns:a14="http://schemas.microsoft.com/office/drawing/2010/main" val="0"/>
              </a:ext>
            </a:extLst>
          </a:blip>
          <a:srcRect t="-3097" b="-3097"/>
          <a:stretch>
            <a:fillRect/>
          </a:stretch>
        </p:blipFill>
        <p:spPr>
          <a:xfrm>
            <a:off x="1272209" y="1122386"/>
            <a:ext cx="9674465" cy="4553430"/>
          </a:xfrm>
          <a:prstGeom prst="rect">
            <a:avLst/>
          </a:prstGeom>
        </p:spPr>
      </p:pic>
    </p:spTree>
    <p:extLst>
      <p:ext uri="{BB962C8B-B14F-4D97-AF65-F5344CB8AC3E}">
        <p14:creationId xmlns:p14="http://schemas.microsoft.com/office/powerpoint/2010/main" val="74544793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Title 1"/>
          <p:cNvSpPr>
            <a:spLocks noGrp="1"/>
          </p:cNvSpPr>
          <p:nvPr>
            <p:ph type="title"/>
          </p:nvPr>
        </p:nvSpPr>
        <p:spPr>
          <a:xfrm>
            <a:off x="1981200" y="274638"/>
            <a:ext cx="8229600" cy="563562"/>
          </a:xfrm>
        </p:spPr>
        <p:txBody>
          <a:bodyPr>
            <a:normAutofit fontScale="90000"/>
          </a:bodyPr>
          <a:lstStyle/>
          <a:p>
            <a:r>
              <a:rPr lang="en-US" altLang="en-US"/>
              <a:t>Bacterial Conjugation</a:t>
            </a:r>
          </a:p>
        </p:txBody>
      </p:sp>
      <p:sp>
        <p:nvSpPr>
          <p:cNvPr id="3" name="Content Placeholder 2"/>
          <p:cNvSpPr>
            <a:spLocks noGrp="1"/>
          </p:cNvSpPr>
          <p:nvPr>
            <p:ph idx="1"/>
          </p:nvPr>
        </p:nvSpPr>
        <p:spPr>
          <a:xfrm>
            <a:off x="1981200" y="1066801"/>
            <a:ext cx="8229600" cy="5059363"/>
          </a:xfrm>
        </p:spPr>
        <p:txBody>
          <a:bodyPr>
            <a:normAutofit/>
          </a:bodyPr>
          <a:lstStyle/>
          <a:p>
            <a:r>
              <a:rPr lang="en-US" altLang="en-US" sz="2800" b="1" dirty="0">
                <a:solidFill>
                  <a:srgbClr val="FF0000"/>
                </a:solidFill>
              </a:rPr>
              <a:t>F-Factor Conjugation </a:t>
            </a:r>
          </a:p>
          <a:p>
            <a:pPr lvl="1"/>
            <a:r>
              <a:rPr lang="en-US" altLang="en-US" sz="2800" b="1" dirty="0"/>
              <a:t>Gram negative cells </a:t>
            </a:r>
            <a:r>
              <a:rPr lang="en-US" altLang="en-US" sz="2800" dirty="0"/>
              <a:t>donors have an F- factor (plasmid) that allows for the synthesis of a </a:t>
            </a:r>
            <a:r>
              <a:rPr lang="en-US" altLang="en-US" sz="2800" b="1" i="1" dirty="0">
                <a:solidFill>
                  <a:srgbClr val="FF0000"/>
                </a:solidFill>
              </a:rPr>
              <a:t>pilus</a:t>
            </a:r>
            <a:r>
              <a:rPr lang="en-US" altLang="en-US" sz="2800" dirty="0"/>
              <a:t>. </a:t>
            </a:r>
          </a:p>
          <a:p>
            <a:pPr lvl="1"/>
            <a:r>
              <a:rPr lang="en-US" altLang="en-US" sz="2800" dirty="0"/>
              <a:t>Replicated plasmid (F+) into (F-) - no plasmid, bacteria via a pilus</a:t>
            </a:r>
          </a:p>
          <a:p>
            <a:pPr lvl="1"/>
            <a:r>
              <a:rPr lang="en-US" altLang="en-US" sz="2800" dirty="0"/>
              <a:t>Plasmid is replicated and passed to the F- cell</a:t>
            </a:r>
          </a:p>
          <a:p>
            <a:r>
              <a:rPr lang="en-US" altLang="en-US" sz="2800" b="1" dirty="0">
                <a:solidFill>
                  <a:srgbClr val="FF0000"/>
                </a:solidFill>
              </a:rPr>
              <a:t>High Frequency Transfer (</a:t>
            </a:r>
            <a:r>
              <a:rPr lang="en-US" altLang="en-US" sz="2800" b="1" dirty="0" err="1">
                <a:solidFill>
                  <a:srgbClr val="FF0000"/>
                </a:solidFill>
              </a:rPr>
              <a:t>Hfr</a:t>
            </a:r>
            <a:r>
              <a:rPr lang="en-US" altLang="en-US" sz="2800" b="1" dirty="0">
                <a:solidFill>
                  <a:srgbClr val="FF0000"/>
                </a:solidFill>
              </a:rPr>
              <a:t>)</a:t>
            </a:r>
          </a:p>
          <a:p>
            <a:pPr lvl="1"/>
            <a:r>
              <a:rPr lang="en-US" altLang="en-US" sz="2800" dirty="0"/>
              <a:t>F-factor </a:t>
            </a:r>
            <a:r>
              <a:rPr lang="en-US" altLang="en-US" sz="2800" b="1" i="1" dirty="0">
                <a:solidFill>
                  <a:srgbClr val="FF0000"/>
                </a:solidFill>
              </a:rPr>
              <a:t>integrated</a:t>
            </a:r>
            <a:r>
              <a:rPr lang="en-US" altLang="en-US" sz="2800" b="1" i="1" dirty="0">
                <a:solidFill>
                  <a:srgbClr val="0000FF"/>
                </a:solidFill>
              </a:rPr>
              <a:t> </a:t>
            </a:r>
            <a:r>
              <a:rPr lang="en-US" altLang="en-US" sz="2800" dirty="0"/>
              <a:t>into chromosome</a:t>
            </a:r>
          </a:p>
          <a:p>
            <a:pPr lvl="1"/>
            <a:r>
              <a:rPr lang="en-US" altLang="en-US" sz="2800" dirty="0"/>
              <a:t>Replicated chromosome with F-factor transferred and integrated into the recipient bacteria</a:t>
            </a:r>
          </a:p>
          <a:p>
            <a:pPr lvl="1"/>
            <a:endParaRPr lang="en-US" altLang="en-US" sz="2800" dirty="0"/>
          </a:p>
        </p:txBody>
      </p:sp>
    </p:spTree>
    <p:extLst>
      <p:ext uri="{BB962C8B-B14F-4D97-AF65-F5344CB8AC3E}">
        <p14:creationId xmlns:p14="http://schemas.microsoft.com/office/powerpoint/2010/main" val="101663995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accel="50000" decel="5000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accel="50000" decel="50000"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accel="50000" decel="50000"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accel="50000" decel="50000"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accel="50000" decel="50000"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7" presetID="2" presetClass="entr" presetSubtype="4" accel="50000" decel="50000" fill="hold" grpId="0" nodeType="with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 calcmode="lin" valueType="num">
                                      <p:cBhvr additive="base">
                                        <p:cTn id="2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5" end="5"/>
                                            </p:txEl>
                                          </p:spTgt>
                                        </p:tgtEl>
                                        <p:attrNameLst>
                                          <p:attrName>ppt_y</p:attrName>
                                        </p:attrNameLst>
                                      </p:cBhvr>
                                      <p:tavLst>
                                        <p:tav tm="0">
                                          <p:val>
                                            <p:strVal val="1+#ppt_h/2"/>
                                          </p:val>
                                        </p:tav>
                                        <p:tav tm="100000">
                                          <p:val>
                                            <p:strVal val="#ppt_y"/>
                                          </p:val>
                                        </p:tav>
                                      </p:tavLst>
                                    </p:anim>
                                  </p:childTnLst>
                                </p:cTn>
                              </p:par>
                              <p:par>
                                <p:cTn id="31" presetID="2" presetClass="entr" presetSubtype="4" accel="50000" decel="50000" fill="hold" grpId="0" nodeType="with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anim calcmode="lin" valueType="num">
                                      <p:cBhvr additive="base">
                                        <p:cTn id="3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Conjugation </a:t>
            </a:r>
          </a:p>
        </p:txBody>
      </p:sp>
      <p:pic>
        <p:nvPicPr>
          <p:cNvPr id="3" name="Picture Placeholder 1" descr="OSC_Microbio_11_06_Conjug.jpg"/>
          <p:cNvPicPr>
            <a:picLocks noChangeAspect="1"/>
          </p:cNvPicPr>
          <p:nvPr/>
        </p:nvPicPr>
        <p:blipFill>
          <a:blip r:embed="rId2">
            <a:extLst>
              <a:ext uri="{28A0092B-C50C-407E-A947-70E740481C1C}">
                <a14:useLocalDpi xmlns:a14="http://schemas.microsoft.com/office/drawing/2010/main" val="0"/>
              </a:ext>
            </a:extLst>
          </a:blip>
          <a:srcRect l="-30218" r="-30218"/>
          <a:stretch>
            <a:fillRect/>
          </a:stretch>
        </p:blipFill>
        <p:spPr>
          <a:xfrm>
            <a:off x="838201" y="1644899"/>
            <a:ext cx="10530998" cy="4571455"/>
          </a:xfrm>
          <a:prstGeom prst="rect">
            <a:avLst/>
          </a:prstGeom>
        </p:spPr>
      </p:pic>
    </p:spTree>
    <p:extLst>
      <p:ext uri="{BB962C8B-B14F-4D97-AF65-F5344CB8AC3E}">
        <p14:creationId xmlns:p14="http://schemas.microsoft.com/office/powerpoint/2010/main" val="175755453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Conjugation </a:t>
            </a:r>
            <a:r>
              <a:rPr lang="mr-IN" dirty="0"/>
              <a:t>–</a:t>
            </a:r>
            <a:r>
              <a:rPr lang="en-US" dirty="0"/>
              <a:t> </a:t>
            </a:r>
            <a:r>
              <a:rPr lang="en-US" dirty="0" err="1"/>
              <a:t>Hfr</a:t>
            </a:r>
            <a:r>
              <a:rPr lang="en-US" dirty="0"/>
              <a:t> </a:t>
            </a:r>
          </a:p>
        </p:txBody>
      </p:sp>
      <p:pic>
        <p:nvPicPr>
          <p:cNvPr id="3" name="Picture Placeholder 1" descr="OSC_Microbio_11_06_FtoHfr.jpg"/>
          <p:cNvPicPr>
            <a:picLocks noChangeAspect="1"/>
          </p:cNvPicPr>
          <p:nvPr/>
        </p:nvPicPr>
        <p:blipFill>
          <a:blip r:embed="rId2">
            <a:extLst>
              <a:ext uri="{28A0092B-C50C-407E-A947-70E740481C1C}">
                <a14:useLocalDpi xmlns:a14="http://schemas.microsoft.com/office/drawing/2010/main" val="0"/>
              </a:ext>
            </a:extLst>
          </a:blip>
          <a:srcRect t="-18539" b="-18539"/>
          <a:stretch>
            <a:fillRect/>
          </a:stretch>
        </p:blipFill>
        <p:spPr>
          <a:xfrm>
            <a:off x="2338251" y="1079292"/>
            <a:ext cx="8062913" cy="3500071"/>
          </a:xfrm>
          <a:prstGeom prst="rect">
            <a:avLst/>
          </a:prstGeom>
        </p:spPr>
      </p:pic>
      <p:sp>
        <p:nvSpPr>
          <p:cNvPr id="4" name="Text Placeholder 6"/>
          <p:cNvSpPr txBox="1">
            <a:spLocks/>
          </p:cNvSpPr>
          <p:nvPr/>
        </p:nvSpPr>
        <p:spPr>
          <a:xfrm>
            <a:off x="2338251" y="4579363"/>
            <a:ext cx="8062912" cy="1646028"/>
          </a:xfrm>
          <a:prstGeom prst="rect">
            <a:avLst/>
          </a:prstGeom>
        </p:spPr>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342900" indent="-342900">
              <a:buFontTx/>
              <a:buAutoNum type="alphaLcParenBoth"/>
            </a:pPr>
            <a:r>
              <a:rPr lang="en-US" sz="1800" b="1"/>
              <a:t>The F plasmid can occasionally integrate into the bacterial chromosome, producing an Hfr cell. </a:t>
            </a:r>
          </a:p>
          <a:p>
            <a:pPr marL="342900" indent="-342900">
              <a:buFontTx/>
              <a:buAutoNum type="alphaLcParenBoth"/>
            </a:pPr>
            <a:r>
              <a:rPr lang="en-US" sz="1800" b="1"/>
              <a:t>The Imprecise excision of the F plasmid from the chromosome of an Hfr cell may lead to the production of an F’ plasmid that carries chromosomal DNA adjacent to the integration site. This F’ plasmid can be transferred to an F</a:t>
            </a:r>
            <a:r>
              <a:rPr lang="en-US" sz="1800" b="1" baseline="30000"/>
              <a:t>− </a:t>
            </a:r>
            <a:r>
              <a:rPr lang="en-US" sz="1800" b="1"/>
              <a:t>cell by conjugation.</a:t>
            </a:r>
            <a:endParaRPr lang="en-US" sz="1800" b="1" dirty="0"/>
          </a:p>
        </p:txBody>
      </p:sp>
    </p:spTree>
    <p:extLst>
      <p:ext uri="{BB962C8B-B14F-4D97-AF65-F5344CB8AC3E}">
        <p14:creationId xmlns:p14="http://schemas.microsoft.com/office/powerpoint/2010/main" val="133097343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Conjugation </a:t>
            </a:r>
            <a:r>
              <a:rPr lang="mr-IN" dirty="0"/>
              <a:t>–</a:t>
            </a:r>
            <a:r>
              <a:rPr lang="en-US" dirty="0"/>
              <a:t> </a:t>
            </a:r>
            <a:r>
              <a:rPr lang="en-US" dirty="0" err="1"/>
              <a:t>Hfr</a:t>
            </a:r>
            <a:r>
              <a:rPr lang="en-US" dirty="0"/>
              <a:t> </a:t>
            </a:r>
          </a:p>
        </p:txBody>
      </p:sp>
      <p:pic>
        <p:nvPicPr>
          <p:cNvPr id="3" name="Picture Placeholder 1" descr="OSC_Microbio_11_06_HFR.jpg"/>
          <p:cNvPicPr>
            <a:picLocks noChangeAspect="1"/>
          </p:cNvPicPr>
          <p:nvPr/>
        </p:nvPicPr>
        <p:blipFill>
          <a:blip r:embed="rId2">
            <a:extLst>
              <a:ext uri="{28A0092B-C50C-407E-A947-70E740481C1C}">
                <a14:useLocalDpi xmlns:a14="http://schemas.microsoft.com/office/drawing/2010/main" val="0"/>
              </a:ext>
            </a:extLst>
          </a:blip>
          <a:srcRect l="-4136" r="-4136"/>
          <a:stretch>
            <a:fillRect/>
          </a:stretch>
        </p:blipFill>
        <p:spPr>
          <a:xfrm>
            <a:off x="2312125" y="1305266"/>
            <a:ext cx="8062913" cy="3500071"/>
          </a:xfrm>
          <a:prstGeom prst="rect">
            <a:avLst/>
          </a:prstGeom>
        </p:spPr>
      </p:pic>
      <p:sp>
        <p:nvSpPr>
          <p:cNvPr id="4" name="Text Placeholder 6"/>
          <p:cNvSpPr txBox="1">
            <a:spLocks/>
          </p:cNvSpPr>
          <p:nvPr/>
        </p:nvSpPr>
        <p:spPr>
          <a:xfrm>
            <a:off x="2064544" y="5011250"/>
            <a:ext cx="8062912" cy="1467927"/>
          </a:xfrm>
          <a:prstGeom prst="rect">
            <a:avLst/>
          </a:prstGeom>
        </p:spPr>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buFont typeface="Arial"/>
              <a:buAutoNum type="alphaLcParenBoth"/>
            </a:pPr>
            <a:r>
              <a:rPr lang="en-US" sz="1080" b="1"/>
              <a:t>An Hfr cell may attempt to transfer the entire bacterial chromosome to an F</a:t>
            </a:r>
            <a:r>
              <a:rPr lang="en-US" sz="1080" b="1" baseline="30000"/>
              <a:t>−</a:t>
            </a:r>
            <a:r>
              <a:rPr lang="en-US" sz="1080" b="1"/>
              <a:t> cell, treating the chromosome like an extremely large F plasmid. However, contact between cells during conjugation is temporary. Chromosomal genes closest to the integration site (gene 1) that are first displaced during rolling circle replication will be transferred more quickly than genes far away from the integration site (gene 4). Hence, they are more likely to be recombined into the recipient F</a:t>
            </a:r>
            <a:r>
              <a:rPr lang="en-US" sz="1080" b="1" baseline="30000"/>
              <a:t>−</a:t>
            </a:r>
            <a:r>
              <a:rPr lang="en-US" sz="1080" b="1"/>
              <a:t> cell’s chromosome.</a:t>
            </a:r>
          </a:p>
          <a:p>
            <a:pPr>
              <a:buFont typeface="Arial"/>
              <a:buAutoNum type="alphaLcParenBoth"/>
            </a:pPr>
            <a:r>
              <a:rPr lang="en-US" sz="1080" b="1"/>
              <a:t>The time it takes for a gene to be transferred, as detected by recombination into the F</a:t>
            </a:r>
            <a:r>
              <a:rPr lang="en-US" sz="1080" b="1" baseline="30000"/>
              <a:t>−</a:t>
            </a:r>
            <a:r>
              <a:rPr lang="en-US" sz="1080" b="1"/>
              <a:t> cell’s chromosome, can be used to generate a map of the bacterial genome, such as this genomic map of </a:t>
            </a:r>
            <a:r>
              <a:rPr lang="en-US" sz="1080" b="1" i="1"/>
              <a:t>E. coli</a:t>
            </a:r>
            <a:r>
              <a:rPr lang="en-US" sz="1080" b="1"/>
              <a:t>. Note that it takes approximately 100 minutes for the entire genome (4.6 Mbp) of an Hfr strain of </a:t>
            </a:r>
            <a:r>
              <a:rPr lang="en-US" sz="1080" b="1" i="1"/>
              <a:t>E. coli </a:t>
            </a:r>
            <a:r>
              <a:rPr lang="en-US" sz="1080" b="1"/>
              <a:t>to be transferred by conjugation.</a:t>
            </a:r>
            <a:endParaRPr lang="en-US" sz="1080" b="1" dirty="0"/>
          </a:p>
        </p:txBody>
      </p:sp>
    </p:spTree>
    <p:extLst>
      <p:ext uri="{BB962C8B-B14F-4D97-AF65-F5344CB8AC3E}">
        <p14:creationId xmlns:p14="http://schemas.microsoft.com/office/powerpoint/2010/main" val="93898501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a:spLocks noGrp="1"/>
          </p:cNvSpPr>
          <p:nvPr>
            <p:ph type="title"/>
          </p:nvPr>
        </p:nvSpPr>
        <p:spPr/>
        <p:txBody>
          <a:bodyPr rtlCol="0">
            <a:normAutofit/>
          </a:bodyPr>
          <a:lstStyle/>
          <a:p>
            <a:pPr>
              <a:defRPr/>
            </a:pPr>
            <a:r>
              <a:rPr lang="en-US" b="1" dirty="0">
                <a:ea typeface="+mj-ea"/>
                <a:cs typeface="+mj-cs"/>
              </a:rPr>
              <a:t>Transformation:  Capturing DNA from Solution</a:t>
            </a:r>
          </a:p>
        </p:txBody>
      </p:sp>
      <p:sp>
        <p:nvSpPr>
          <p:cNvPr id="56321" name="Content Placeholder 2"/>
          <p:cNvSpPr>
            <a:spLocks noGrp="1"/>
          </p:cNvSpPr>
          <p:nvPr>
            <p:ph idx="1"/>
          </p:nvPr>
        </p:nvSpPr>
        <p:spPr>
          <a:xfrm>
            <a:off x="1981200" y="2001078"/>
            <a:ext cx="8229600" cy="4506086"/>
          </a:xfrm>
        </p:spPr>
        <p:txBody>
          <a:bodyPr>
            <a:normAutofit lnSpcReduction="10000"/>
          </a:bodyPr>
          <a:lstStyle/>
          <a:p>
            <a:pPr eaLnBrk="1" hangingPunct="1">
              <a:lnSpc>
                <a:spcPct val="90000"/>
              </a:lnSpc>
            </a:pPr>
            <a:r>
              <a:rPr lang="en-US" altLang="en-US" sz="2700" b="1" dirty="0">
                <a:solidFill>
                  <a:srgbClr val="FF0000"/>
                </a:solidFill>
              </a:rPr>
              <a:t>Frederick Griffith demonstrated that DNA released from a killed cell can be acquired by a live cell</a:t>
            </a:r>
          </a:p>
          <a:p>
            <a:pPr lvl="1" eaLnBrk="1" hangingPunct="1">
              <a:lnSpc>
                <a:spcPct val="90000"/>
              </a:lnSpc>
            </a:pPr>
            <a:r>
              <a:rPr lang="en-US" altLang="en-US" sz="2700" dirty="0"/>
              <a:t>Nonspecific acceptance by a bacterial cell- </a:t>
            </a:r>
            <a:r>
              <a:rPr lang="en-US" altLang="en-US" sz="2700" b="1" i="1" dirty="0">
                <a:solidFill>
                  <a:srgbClr val="FF0000"/>
                </a:solidFill>
              </a:rPr>
              <a:t>transformation</a:t>
            </a:r>
          </a:p>
          <a:p>
            <a:pPr lvl="1" eaLnBrk="1" hangingPunct="1">
              <a:lnSpc>
                <a:spcPct val="90000"/>
              </a:lnSpc>
            </a:pPr>
            <a:r>
              <a:rPr lang="en-US" altLang="en-US" sz="2700" dirty="0"/>
              <a:t>Facilitated by special </a:t>
            </a:r>
            <a:r>
              <a:rPr lang="en-US" altLang="en-US" sz="2700" b="1" i="1" dirty="0">
                <a:solidFill>
                  <a:srgbClr val="FF0000"/>
                </a:solidFill>
              </a:rPr>
              <a:t>DNA-binding proteins </a:t>
            </a:r>
            <a:r>
              <a:rPr lang="en-US" altLang="en-US" sz="2700" dirty="0"/>
              <a:t>on the cell wall</a:t>
            </a:r>
          </a:p>
          <a:p>
            <a:pPr lvl="1" eaLnBrk="1" hangingPunct="1">
              <a:lnSpc>
                <a:spcPct val="90000"/>
              </a:lnSpc>
            </a:pPr>
            <a:r>
              <a:rPr lang="en-US" altLang="en-US" sz="2700" b="1" i="1" dirty="0">
                <a:solidFill>
                  <a:srgbClr val="FF0000"/>
                </a:solidFill>
              </a:rPr>
              <a:t>Competent cells</a:t>
            </a:r>
            <a:r>
              <a:rPr lang="en-US" altLang="en-US" sz="2700" dirty="0">
                <a:solidFill>
                  <a:srgbClr val="FF0000"/>
                </a:solidFill>
              </a:rPr>
              <a:t>- </a:t>
            </a:r>
            <a:r>
              <a:rPr lang="en-US" altLang="en-US" sz="2700" dirty="0"/>
              <a:t>capable of accepting genetic material</a:t>
            </a:r>
          </a:p>
          <a:p>
            <a:pPr lvl="1" eaLnBrk="1" hangingPunct="1">
              <a:lnSpc>
                <a:spcPct val="90000"/>
              </a:lnSpc>
            </a:pPr>
            <a:r>
              <a:rPr lang="en-US" altLang="en-US" sz="2700" dirty="0"/>
              <a:t>Useful for certain types of recombinant DNA technology</a:t>
            </a:r>
          </a:p>
          <a:p>
            <a:pPr lvl="1" eaLnBrk="1" hangingPunct="1">
              <a:lnSpc>
                <a:spcPct val="90000"/>
              </a:lnSpc>
            </a:pPr>
            <a:r>
              <a:rPr lang="en-US" altLang="en-US" sz="2700" b="1" i="1" dirty="0">
                <a:solidFill>
                  <a:srgbClr val="FF0000"/>
                </a:solidFill>
              </a:rPr>
              <a:t>Streptococcus pneumoniae</a:t>
            </a:r>
          </a:p>
          <a:p>
            <a:pPr eaLnBrk="1" hangingPunct="1">
              <a:lnSpc>
                <a:spcPct val="90000"/>
              </a:lnSpc>
            </a:pPr>
            <a:endParaRPr lang="en-US" altLang="en-US" sz="2700" dirty="0"/>
          </a:p>
        </p:txBody>
      </p:sp>
    </p:spTree>
    <p:extLst>
      <p:ext uri="{BB962C8B-B14F-4D97-AF65-F5344CB8AC3E}">
        <p14:creationId xmlns:p14="http://schemas.microsoft.com/office/powerpoint/2010/main" val="128787857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a:defRPr/>
            </a:pPr>
            <a:r>
              <a:rPr lang="en-US" b="1" dirty="0">
                <a:ea typeface="+mj-ea"/>
                <a:cs typeface="+mj-cs"/>
              </a:rPr>
              <a:t>Transduction:  The Case of the Piggyback DNA</a:t>
            </a:r>
          </a:p>
        </p:txBody>
      </p:sp>
      <p:sp>
        <p:nvSpPr>
          <p:cNvPr id="58370" name="Text Box 4"/>
          <p:cNvSpPr txBox="1">
            <a:spLocks noChangeArrowheads="1"/>
          </p:cNvSpPr>
          <p:nvPr/>
        </p:nvSpPr>
        <p:spPr bwMode="auto">
          <a:xfrm>
            <a:off x="1600200" y="6477000"/>
            <a:ext cx="1600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charset="0"/>
                <a:ea typeface="ＭＳ Ｐゴシック" charset="-128"/>
              </a:defRPr>
            </a:lvl1pPr>
            <a:lvl2pPr marL="742950" indent="-285750">
              <a:spcBef>
                <a:spcPct val="20000"/>
              </a:spcBef>
              <a:buFont typeface="Arial" charset="0"/>
              <a:buChar char="–"/>
              <a:defRPr sz="2800">
                <a:solidFill>
                  <a:schemeClr val="tx1"/>
                </a:solidFill>
                <a:latin typeface="Calibri" charset="0"/>
                <a:ea typeface="ＭＳ Ｐゴシック" charset="-128"/>
              </a:defRPr>
            </a:lvl2pPr>
            <a:lvl3pPr marL="1143000" indent="-228600">
              <a:spcBef>
                <a:spcPct val="20000"/>
              </a:spcBef>
              <a:buFont typeface="Arial" charset="0"/>
              <a:buChar char="•"/>
              <a:defRPr sz="2400">
                <a:solidFill>
                  <a:schemeClr val="tx1"/>
                </a:solidFill>
                <a:latin typeface="Calibri" charset="0"/>
                <a:ea typeface="ＭＳ Ｐゴシック" charset="-128"/>
              </a:defRPr>
            </a:lvl3pPr>
            <a:lvl4pPr marL="1600200" indent="-228600">
              <a:spcBef>
                <a:spcPct val="20000"/>
              </a:spcBef>
              <a:buFont typeface="Arial" charset="0"/>
              <a:buChar char="–"/>
              <a:defRPr sz="2000">
                <a:solidFill>
                  <a:schemeClr val="tx1"/>
                </a:solidFill>
                <a:latin typeface="Calibri" charset="0"/>
                <a:ea typeface="ＭＳ Ｐゴシック" charset="-128"/>
              </a:defRPr>
            </a:lvl4pPr>
            <a:lvl5pPr marL="2057400" indent="-228600">
              <a:spcBef>
                <a:spcPct val="20000"/>
              </a:spcBef>
              <a:buFont typeface="Arial" charset="0"/>
              <a:buChar char="»"/>
              <a:defRPr sz="2000">
                <a:solidFill>
                  <a:schemeClr val="tx1"/>
                </a:solidFill>
                <a:latin typeface="Calibri" charset="0"/>
                <a:ea typeface="ＭＳ Ｐゴシック" charset="-128"/>
              </a:defRPr>
            </a:lvl5pPr>
            <a:lvl6pPr marL="2514600" indent="-228600" eaLnBrk="0" fontAlgn="base" hangingPunct="0">
              <a:spcBef>
                <a:spcPct val="20000"/>
              </a:spcBef>
              <a:spcAft>
                <a:spcPct val="0"/>
              </a:spcAft>
              <a:buFont typeface="Arial" charset="0"/>
              <a:buChar char="»"/>
              <a:defRPr sz="2000">
                <a:solidFill>
                  <a:schemeClr val="tx1"/>
                </a:solidFill>
                <a:latin typeface="Calibri" charset="0"/>
                <a:ea typeface="ＭＳ Ｐゴシック" charset="-128"/>
              </a:defRPr>
            </a:lvl6pPr>
            <a:lvl7pPr marL="2971800" indent="-228600" eaLnBrk="0" fontAlgn="base" hangingPunct="0">
              <a:spcBef>
                <a:spcPct val="20000"/>
              </a:spcBef>
              <a:spcAft>
                <a:spcPct val="0"/>
              </a:spcAft>
              <a:buFont typeface="Arial" charset="0"/>
              <a:buChar char="»"/>
              <a:defRPr sz="2000">
                <a:solidFill>
                  <a:schemeClr val="tx1"/>
                </a:solidFill>
                <a:latin typeface="Calibri" charset="0"/>
                <a:ea typeface="ＭＳ Ｐゴシック" charset="-128"/>
              </a:defRPr>
            </a:lvl7pPr>
            <a:lvl8pPr marL="3429000" indent="-228600" eaLnBrk="0" fontAlgn="base" hangingPunct="0">
              <a:spcBef>
                <a:spcPct val="20000"/>
              </a:spcBef>
              <a:spcAft>
                <a:spcPct val="0"/>
              </a:spcAft>
              <a:buFont typeface="Arial" charset="0"/>
              <a:buChar char="»"/>
              <a:defRPr sz="2000">
                <a:solidFill>
                  <a:schemeClr val="tx1"/>
                </a:solidFill>
                <a:latin typeface="Calibri" charset="0"/>
                <a:ea typeface="ＭＳ Ｐゴシック" charset="-128"/>
              </a:defRPr>
            </a:lvl8pPr>
            <a:lvl9pPr marL="3886200" indent="-228600" eaLnBrk="0" fontAlgn="base" hangingPunct="0">
              <a:spcBef>
                <a:spcPct val="20000"/>
              </a:spcBef>
              <a:spcAft>
                <a:spcPct val="0"/>
              </a:spcAft>
              <a:buFont typeface="Arial" charset="0"/>
              <a:buChar char="»"/>
              <a:defRPr sz="2000">
                <a:solidFill>
                  <a:schemeClr val="tx1"/>
                </a:solidFill>
                <a:latin typeface="Calibri" charset="0"/>
                <a:ea typeface="ＭＳ Ｐゴシック" charset="-128"/>
              </a:defRPr>
            </a:lvl9pPr>
          </a:lstStyle>
          <a:p>
            <a:pPr eaLnBrk="1" hangingPunct="1">
              <a:spcBef>
                <a:spcPct val="0"/>
              </a:spcBef>
              <a:buFontTx/>
              <a:buNone/>
            </a:pPr>
            <a:r>
              <a:rPr lang="en-US" altLang="en-US" sz="1400">
                <a:latin typeface="Arial" charset="0"/>
              </a:rPr>
              <a:t>Figure 9.25</a:t>
            </a:r>
            <a:endParaRPr lang="en-US" altLang="en-US" sz="1800">
              <a:latin typeface="Arial" charset="0"/>
            </a:endParaRPr>
          </a:p>
        </p:txBody>
      </p:sp>
      <p:pic>
        <p:nvPicPr>
          <p:cNvPr id="58371" name="Picture 5" descr="cow95289_09_2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24601" y="1524000"/>
            <a:ext cx="3603625"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1562101" y="1991518"/>
            <a:ext cx="4572000" cy="4094163"/>
          </a:xfrm>
          <a:prstGeom prst="rect">
            <a:avLst/>
          </a:prstGeom>
        </p:spPr>
        <p:style>
          <a:lnRef idx="2">
            <a:schemeClr val="accent1"/>
          </a:lnRef>
          <a:fillRef idx="1">
            <a:schemeClr val="lt1"/>
          </a:fillRef>
          <a:effectRef idx="0">
            <a:schemeClr val="accent1"/>
          </a:effectRef>
          <a:fontRef idx="minor">
            <a:schemeClr val="dk1"/>
          </a:fontRef>
        </p:style>
        <p:txBody>
          <a:bodyPr>
            <a:spAutoFit/>
          </a:bodyPr>
          <a:lstStyle>
            <a:lvl1pPr eaLnBrk="0" hangingPunct="0">
              <a:defRPr sz="2400">
                <a:solidFill>
                  <a:schemeClr val="tx1"/>
                </a:solidFill>
                <a:latin typeface="Arial" charset="0"/>
                <a:ea typeface="ＭＳ Ｐゴシック" charset="-128"/>
              </a:defRPr>
            </a:lvl1pPr>
            <a:lvl2pPr marL="742950" indent="-285750" eaLnBrk="0" hangingPunct="0">
              <a:defRPr sz="2400">
                <a:solidFill>
                  <a:schemeClr val="tx1"/>
                </a:solidFill>
                <a:latin typeface="Arial" charset="0"/>
                <a:ea typeface="ＭＳ Ｐゴシック" charset="-128"/>
              </a:defRPr>
            </a:lvl2pPr>
            <a:lvl3pPr marL="1143000" indent="-228600" eaLnBrk="0" hangingPunct="0">
              <a:defRPr sz="2400">
                <a:solidFill>
                  <a:schemeClr val="tx1"/>
                </a:solidFill>
                <a:latin typeface="Arial" charset="0"/>
                <a:ea typeface="ＭＳ Ｐゴシック" charset="-128"/>
              </a:defRPr>
            </a:lvl3pPr>
            <a:lvl4pPr marL="1600200" indent="-228600" eaLnBrk="0" hangingPunct="0">
              <a:defRPr sz="2400">
                <a:solidFill>
                  <a:schemeClr val="tx1"/>
                </a:solidFill>
                <a:latin typeface="Arial" charset="0"/>
                <a:ea typeface="ＭＳ Ｐゴシック" charset="-128"/>
              </a:defRPr>
            </a:lvl4pPr>
            <a:lvl5pPr marL="2057400" indent="-228600" eaLnBrk="0" hangingPunct="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1" hangingPunct="1">
              <a:defRPr/>
            </a:pPr>
            <a:r>
              <a:rPr lang="en-US" altLang="en-US" sz="2600" b="1" i="1" dirty="0">
                <a:solidFill>
                  <a:srgbClr val="0000FF"/>
                </a:solidFill>
                <a:latin typeface="Calibri" charset="0"/>
              </a:rPr>
              <a:t>Generalized transduction</a:t>
            </a:r>
            <a:r>
              <a:rPr lang="en-US" altLang="en-US" sz="2600" b="1" dirty="0">
                <a:solidFill>
                  <a:srgbClr val="000000"/>
                </a:solidFill>
                <a:latin typeface="Calibri" charset="0"/>
              </a:rPr>
              <a:t>. Phage DNA injected into a host cell.  Makes subunits for more phages. Host DNA chopped up.  New phages formed.  Some with phage DNA and some with host cell DNA. </a:t>
            </a:r>
          </a:p>
          <a:p>
            <a:pPr eaLnBrk="1" hangingPunct="1">
              <a:defRPr/>
            </a:pPr>
            <a:r>
              <a:rPr lang="en-US" altLang="en-US" sz="2600" b="1" dirty="0">
                <a:solidFill>
                  <a:srgbClr val="FF0000"/>
                </a:solidFill>
                <a:latin typeface="Calibri" charset="0"/>
              </a:rPr>
              <a:t>Host DNA then can be recombined into another host cell DNA</a:t>
            </a:r>
            <a:r>
              <a:rPr lang="en-US" altLang="en-US" sz="2600" b="1" dirty="0">
                <a:solidFill>
                  <a:srgbClr val="000000"/>
                </a:solidFill>
                <a:latin typeface="Calibri" charset="0"/>
              </a:rPr>
              <a:t>.  </a:t>
            </a:r>
          </a:p>
        </p:txBody>
      </p:sp>
    </p:spTree>
    <p:extLst>
      <p:ext uri="{BB962C8B-B14F-4D97-AF65-F5344CB8AC3E}">
        <p14:creationId xmlns:p14="http://schemas.microsoft.com/office/powerpoint/2010/main" val="4495767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Transposition </a:t>
            </a:r>
            <a:r>
              <a:rPr lang="mr-IN" dirty="0"/>
              <a:t>–</a:t>
            </a:r>
            <a:r>
              <a:rPr lang="en-US" dirty="0"/>
              <a:t> Transposons (Jumping Genes) </a:t>
            </a:r>
          </a:p>
        </p:txBody>
      </p:sp>
      <p:pic>
        <p:nvPicPr>
          <p:cNvPr id="3" name="Picture Placeholder 1" descr="OSC_Microbio_11_06_Transpos.jpg"/>
          <p:cNvPicPr>
            <a:picLocks noChangeAspect="1"/>
          </p:cNvPicPr>
          <p:nvPr/>
        </p:nvPicPr>
        <p:blipFill>
          <a:blip r:embed="rId2">
            <a:extLst>
              <a:ext uri="{28A0092B-C50C-407E-A947-70E740481C1C}">
                <a14:useLocalDpi xmlns:a14="http://schemas.microsoft.com/office/drawing/2010/main" val="0"/>
              </a:ext>
            </a:extLst>
          </a:blip>
          <a:srcRect t="-17342" b="-17342"/>
          <a:stretch>
            <a:fillRect/>
          </a:stretch>
        </p:blipFill>
        <p:spPr>
          <a:xfrm>
            <a:off x="2250074" y="1609167"/>
            <a:ext cx="8062913" cy="3500071"/>
          </a:xfrm>
          <a:prstGeom prst="rect">
            <a:avLst/>
          </a:prstGeom>
        </p:spPr>
      </p:pic>
      <p:sp>
        <p:nvSpPr>
          <p:cNvPr id="4" name="Text Placeholder 6"/>
          <p:cNvSpPr txBox="1">
            <a:spLocks/>
          </p:cNvSpPr>
          <p:nvPr/>
        </p:nvSpPr>
        <p:spPr>
          <a:xfrm>
            <a:off x="2064544" y="4843980"/>
            <a:ext cx="8062912" cy="1765825"/>
          </a:xfrm>
          <a:prstGeom prst="rect">
            <a:avLst/>
          </a:prstGeom>
        </p:spPr>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400" b="1"/>
              <a:t>Transposons are segments of DNA that have the ability to move from one location to another because they code for the enzyme transposase. </a:t>
            </a:r>
            <a:r>
              <a:rPr lang="en-US" sz="2400" b="1" dirty="0"/>
              <a:t>In this example, a </a:t>
            </a:r>
            <a:r>
              <a:rPr lang="en-US" sz="2400" b="1" dirty="0" err="1"/>
              <a:t>nonreplicative</a:t>
            </a:r>
            <a:r>
              <a:rPr lang="en-US" sz="2400" b="1" dirty="0"/>
              <a:t> transposon has disrupted gene B. The consequence of that the transcription of gene B may now have been interrupted.</a:t>
            </a:r>
          </a:p>
        </p:txBody>
      </p:sp>
    </p:spTree>
    <p:extLst>
      <p:ext uri="{BB962C8B-B14F-4D97-AF65-F5344CB8AC3E}">
        <p14:creationId xmlns:p14="http://schemas.microsoft.com/office/powerpoint/2010/main" val="169673231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Title 1"/>
          <p:cNvSpPr>
            <a:spLocks noGrp="1"/>
          </p:cNvSpPr>
          <p:nvPr>
            <p:ph type="title"/>
          </p:nvPr>
        </p:nvSpPr>
        <p:spPr/>
        <p:txBody>
          <a:bodyPr>
            <a:normAutofit/>
          </a:bodyPr>
          <a:lstStyle/>
          <a:p>
            <a:r>
              <a:rPr lang="en-US" altLang="en-US"/>
              <a:t>Expression and Control of Genes - Transcription </a:t>
            </a:r>
          </a:p>
        </p:txBody>
      </p:sp>
      <p:sp>
        <p:nvSpPr>
          <p:cNvPr id="38914" name="Content Placeholder 2"/>
          <p:cNvSpPr>
            <a:spLocks noGrp="1"/>
          </p:cNvSpPr>
          <p:nvPr>
            <p:ph idx="1"/>
          </p:nvPr>
        </p:nvSpPr>
        <p:spPr/>
        <p:txBody>
          <a:bodyPr>
            <a:normAutofit lnSpcReduction="10000"/>
          </a:bodyPr>
          <a:lstStyle/>
          <a:p>
            <a:pPr eaLnBrk="1" hangingPunct="1">
              <a:lnSpc>
                <a:spcPct val="80000"/>
              </a:lnSpc>
            </a:pPr>
            <a:r>
              <a:rPr lang="en-US" altLang="en-US" sz="3600" dirty="0"/>
              <a:t>Prokaryotes organize collections of genes into </a:t>
            </a:r>
            <a:r>
              <a:rPr lang="en-US" altLang="en-US" sz="3600" b="1" i="1" dirty="0">
                <a:solidFill>
                  <a:schemeClr val="tx1"/>
                </a:solidFill>
              </a:rPr>
              <a:t>operons</a:t>
            </a:r>
            <a:endParaRPr lang="en-US" altLang="en-US" sz="3600" i="1" dirty="0">
              <a:solidFill>
                <a:schemeClr val="tx1"/>
              </a:solidFill>
            </a:endParaRPr>
          </a:p>
          <a:p>
            <a:pPr lvl="1" eaLnBrk="1" hangingPunct="1">
              <a:lnSpc>
                <a:spcPct val="80000"/>
              </a:lnSpc>
            </a:pPr>
            <a:r>
              <a:rPr lang="en-US" altLang="en-US" sz="3200" b="1" dirty="0">
                <a:solidFill>
                  <a:schemeClr val="tx1"/>
                </a:solidFill>
              </a:rPr>
              <a:t>Coordinated set of genes regulated as a single unit</a:t>
            </a:r>
          </a:p>
          <a:p>
            <a:pPr lvl="1" eaLnBrk="1" hangingPunct="1">
              <a:lnSpc>
                <a:spcPct val="80000"/>
              </a:lnSpc>
            </a:pPr>
            <a:r>
              <a:rPr lang="en-US" altLang="en-US" sz="3200" dirty="0">
                <a:solidFill>
                  <a:schemeClr val="tx1"/>
                </a:solidFill>
              </a:rPr>
              <a:t>Either inducible or repressible</a:t>
            </a:r>
          </a:p>
          <a:p>
            <a:pPr lvl="2" eaLnBrk="1" hangingPunct="1">
              <a:lnSpc>
                <a:spcPct val="80000"/>
              </a:lnSpc>
            </a:pPr>
            <a:r>
              <a:rPr lang="en-US" altLang="en-US" sz="2800" b="1" u="sng" dirty="0">
                <a:solidFill>
                  <a:srgbClr val="FF0000"/>
                </a:solidFill>
              </a:rPr>
              <a:t>Inducible</a:t>
            </a:r>
            <a:r>
              <a:rPr lang="en-US" altLang="en-US" sz="2800" dirty="0"/>
              <a:t>- the operon is turned in by the substrate of the enzyme for which the structural genes code</a:t>
            </a:r>
          </a:p>
          <a:p>
            <a:pPr lvl="2" eaLnBrk="1" hangingPunct="1">
              <a:lnSpc>
                <a:spcPct val="80000"/>
              </a:lnSpc>
            </a:pPr>
            <a:r>
              <a:rPr lang="en-US" altLang="en-US" sz="2800" b="1" u="sng" dirty="0">
                <a:solidFill>
                  <a:srgbClr val="FF0000"/>
                </a:solidFill>
              </a:rPr>
              <a:t>Repressible</a:t>
            </a:r>
            <a:r>
              <a:rPr lang="en-US" altLang="en-US" sz="2800" dirty="0"/>
              <a:t>- contain genes coding for anabolic enzymes; several genes in a series are turned off by the product synthesized by the enzyme</a:t>
            </a:r>
          </a:p>
        </p:txBody>
      </p:sp>
    </p:spTree>
    <p:extLst>
      <p:ext uri="{BB962C8B-B14F-4D97-AF65-F5344CB8AC3E}">
        <p14:creationId xmlns:p14="http://schemas.microsoft.com/office/powerpoint/2010/main" val="183685001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Gene Regulation in Prokaryotes - Operons</a:t>
            </a:r>
          </a:p>
        </p:txBody>
      </p:sp>
      <p:pic>
        <p:nvPicPr>
          <p:cNvPr id="3" name="Picture Placeholder 1" descr="OSC_Microbio_11_07_Operon.jpg"/>
          <p:cNvPicPr>
            <a:picLocks noChangeAspect="1"/>
          </p:cNvPicPr>
          <p:nvPr/>
        </p:nvPicPr>
        <p:blipFill>
          <a:blip r:embed="rId2">
            <a:extLst>
              <a:ext uri="{28A0092B-C50C-407E-A947-70E740481C1C}">
                <a14:useLocalDpi xmlns:a14="http://schemas.microsoft.com/office/drawing/2010/main" val="0"/>
              </a:ext>
            </a:extLst>
          </a:blip>
          <a:srcRect t="-2463" b="-2463"/>
          <a:stretch>
            <a:fillRect/>
          </a:stretch>
        </p:blipFill>
        <p:spPr>
          <a:xfrm>
            <a:off x="3034748" y="1890656"/>
            <a:ext cx="6863590" cy="2979451"/>
          </a:xfrm>
          <a:prstGeom prst="rect">
            <a:avLst/>
          </a:prstGeom>
        </p:spPr>
      </p:pic>
      <p:sp>
        <p:nvSpPr>
          <p:cNvPr id="4" name="Text Placeholder 6"/>
          <p:cNvSpPr txBox="1">
            <a:spLocks/>
          </p:cNvSpPr>
          <p:nvPr/>
        </p:nvSpPr>
        <p:spPr>
          <a:xfrm>
            <a:off x="2064544" y="4870107"/>
            <a:ext cx="8062912" cy="1646028"/>
          </a:xfrm>
          <a:prstGeom prst="rect">
            <a:avLst/>
          </a:prstGeom>
        </p:spPr>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1600" b="1"/>
              <a:t>In prokaryotes, structural genes of related function are often organized together on the genome and transcribed together under the control of a single promoter. The operon’s regulatory region includes both the promoter and the operator. If a repressor binds to the operator, then the structural genes will not be transcribed. Alternatively, activators may bind to the regulatory region, enhancing transcription.</a:t>
            </a:r>
            <a:endParaRPr lang="en-US" sz="1600" b="1" dirty="0"/>
          </a:p>
        </p:txBody>
      </p:sp>
    </p:spTree>
    <p:extLst>
      <p:ext uri="{BB962C8B-B14F-4D97-AF65-F5344CB8AC3E}">
        <p14:creationId xmlns:p14="http://schemas.microsoft.com/office/powerpoint/2010/main" val="106591633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When Glucose Runs Low </a:t>
            </a:r>
            <a:r>
              <a:rPr lang="mr-IN" dirty="0"/>
              <a:t>–</a:t>
            </a:r>
            <a:r>
              <a:rPr lang="en-US" dirty="0"/>
              <a:t> </a:t>
            </a:r>
            <a:r>
              <a:rPr lang="en-US" i="1" dirty="0"/>
              <a:t>E.coli </a:t>
            </a:r>
          </a:p>
        </p:txBody>
      </p:sp>
      <p:pic>
        <p:nvPicPr>
          <p:cNvPr id="3" name="Picture Placeholder 2" descr="OSC_Microbio_11_07_Diaux.jpg"/>
          <p:cNvPicPr>
            <a:picLocks noChangeAspect="1"/>
          </p:cNvPicPr>
          <p:nvPr/>
        </p:nvPicPr>
        <p:blipFill>
          <a:blip r:embed="rId2">
            <a:extLst>
              <a:ext uri="{28A0092B-C50C-407E-A947-70E740481C1C}">
                <a14:useLocalDpi xmlns:a14="http://schemas.microsoft.com/office/drawing/2010/main" val="0"/>
              </a:ext>
            </a:extLst>
          </a:blip>
          <a:srcRect l="-60334" r="-60334"/>
          <a:stretch>
            <a:fillRect/>
          </a:stretch>
        </p:blipFill>
        <p:spPr>
          <a:xfrm>
            <a:off x="1371600" y="1428750"/>
            <a:ext cx="8062913" cy="3500071"/>
          </a:xfrm>
          <a:prstGeom prst="rect">
            <a:avLst/>
          </a:prstGeom>
        </p:spPr>
      </p:pic>
      <p:sp>
        <p:nvSpPr>
          <p:cNvPr id="4" name="Text Placeholder 6"/>
          <p:cNvSpPr txBox="1">
            <a:spLocks/>
          </p:cNvSpPr>
          <p:nvPr/>
        </p:nvSpPr>
        <p:spPr>
          <a:xfrm>
            <a:off x="2064544" y="5031311"/>
            <a:ext cx="8062912" cy="1166382"/>
          </a:xfrm>
          <a:prstGeom prst="rect">
            <a:avLst/>
          </a:prstGeom>
        </p:spPr>
        <p:txBody>
          <a:bodyPr>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1600" b="1"/>
              <a:t>When grown in the presence of two substrates, </a:t>
            </a:r>
            <a:r>
              <a:rPr lang="en-US" sz="1600" b="1" i="1"/>
              <a:t>E. coli</a:t>
            </a:r>
            <a:r>
              <a:rPr lang="en-US" sz="1600" b="1"/>
              <a:t> uses the preferred substrate (in this case glucose) until it is depleted. Then, enzymes needed for the metabolism of the second substrate are expressed and growth resumes, although at a slower rate.</a:t>
            </a:r>
            <a:endParaRPr lang="en-US" sz="1600" b="1" dirty="0"/>
          </a:p>
        </p:txBody>
      </p:sp>
    </p:spTree>
    <p:extLst>
      <p:ext uri="{BB962C8B-B14F-4D97-AF65-F5344CB8AC3E}">
        <p14:creationId xmlns:p14="http://schemas.microsoft.com/office/powerpoint/2010/main" val="2422317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DNA Replication </a:t>
            </a:r>
            <a:r>
              <a:rPr lang="mr-IN" dirty="0"/>
              <a:t>–</a:t>
            </a:r>
            <a:r>
              <a:rPr lang="en-US" dirty="0"/>
              <a:t> Semiconservative </a:t>
            </a:r>
          </a:p>
        </p:txBody>
      </p:sp>
      <p:pic>
        <p:nvPicPr>
          <p:cNvPr id="3" name="Picture Placeholder 1" descr="OSC_Microbio_11_02_DNARep.jpg"/>
          <p:cNvPicPr>
            <a:picLocks noChangeAspect="1"/>
          </p:cNvPicPr>
          <p:nvPr/>
        </p:nvPicPr>
        <p:blipFill>
          <a:blip r:embed="rId2">
            <a:extLst>
              <a:ext uri="{28A0092B-C50C-407E-A947-70E740481C1C}">
                <a14:useLocalDpi xmlns:a14="http://schemas.microsoft.com/office/drawing/2010/main" val="0"/>
              </a:ext>
            </a:extLst>
          </a:blip>
          <a:srcRect l="-13891" r="-13891"/>
          <a:stretch>
            <a:fillRect/>
          </a:stretch>
        </p:blipFill>
        <p:spPr>
          <a:xfrm>
            <a:off x="457199" y="1616764"/>
            <a:ext cx="11403875" cy="4455987"/>
          </a:xfrm>
          <a:prstGeom prst="rect">
            <a:avLst/>
          </a:prstGeom>
        </p:spPr>
      </p:pic>
    </p:spTree>
    <p:extLst>
      <p:ext uri="{BB962C8B-B14F-4D97-AF65-F5344CB8AC3E}">
        <p14:creationId xmlns:p14="http://schemas.microsoft.com/office/powerpoint/2010/main" val="36936058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Inducible Operon </a:t>
            </a:r>
            <a:r>
              <a:rPr lang="mr-IN" dirty="0"/>
              <a:t>–</a:t>
            </a:r>
            <a:r>
              <a:rPr lang="en-US" dirty="0"/>
              <a:t> </a:t>
            </a:r>
            <a:r>
              <a:rPr lang="en-US" i="1" dirty="0"/>
              <a:t>lac</a:t>
            </a:r>
            <a:r>
              <a:rPr lang="en-US" dirty="0"/>
              <a:t> Operon </a:t>
            </a:r>
          </a:p>
        </p:txBody>
      </p:sp>
      <p:pic>
        <p:nvPicPr>
          <p:cNvPr id="3" name="Picture Placeholder 1" descr="OSC_Microbio_11_07_lacrep.jpg"/>
          <p:cNvPicPr>
            <a:picLocks noChangeAspect="1"/>
          </p:cNvPicPr>
          <p:nvPr/>
        </p:nvPicPr>
        <p:blipFill>
          <a:blip r:embed="rId2">
            <a:extLst>
              <a:ext uri="{28A0092B-C50C-407E-A947-70E740481C1C}">
                <a14:useLocalDpi xmlns:a14="http://schemas.microsoft.com/office/drawing/2010/main" val="0"/>
              </a:ext>
            </a:extLst>
          </a:blip>
          <a:srcRect l="-37889" r="-37889"/>
          <a:stretch>
            <a:fillRect/>
          </a:stretch>
        </p:blipFill>
        <p:spPr>
          <a:xfrm>
            <a:off x="3013261" y="1638022"/>
            <a:ext cx="6712894" cy="2914034"/>
          </a:xfrm>
          <a:prstGeom prst="rect">
            <a:avLst/>
          </a:prstGeom>
        </p:spPr>
      </p:pic>
      <p:sp>
        <p:nvSpPr>
          <p:cNvPr id="4" name="Text Placeholder 6"/>
          <p:cNvSpPr txBox="1">
            <a:spLocks/>
          </p:cNvSpPr>
          <p:nvPr/>
        </p:nvSpPr>
        <p:spPr>
          <a:xfrm>
            <a:off x="2338252" y="4870108"/>
            <a:ext cx="8062912" cy="1534516"/>
          </a:xfrm>
          <a:prstGeom prst="rect">
            <a:avLst/>
          </a:prstGeom>
        </p:spPr>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1530" b="1" dirty="0"/>
              <a:t>The three structural genes that are needed to degrade lactose in </a:t>
            </a:r>
            <a:r>
              <a:rPr lang="en-US" sz="1530" b="1" i="1" dirty="0"/>
              <a:t>E. coli</a:t>
            </a:r>
            <a:r>
              <a:rPr lang="en-US" sz="1530" b="1" dirty="0"/>
              <a:t> are located next to each other in the </a:t>
            </a:r>
            <a:r>
              <a:rPr lang="en-US" sz="1530" b="1" i="1" dirty="0"/>
              <a:t>lac</a:t>
            </a:r>
            <a:r>
              <a:rPr lang="en-US" sz="1530" b="1" dirty="0"/>
              <a:t> operon. When lactose is absent, the repressor protein binds to the operator, physically blocking the RNA polymerase from transcribing the </a:t>
            </a:r>
            <a:r>
              <a:rPr lang="en-US" sz="1530" b="1" i="1" dirty="0"/>
              <a:t>lac</a:t>
            </a:r>
            <a:r>
              <a:rPr lang="en-US" sz="1530" b="1" dirty="0"/>
              <a:t> structural genes. When lactose is available, a lactose molecule binds the repressor protein, preventing the repressor from binding to the operator sequence, and the genes are transcribed.</a:t>
            </a:r>
          </a:p>
        </p:txBody>
      </p:sp>
    </p:spTree>
    <p:extLst>
      <p:ext uri="{BB962C8B-B14F-4D97-AF65-F5344CB8AC3E}">
        <p14:creationId xmlns:p14="http://schemas.microsoft.com/office/powerpoint/2010/main" val="179186807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Title 1"/>
          <p:cNvSpPr>
            <a:spLocks noGrp="1"/>
          </p:cNvSpPr>
          <p:nvPr>
            <p:ph type="title"/>
          </p:nvPr>
        </p:nvSpPr>
        <p:spPr/>
        <p:txBody>
          <a:bodyPr>
            <a:normAutofit/>
          </a:bodyPr>
          <a:lstStyle/>
          <a:p>
            <a:pPr eaLnBrk="1" hangingPunct="1"/>
            <a:r>
              <a:rPr lang="en-US" altLang="en-US" b="1"/>
              <a:t>A Repressible Operon</a:t>
            </a:r>
          </a:p>
        </p:txBody>
      </p:sp>
      <p:sp>
        <p:nvSpPr>
          <p:cNvPr id="41986" name="Content Placeholder 2"/>
          <p:cNvSpPr>
            <a:spLocks noGrp="1"/>
          </p:cNvSpPr>
          <p:nvPr>
            <p:ph idx="1"/>
          </p:nvPr>
        </p:nvSpPr>
        <p:spPr>
          <a:xfrm>
            <a:off x="1371600" y="1696277"/>
            <a:ext cx="9601200" cy="4810539"/>
          </a:xfrm>
        </p:spPr>
        <p:txBody>
          <a:bodyPr>
            <a:normAutofit/>
          </a:bodyPr>
          <a:lstStyle/>
          <a:p>
            <a:pPr eaLnBrk="1" hangingPunct="1"/>
            <a:r>
              <a:rPr lang="en-US" altLang="en-US" sz="3200" b="1" dirty="0">
                <a:solidFill>
                  <a:srgbClr val="FF0000"/>
                </a:solidFill>
              </a:rPr>
              <a:t>Normally the operon is in the </a:t>
            </a:r>
            <a:r>
              <a:rPr lang="ja-JP" altLang="en-US" sz="3200" b="1" dirty="0">
                <a:solidFill>
                  <a:srgbClr val="FF0000"/>
                </a:solidFill>
              </a:rPr>
              <a:t>“</a:t>
            </a:r>
            <a:r>
              <a:rPr lang="en-US" altLang="ja-JP" sz="3200" b="1" dirty="0">
                <a:solidFill>
                  <a:srgbClr val="FF0000"/>
                </a:solidFill>
              </a:rPr>
              <a:t>on</a:t>
            </a:r>
            <a:r>
              <a:rPr lang="ja-JP" altLang="en-US" sz="3200" b="1" dirty="0">
                <a:solidFill>
                  <a:srgbClr val="FF0000"/>
                </a:solidFill>
              </a:rPr>
              <a:t>”</a:t>
            </a:r>
            <a:r>
              <a:rPr lang="en-US" altLang="ja-JP" sz="3200" b="1" dirty="0">
                <a:solidFill>
                  <a:srgbClr val="FF0000"/>
                </a:solidFill>
              </a:rPr>
              <a:t> mode and will be turned </a:t>
            </a:r>
            <a:r>
              <a:rPr lang="ja-JP" altLang="en-US" sz="3200" b="1" dirty="0">
                <a:solidFill>
                  <a:srgbClr val="FF0000"/>
                </a:solidFill>
              </a:rPr>
              <a:t>“</a:t>
            </a:r>
            <a:r>
              <a:rPr lang="en-US" altLang="ja-JP" sz="3200" b="1" dirty="0">
                <a:solidFill>
                  <a:srgbClr val="FF0000"/>
                </a:solidFill>
              </a:rPr>
              <a:t>off</a:t>
            </a:r>
            <a:r>
              <a:rPr lang="ja-JP" altLang="en-US" sz="3200" b="1" dirty="0">
                <a:solidFill>
                  <a:srgbClr val="FF0000"/>
                </a:solidFill>
              </a:rPr>
              <a:t>”</a:t>
            </a:r>
            <a:r>
              <a:rPr lang="en-US" altLang="ja-JP" sz="3200" b="1" dirty="0">
                <a:solidFill>
                  <a:srgbClr val="FF0000"/>
                </a:solidFill>
              </a:rPr>
              <a:t> only when the nutrient is no longer required</a:t>
            </a:r>
          </a:p>
          <a:p>
            <a:pPr eaLnBrk="1" hangingPunct="1">
              <a:buFont typeface="Arial" charset="0"/>
              <a:buNone/>
            </a:pPr>
            <a:endParaRPr lang="en-US" altLang="en-US" sz="3200" b="1" dirty="0">
              <a:solidFill>
                <a:srgbClr val="FF0000"/>
              </a:solidFill>
            </a:endParaRPr>
          </a:p>
          <a:p>
            <a:pPr eaLnBrk="1" hangingPunct="1"/>
            <a:r>
              <a:rPr lang="en-US" altLang="en-US" sz="3200" dirty="0"/>
              <a:t>The excess nutrient serves as a </a:t>
            </a:r>
            <a:r>
              <a:rPr lang="en-US" altLang="en-US" sz="3200" b="1" i="1" dirty="0">
                <a:solidFill>
                  <a:srgbClr val="FF0000"/>
                </a:solidFill>
              </a:rPr>
              <a:t>corepressor</a:t>
            </a:r>
            <a:r>
              <a:rPr lang="en-US" altLang="en-US" sz="3200" i="1" dirty="0">
                <a:solidFill>
                  <a:srgbClr val="FF0000"/>
                </a:solidFill>
              </a:rPr>
              <a:t> </a:t>
            </a:r>
            <a:r>
              <a:rPr lang="en-US" altLang="en-US" sz="3200" dirty="0"/>
              <a:t>needed to block the action of the operon</a:t>
            </a:r>
          </a:p>
          <a:p>
            <a:pPr eaLnBrk="1" hangingPunct="1">
              <a:buFont typeface="Arial" charset="0"/>
              <a:buNone/>
            </a:pPr>
            <a:endParaRPr lang="en-US" altLang="en-US" sz="3200" dirty="0"/>
          </a:p>
          <a:p>
            <a:pPr eaLnBrk="1" hangingPunct="1"/>
            <a:r>
              <a:rPr lang="en-US" altLang="en-US" sz="3200" b="1" dirty="0">
                <a:solidFill>
                  <a:srgbClr val="FF0000"/>
                </a:solidFill>
              </a:rPr>
              <a:t>Example, </a:t>
            </a:r>
            <a:r>
              <a:rPr lang="en-US" altLang="en-US" sz="3200" b="1" i="1" dirty="0" err="1">
                <a:solidFill>
                  <a:srgbClr val="FF0000"/>
                </a:solidFill>
              </a:rPr>
              <a:t>arg</a:t>
            </a:r>
            <a:r>
              <a:rPr lang="en-US" altLang="en-US" sz="3200" b="1" dirty="0">
                <a:solidFill>
                  <a:srgbClr val="FF0000"/>
                </a:solidFill>
              </a:rPr>
              <a:t> operon</a:t>
            </a:r>
          </a:p>
          <a:p>
            <a:pPr eaLnBrk="1" hangingPunct="1"/>
            <a:endParaRPr lang="en-US" altLang="en-US" sz="3200" dirty="0"/>
          </a:p>
        </p:txBody>
      </p:sp>
    </p:spTree>
    <p:extLst>
      <p:ext uri="{BB962C8B-B14F-4D97-AF65-F5344CB8AC3E}">
        <p14:creationId xmlns:p14="http://schemas.microsoft.com/office/powerpoint/2010/main" val="213095649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Repressible Operon </a:t>
            </a:r>
            <a:r>
              <a:rPr lang="mr-IN" dirty="0"/>
              <a:t>–</a:t>
            </a:r>
            <a:r>
              <a:rPr lang="en-US" dirty="0"/>
              <a:t> </a:t>
            </a:r>
            <a:r>
              <a:rPr lang="en-US" i="1" dirty="0" err="1"/>
              <a:t>trp</a:t>
            </a:r>
            <a:r>
              <a:rPr lang="en-US" dirty="0"/>
              <a:t> Operon</a:t>
            </a:r>
          </a:p>
        </p:txBody>
      </p:sp>
      <p:pic>
        <p:nvPicPr>
          <p:cNvPr id="3" name="Picture Placeholder 1" descr="OSC_Microbio_11_07_trp.jpg"/>
          <p:cNvPicPr>
            <a:picLocks noChangeAspect="1"/>
          </p:cNvPicPr>
          <p:nvPr/>
        </p:nvPicPr>
        <p:blipFill>
          <a:blip r:embed="rId2">
            <a:extLst>
              <a:ext uri="{28A0092B-C50C-407E-A947-70E740481C1C}">
                <a14:useLocalDpi xmlns:a14="http://schemas.microsoft.com/office/drawing/2010/main" val="0"/>
              </a:ext>
            </a:extLst>
          </a:blip>
          <a:srcRect l="-28072" r="-28072"/>
          <a:stretch>
            <a:fillRect/>
          </a:stretch>
        </p:blipFill>
        <p:spPr>
          <a:xfrm>
            <a:off x="1815736" y="1435895"/>
            <a:ext cx="8062913" cy="3500071"/>
          </a:xfrm>
          <a:prstGeom prst="rect">
            <a:avLst/>
          </a:prstGeom>
        </p:spPr>
      </p:pic>
      <p:sp>
        <p:nvSpPr>
          <p:cNvPr id="4" name="Text Placeholder 6"/>
          <p:cNvSpPr txBox="1">
            <a:spLocks/>
          </p:cNvSpPr>
          <p:nvPr/>
        </p:nvSpPr>
        <p:spPr>
          <a:xfrm>
            <a:off x="1815736" y="4935966"/>
            <a:ext cx="8062912" cy="1556818"/>
          </a:xfrm>
          <a:prstGeom prst="rect">
            <a:avLst/>
          </a:prstGeom>
        </p:spPr>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1600" b="1"/>
              <a:t>The five structural genes needed to synthesize tryptophan in </a:t>
            </a:r>
            <a:r>
              <a:rPr lang="en-US" sz="1600" b="1" i="1"/>
              <a:t>E. coli</a:t>
            </a:r>
            <a:r>
              <a:rPr lang="en-US" sz="1600" b="1"/>
              <a:t> are located next to each other in the</a:t>
            </a:r>
            <a:r>
              <a:rPr lang="en-US" sz="1600" b="1" i="1"/>
              <a:t> trp </a:t>
            </a:r>
            <a:r>
              <a:rPr lang="en-US" sz="1600" b="1"/>
              <a:t>operon. When tryptophan is absent, the repressor protein does not bind to the operator, and the genes are transcribed. When tryptophan is plentiful, tryptophan binds the repressor protein at the operator sequence. This physically blocks the RNA polymerase from transcribing the tryptophan biosynthesis genes.</a:t>
            </a:r>
            <a:endParaRPr lang="en-US" sz="1600" b="1" dirty="0"/>
          </a:p>
        </p:txBody>
      </p:sp>
    </p:spTree>
    <p:extLst>
      <p:ext uri="{BB962C8B-B14F-4D97-AF65-F5344CB8AC3E}">
        <p14:creationId xmlns:p14="http://schemas.microsoft.com/office/powerpoint/2010/main" val="10160208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DNA Replication </a:t>
            </a:r>
            <a:r>
              <a:rPr lang="mr-IN" dirty="0"/>
              <a:t>–</a:t>
            </a:r>
            <a:r>
              <a:rPr lang="en-US" dirty="0"/>
              <a:t>Bacteria </a:t>
            </a:r>
          </a:p>
        </p:txBody>
      </p:sp>
      <p:pic>
        <p:nvPicPr>
          <p:cNvPr id="3" name="Picture Placeholder 1" descr="OSC_Microbio_11_02_RepFork.jpg"/>
          <p:cNvPicPr>
            <a:picLocks noChangeAspect="1"/>
          </p:cNvPicPr>
          <p:nvPr/>
        </p:nvPicPr>
        <p:blipFill>
          <a:blip r:embed="rId2">
            <a:extLst>
              <a:ext uri="{28A0092B-C50C-407E-A947-70E740481C1C}">
                <a14:useLocalDpi xmlns:a14="http://schemas.microsoft.com/office/drawing/2010/main" val="0"/>
              </a:ext>
            </a:extLst>
          </a:blip>
          <a:srcRect l="-44636" r="-44636"/>
          <a:stretch>
            <a:fillRect/>
          </a:stretch>
        </p:blipFill>
        <p:spPr>
          <a:xfrm>
            <a:off x="822959" y="1676567"/>
            <a:ext cx="10698481" cy="4644158"/>
          </a:xfrm>
          <a:prstGeom prst="rect">
            <a:avLst/>
          </a:prstGeom>
        </p:spPr>
      </p:pic>
    </p:spTree>
    <p:extLst>
      <p:ext uri="{BB962C8B-B14F-4D97-AF65-F5344CB8AC3E}">
        <p14:creationId xmlns:p14="http://schemas.microsoft.com/office/powerpoint/2010/main" val="11386951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DNA Replication </a:t>
            </a:r>
            <a:r>
              <a:rPr lang="mr-IN" dirty="0"/>
              <a:t>–</a:t>
            </a:r>
            <a:r>
              <a:rPr lang="en-US" dirty="0"/>
              <a:t> Eukaryotes </a:t>
            </a:r>
          </a:p>
        </p:txBody>
      </p:sp>
      <p:pic>
        <p:nvPicPr>
          <p:cNvPr id="3" name="Picture Placeholder 1" descr="OSC_Microbio_11_02_EukRep.jpg"/>
          <p:cNvPicPr>
            <a:picLocks noChangeAspect="1"/>
          </p:cNvPicPr>
          <p:nvPr/>
        </p:nvPicPr>
        <p:blipFill>
          <a:blip r:embed="rId2">
            <a:extLst>
              <a:ext uri="{28A0092B-C50C-407E-A947-70E740481C1C}">
                <a14:useLocalDpi xmlns:a14="http://schemas.microsoft.com/office/drawing/2010/main" val="0"/>
              </a:ext>
            </a:extLst>
          </a:blip>
          <a:srcRect l="-31389" r="-31389"/>
          <a:stretch>
            <a:fillRect/>
          </a:stretch>
        </p:blipFill>
        <p:spPr>
          <a:xfrm>
            <a:off x="1031965" y="1331392"/>
            <a:ext cx="8062913" cy="3500071"/>
          </a:xfrm>
          <a:prstGeom prst="rect">
            <a:avLst/>
          </a:prstGeom>
        </p:spPr>
      </p:pic>
      <p:sp>
        <p:nvSpPr>
          <p:cNvPr id="4" name="Text Placeholder 6"/>
          <p:cNvSpPr txBox="1">
            <a:spLocks/>
          </p:cNvSpPr>
          <p:nvPr/>
        </p:nvSpPr>
        <p:spPr>
          <a:xfrm>
            <a:off x="1214846" y="5083563"/>
            <a:ext cx="8062912" cy="1166382"/>
          </a:xfrm>
          <a:prstGeom prst="rect">
            <a:avLst/>
          </a:prstGeom>
        </p:spPr>
        <p:txBody>
          <a:bodyPr>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b="1"/>
              <a:t>Eukaryotic chromosomes are typically linear, and each contains multiple origins of replication.</a:t>
            </a:r>
            <a:endParaRPr lang="en-US" b="1" dirty="0"/>
          </a:p>
        </p:txBody>
      </p:sp>
    </p:spTree>
    <p:extLst>
      <p:ext uri="{BB962C8B-B14F-4D97-AF65-F5344CB8AC3E}">
        <p14:creationId xmlns:p14="http://schemas.microsoft.com/office/powerpoint/2010/main" val="15659758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Eukaryotic DNA Replication</a:t>
            </a:r>
          </a:p>
        </p:txBody>
      </p:sp>
      <p:pic>
        <p:nvPicPr>
          <p:cNvPr id="3" name="Picture Placeholder 1" descr="OSC_Microbio_11_02_Telomerase.jpg"/>
          <p:cNvPicPr>
            <a:picLocks noChangeAspect="1"/>
          </p:cNvPicPr>
          <p:nvPr/>
        </p:nvPicPr>
        <p:blipFill>
          <a:blip r:embed="rId2">
            <a:extLst>
              <a:ext uri="{28A0092B-C50C-407E-A947-70E740481C1C}">
                <a14:useLocalDpi xmlns:a14="http://schemas.microsoft.com/office/drawing/2010/main" val="0"/>
              </a:ext>
            </a:extLst>
          </a:blip>
          <a:srcRect l="-337" r="-337"/>
          <a:stretch>
            <a:fillRect/>
          </a:stretch>
        </p:blipFill>
        <p:spPr>
          <a:xfrm>
            <a:off x="1172816" y="1428750"/>
            <a:ext cx="5447211" cy="5256213"/>
          </a:xfrm>
          <a:prstGeom prst="rect">
            <a:avLst/>
          </a:prstGeom>
        </p:spPr>
      </p:pic>
      <p:sp>
        <p:nvSpPr>
          <p:cNvPr id="4" name="Text Placeholder 13"/>
          <p:cNvSpPr txBox="1">
            <a:spLocks/>
          </p:cNvSpPr>
          <p:nvPr/>
        </p:nvSpPr>
        <p:spPr>
          <a:xfrm>
            <a:off x="6932113" y="1108075"/>
            <a:ext cx="3913188" cy="5256973"/>
          </a:xfrm>
          <a:prstGeom prst="rect">
            <a:avLst/>
          </a:prstGeom>
        </p:spPr>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3600" b="1">
                <a:solidFill>
                  <a:srgbClr val="000000"/>
                </a:solidFill>
              </a:rPr>
              <a:t>In eukaryotes, the ends of the linear chromosomes are maintained by the action of the telomerase enzyme.</a:t>
            </a:r>
            <a:endParaRPr lang="en-US" sz="3600" b="1" dirty="0">
              <a:solidFill>
                <a:srgbClr val="000000"/>
              </a:solidFill>
            </a:endParaRPr>
          </a:p>
        </p:txBody>
      </p:sp>
    </p:spTree>
    <p:extLst>
      <p:ext uri="{BB962C8B-B14F-4D97-AF65-F5344CB8AC3E}">
        <p14:creationId xmlns:p14="http://schemas.microsoft.com/office/powerpoint/2010/main" val="13068597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Bacterial Plasmid Replication </a:t>
            </a:r>
          </a:p>
        </p:txBody>
      </p:sp>
      <p:pic>
        <p:nvPicPr>
          <p:cNvPr id="3" name="Picture Placeholder 1" descr="OSC_Microbio_11_02_RollCircle.jpg"/>
          <p:cNvPicPr>
            <a:picLocks noChangeAspect="1"/>
          </p:cNvPicPr>
          <p:nvPr/>
        </p:nvPicPr>
        <p:blipFill>
          <a:blip r:embed="rId2">
            <a:extLst>
              <a:ext uri="{28A0092B-C50C-407E-A947-70E740481C1C}">
                <a14:useLocalDpi xmlns:a14="http://schemas.microsoft.com/office/drawing/2010/main" val="0"/>
              </a:ext>
            </a:extLst>
          </a:blip>
          <a:srcRect t="-515" b="-515"/>
          <a:stretch>
            <a:fillRect/>
          </a:stretch>
        </p:blipFill>
        <p:spPr>
          <a:xfrm>
            <a:off x="2140743" y="1343911"/>
            <a:ext cx="8062913" cy="3500071"/>
          </a:xfrm>
          <a:prstGeom prst="rect">
            <a:avLst/>
          </a:prstGeom>
        </p:spPr>
      </p:pic>
      <p:sp>
        <p:nvSpPr>
          <p:cNvPr id="4" name="Text Placeholder 6"/>
          <p:cNvSpPr txBox="1">
            <a:spLocks/>
          </p:cNvSpPr>
          <p:nvPr/>
        </p:nvSpPr>
        <p:spPr>
          <a:xfrm>
            <a:off x="457199" y="4843982"/>
            <a:ext cx="11116491" cy="1373938"/>
          </a:xfrm>
          <a:prstGeom prst="rect">
            <a:avLst/>
          </a:prstGeom>
        </p:spPr>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3200" b="1"/>
              <a:t>The process of rolling circle replication results in the synthesis of a single new copy of the circular DNA molecule, as shown here.</a:t>
            </a:r>
            <a:endParaRPr lang="en-US" sz="3200" b="1" dirty="0"/>
          </a:p>
        </p:txBody>
      </p:sp>
    </p:spTree>
    <p:extLst>
      <p:ext uri="{BB962C8B-B14F-4D97-AF65-F5344CB8AC3E}">
        <p14:creationId xmlns:p14="http://schemas.microsoft.com/office/powerpoint/2010/main" val="20325534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Text Box 2"/>
          <p:cNvSpPr txBox="1">
            <a:spLocks noChangeArrowheads="1"/>
          </p:cNvSpPr>
          <p:nvPr/>
        </p:nvSpPr>
        <p:spPr bwMode="auto">
          <a:xfrm>
            <a:off x="1600200" y="6477000"/>
            <a:ext cx="1600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charset="0"/>
                <a:ea typeface="ＭＳ Ｐゴシック" charset="-128"/>
              </a:defRPr>
            </a:lvl1pPr>
            <a:lvl2pPr marL="742950" indent="-285750">
              <a:spcBef>
                <a:spcPct val="20000"/>
              </a:spcBef>
              <a:buFont typeface="Arial" charset="0"/>
              <a:buChar char="–"/>
              <a:defRPr sz="2800">
                <a:solidFill>
                  <a:schemeClr val="tx1"/>
                </a:solidFill>
                <a:latin typeface="Calibri" charset="0"/>
                <a:ea typeface="ＭＳ Ｐゴシック" charset="-128"/>
              </a:defRPr>
            </a:lvl2pPr>
            <a:lvl3pPr marL="1143000" indent="-228600">
              <a:spcBef>
                <a:spcPct val="20000"/>
              </a:spcBef>
              <a:buFont typeface="Arial" charset="0"/>
              <a:buChar char="•"/>
              <a:defRPr sz="2400">
                <a:solidFill>
                  <a:schemeClr val="tx1"/>
                </a:solidFill>
                <a:latin typeface="Calibri" charset="0"/>
                <a:ea typeface="ＭＳ Ｐゴシック" charset="-128"/>
              </a:defRPr>
            </a:lvl3pPr>
            <a:lvl4pPr marL="1600200" indent="-228600">
              <a:spcBef>
                <a:spcPct val="20000"/>
              </a:spcBef>
              <a:buFont typeface="Arial" charset="0"/>
              <a:buChar char="–"/>
              <a:defRPr sz="2000">
                <a:solidFill>
                  <a:schemeClr val="tx1"/>
                </a:solidFill>
                <a:latin typeface="Calibri" charset="0"/>
                <a:ea typeface="ＭＳ Ｐゴシック" charset="-128"/>
              </a:defRPr>
            </a:lvl4pPr>
            <a:lvl5pPr marL="2057400" indent="-228600">
              <a:spcBef>
                <a:spcPct val="20000"/>
              </a:spcBef>
              <a:buFont typeface="Arial" charset="0"/>
              <a:buChar char="»"/>
              <a:defRPr sz="2000">
                <a:solidFill>
                  <a:schemeClr val="tx1"/>
                </a:solidFill>
                <a:latin typeface="Calibri" charset="0"/>
                <a:ea typeface="ＭＳ Ｐゴシック" charset="-128"/>
              </a:defRPr>
            </a:lvl5pPr>
            <a:lvl6pPr marL="2514600" indent="-228600" eaLnBrk="0" fontAlgn="base" hangingPunct="0">
              <a:spcBef>
                <a:spcPct val="20000"/>
              </a:spcBef>
              <a:spcAft>
                <a:spcPct val="0"/>
              </a:spcAft>
              <a:buFont typeface="Arial" charset="0"/>
              <a:buChar char="»"/>
              <a:defRPr sz="2000">
                <a:solidFill>
                  <a:schemeClr val="tx1"/>
                </a:solidFill>
                <a:latin typeface="Calibri" charset="0"/>
                <a:ea typeface="ＭＳ Ｐゴシック" charset="-128"/>
              </a:defRPr>
            </a:lvl6pPr>
            <a:lvl7pPr marL="2971800" indent="-228600" eaLnBrk="0" fontAlgn="base" hangingPunct="0">
              <a:spcBef>
                <a:spcPct val="20000"/>
              </a:spcBef>
              <a:spcAft>
                <a:spcPct val="0"/>
              </a:spcAft>
              <a:buFont typeface="Arial" charset="0"/>
              <a:buChar char="»"/>
              <a:defRPr sz="2000">
                <a:solidFill>
                  <a:schemeClr val="tx1"/>
                </a:solidFill>
                <a:latin typeface="Calibri" charset="0"/>
                <a:ea typeface="ＭＳ Ｐゴシック" charset="-128"/>
              </a:defRPr>
            </a:lvl7pPr>
            <a:lvl8pPr marL="3429000" indent="-228600" eaLnBrk="0" fontAlgn="base" hangingPunct="0">
              <a:spcBef>
                <a:spcPct val="20000"/>
              </a:spcBef>
              <a:spcAft>
                <a:spcPct val="0"/>
              </a:spcAft>
              <a:buFont typeface="Arial" charset="0"/>
              <a:buChar char="»"/>
              <a:defRPr sz="2000">
                <a:solidFill>
                  <a:schemeClr val="tx1"/>
                </a:solidFill>
                <a:latin typeface="Calibri" charset="0"/>
                <a:ea typeface="ＭＳ Ｐゴシック" charset="-128"/>
              </a:defRPr>
            </a:lvl8pPr>
            <a:lvl9pPr marL="3886200" indent="-228600" eaLnBrk="0" fontAlgn="base" hangingPunct="0">
              <a:spcBef>
                <a:spcPct val="20000"/>
              </a:spcBef>
              <a:spcAft>
                <a:spcPct val="0"/>
              </a:spcAft>
              <a:buFont typeface="Arial" charset="0"/>
              <a:buChar char="»"/>
              <a:defRPr sz="2000">
                <a:solidFill>
                  <a:schemeClr val="tx1"/>
                </a:solidFill>
                <a:latin typeface="Calibri" charset="0"/>
                <a:ea typeface="ＭＳ Ｐゴシック" charset="-128"/>
              </a:defRPr>
            </a:lvl9pPr>
          </a:lstStyle>
          <a:p>
            <a:pPr eaLnBrk="1" hangingPunct="1">
              <a:spcBef>
                <a:spcPct val="0"/>
              </a:spcBef>
              <a:buFontTx/>
              <a:buNone/>
            </a:pPr>
            <a:r>
              <a:rPr lang="en-US" altLang="en-US" sz="1400">
                <a:latin typeface="Arial" charset="0"/>
              </a:rPr>
              <a:t>Figure 9.7</a:t>
            </a:r>
            <a:endParaRPr lang="en-US" altLang="en-US" sz="1800">
              <a:latin typeface="Arial" charset="0"/>
            </a:endParaRPr>
          </a:p>
        </p:txBody>
      </p:sp>
      <p:sp>
        <p:nvSpPr>
          <p:cNvPr id="4" name="TextBox 3"/>
          <p:cNvSpPr txBox="1"/>
          <p:nvPr/>
        </p:nvSpPr>
        <p:spPr>
          <a:xfrm>
            <a:off x="1904999" y="145472"/>
            <a:ext cx="7779327" cy="3108543"/>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eaLnBrk="1" hangingPunct="1">
              <a:defRPr/>
            </a:pPr>
            <a:r>
              <a:rPr lang="en-US" sz="2800" b="1" dirty="0"/>
              <a:t>Chromosome Replication in bacteria. </a:t>
            </a:r>
          </a:p>
          <a:p>
            <a:pPr eaLnBrk="1" hangingPunct="1">
              <a:defRPr/>
            </a:pPr>
            <a:endParaRPr lang="en-US" sz="2800" b="1" dirty="0"/>
          </a:p>
          <a:p>
            <a:pPr marL="342900" indent="-342900">
              <a:buFontTx/>
              <a:buAutoNum type="arabicPeriod"/>
              <a:defRPr/>
            </a:pPr>
            <a:r>
              <a:rPr lang="en-US" sz="2800" b="1" dirty="0"/>
              <a:t>Formation of replication forks.</a:t>
            </a:r>
          </a:p>
          <a:p>
            <a:pPr marL="342900" indent="-342900">
              <a:buFontTx/>
              <a:buAutoNum type="arabicPeriod"/>
              <a:defRPr/>
            </a:pPr>
            <a:r>
              <a:rPr lang="en-US" sz="2800" b="1" dirty="0"/>
              <a:t>Replication proceeds at both forks. DNA polymerase at both forks. Nucleotides laid down at both forks (lagging and leading strands)</a:t>
            </a:r>
          </a:p>
          <a:p>
            <a:pPr marL="342900" indent="-342900">
              <a:buFontTx/>
              <a:buAutoNum type="arabicPeriod"/>
              <a:defRPr/>
            </a:pPr>
            <a:r>
              <a:rPr lang="en-US" sz="2800" b="1" dirty="0"/>
              <a:t>Formed are two daughter (circular) strands. </a:t>
            </a:r>
          </a:p>
        </p:txBody>
      </p:sp>
      <p:sp>
        <p:nvSpPr>
          <p:cNvPr id="5" name="TextBox 4"/>
          <p:cNvSpPr txBox="1"/>
          <p:nvPr/>
        </p:nvSpPr>
        <p:spPr>
          <a:xfrm>
            <a:off x="1905000" y="4045528"/>
            <a:ext cx="7446818" cy="2308324"/>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eaLnBrk="1" hangingPunct="1">
              <a:defRPr/>
            </a:pPr>
            <a:r>
              <a:rPr lang="en-US" sz="2400" b="1" dirty="0"/>
              <a:t>Enzymes: </a:t>
            </a:r>
          </a:p>
          <a:p>
            <a:pPr marL="342900" indent="-342900">
              <a:buFontTx/>
              <a:buAutoNum type="arabicPeriod"/>
              <a:defRPr/>
            </a:pPr>
            <a:r>
              <a:rPr lang="en-US" sz="2400" b="1" dirty="0" err="1"/>
              <a:t>Helicase</a:t>
            </a:r>
            <a:endParaRPr lang="en-US" sz="2400" b="1" dirty="0"/>
          </a:p>
          <a:p>
            <a:pPr marL="342900" indent="-342900">
              <a:buFontTx/>
              <a:buAutoNum type="arabicPeriod"/>
              <a:defRPr/>
            </a:pPr>
            <a:r>
              <a:rPr lang="en-US" sz="2400" b="1" dirty="0" err="1"/>
              <a:t>Primase</a:t>
            </a:r>
            <a:endParaRPr lang="en-US" sz="2400" b="1" dirty="0"/>
          </a:p>
          <a:p>
            <a:pPr marL="342900" indent="-342900">
              <a:buFontTx/>
              <a:buAutoNum type="arabicPeriod"/>
              <a:defRPr/>
            </a:pPr>
            <a:r>
              <a:rPr lang="en-US" sz="2400" b="1" dirty="0"/>
              <a:t>DNA Polymerase III</a:t>
            </a:r>
          </a:p>
          <a:p>
            <a:pPr marL="342900" indent="-342900">
              <a:buFontTx/>
              <a:buAutoNum type="arabicPeriod"/>
              <a:defRPr/>
            </a:pPr>
            <a:r>
              <a:rPr lang="en-US" sz="2400" b="1" dirty="0"/>
              <a:t>DNA Polymerase I </a:t>
            </a:r>
          </a:p>
          <a:p>
            <a:pPr marL="342900" indent="-342900">
              <a:buFontTx/>
              <a:buAutoNum type="arabicPeriod"/>
              <a:defRPr/>
            </a:pPr>
            <a:r>
              <a:rPr lang="en-US" sz="2400" b="1" dirty="0" err="1"/>
              <a:t>Ligase</a:t>
            </a:r>
            <a:r>
              <a:rPr lang="en-US" sz="2400" b="1" dirty="0"/>
              <a:t> </a:t>
            </a:r>
          </a:p>
        </p:txBody>
      </p:sp>
    </p:spTree>
    <p:extLst>
      <p:ext uri="{BB962C8B-B14F-4D97-AF65-F5344CB8AC3E}">
        <p14:creationId xmlns:p14="http://schemas.microsoft.com/office/powerpoint/2010/main" val="1651297349"/>
      </p:ext>
    </p:extLst>
  </p:cSld>
  <p:clrMapOvr>
    <a:masterClrMapping/>
  </p:clrMapOvr>
</p:sld>
</file>

<file path=ppt/theme/theme1.xml><?xml version="1.0" encoding="utf-8"?>
<a:theme xmlns:a="http://schemas.openxmlformats.org/drawingml/2006/main" name="Crop">
  <a:themeElements>
    <a:clrScheme name="Crop">
      <a:dk1>
        <a:sysClr val="windowText" lastClr="000000"/>
      </a:dk1>
      <a:lt1>
        <a:sysClr val="window" lastClr="FFFFFF"/>
      </a:lt1>
      <a:dk2>
        <a:srgbClr val="191B0E"/>
      </a:dk2>
      <a:lt2>
        <a:srgbClr val="EFEDE3"/>
      </a:lt2>
      <a:accent1>
        <a:srgbClr val="8C8D86"/>
      </a:accent1>
      <a:accent2>
        <a:srgbClr val="E6C069"/>
      </a:accent2>
      <a:accent3>
        <a:srgbClr val="897B61"/>
      </a:accent3>
      <a:accent4>
        <a:srgbClr val="8DAB8E"/>
      </a:accent4>
      <a:accent5>
        <a:srgbClr val="77A2BB"/>
      </a:accent5>
      <a:accent6>
        <a:srgbClr val="E28394"/>
      </a:accent6>
      <a:hlink>
        <a:srgbClr val="77A2BB"/>
      </a:hlink>
      <a:folHlink>
        <a:srgbClr val="957A99"/>
      </a:folHlink>
    </a:clrScheme>
    <a:fontScheme name="Crop">
      <a:majorFont>
        <a:latin typeface="Franklin Gothic Book" panose="020B0503020102020204"/>
        <a:ea typeface=""/>
        <a:cs typeface=""/>
      </a:majorFont>
      <a:minorFont>
        <a:latin typeface="Franklin Gothic Book" panose="020B0503020102020204"/>
        <a:ea typeface=""/>
        <a:cs typeface=""/>
      </a:minorFont>
    </a:fontScheme>
    <a:fmtScheme name="Crop">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34925" cap="flat" cmpd="sng" algn="in">
          <a:solidFill>
            <a:schemeClr val="phClr"/>
          </a:solidFill>
          <a:prstDash val="solid"/>
        </a:ln>
        <a:ln w="19050" cap="flat" cmpd="sng" algn="in">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3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rop" id="{EC9488ED-E761-4D60-9AC4-764D1FE2C171}" vid="{CE19780C-D67D-4C13-9DE9-A52BC3BA51B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Crop</Template>
  <TotalTime>3058</TotalTime>
  <Words>2085</Words>
  <Application>Microsoft Macintosh PowerPoint</Application>
  <PresentationFormat>Widescreen</PresentationFormat>
  <Paragraphs>150</Paragraphs>
  <Slides>42</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42</vt:i4>
      </vt:variant>
    </vt:vector>
  </HeadingPairs>
  <TitlesOfParts>
    <vt:vector size="47" baseType="lpstr">
      <vt:lpstr>ＭＳ Ｐゴシック</vt:lpstr>
      <vt:lpstr>Arial</vt:lpstr>
      <vt:lpstr>Calibri</vt:lpstr>
      <vt:lpstr>Franklin Gothic Book</vt:lpstr>
      <vt:lpstr>Crop</vt:lpstr>
      <vt:lpstr>Mechanisms of Microbial Genetics </vt:lpstr>
      <vt:lpstr>Introduction</vt:lpstr>
      <vt:lpstr>Introduction </vt:lpstr>
      <vt:lpstr>DNA Replication – Semiconservative </vt:lpstr>
      <vt:lpstr>DNA Replication –Bacteria </vt:lpstr>
      <vt:lpstr>DNA Replication – Eukaryotes </vt:lpstr>
      <vt:lpstr>Eukaryotic DNA Replication</vt:lpstr>
      <vt:lpstr>Bacterial Plasmid Replication </vt:lpstr>
      <vt:lpstr>PowerPoint Presentation</vt:lpstr>
      <vt:lpstr>ERRORS IN REPLICATION</vt:lpstr>
      <vt:lpstr>PowerPoint Presentation</vt:lpstr>
      <vt:lpstr>Translation</vt:lpstr>
      <vt:lpstr>Transcription and Translation - Prokaryotes </vt:lpstr>
      <vt:lpstr>Translation</vt:lpstr>
      <vt:lpstr>Protein Synthesis – Bacteria </vt:lpstr>
      <vt:lpstr>Protein Synthesis – Transcription, Translation - Bacteria vs. Eukaryotes </vt:lpstr>
      <vt:lpstr>Translation - Protein Synthesis Compared </vt:lpstr>
      <vt:lpstr>Mutations:  Changes in the Genetic Code</vt:lpstr>
      <vt:lpstr>Causes of Mutations</vt:lpstr>
      <vt:lpstr>Causes of Mutations </vt:lpstr>
      <vt:lpstr>Causes of Mutations</vt:lpstr>
      <vt:lpstr>Radiation</vt:lpstr>
      <vt:lpstr>Categories of Mutations</vt:lpstr>
      <vt:lpstr>Mutations </vt:lpstr>
      <vt:lpstr>Identification of Carcinogens – AMES Test</vt:lpstr>
      <vt:lpstr>Identification of Carcinogens – AMES Test</vt:lpstr>
      <vt:lpstr>AMES Test </vt:lpstr>
      <vt:lpstr>Genetic Diversity – Prokaryotes </vt:lpstr>
      <vt:lpstr>Transmission of Genetic Material in Bacteria</vt:lpstr>
      <vt:lpstr>Bacterial Conjugation</vt:lpstr>
      <vt:lpstr>Conjugation </vt:lpstr>
      <vt:lpstr>Conjugation – Hfr </vt:lpstr>
      <vt:lpstr>Conjugation – Hfr </vt:lpstr>
      <vt:lpstr>Transformation:  Capturing DNA from Solution</vt:lpstr>
      <vt:lpstr>Transduction:  The Case of the Piggyback DNA</vt:lpstr>
      <vt:lpstr>Transposition – Transposons (Jumping Genes) </vt:lpstr>
      <vt:lpstr>Expression and Control of Genes - Transcription </vt:lpstr>
      <vt:lpstr>Gene Regulation in Prokaryotes - Operons</vt:lpstr>
      <vt:lpstr>When Glucose Runs Low – E.coli </vt:lpstr>
      <vt:lpstr>Inducible Operon – lac Operon </vt:lpstr>
      <vt:lpstr>A Repressible Operon</vt:lpstr>
      <vt:lpstr>Repressible Operon – trp Operon</vt:lpstr>
    </vt:vector>
  </TitlesOfParts>
  <Company/>
  <LinksUpToDate>false</LinksUpToDate>
  <SharedDoc>false</SharedDoc>
  <HyperlinksChanged>false</HyperlinksChanged>
  <AppVersion>16.0010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An Invisible World  </dc:title>
  <dc:creator>Andrew Dawson</dc:creator>
  <cp:lastModifiedBy>Andrew Dawson</cp:lastModifiedBy>
  <cp:revision>68</cp:revision>
  <dcterms:created xsi:type="dcterms:W3CDTF">2017-06-12T19:29:15Z</dcterms:created>
  <dcterms:modified xsi:type="dcterms:W3CDTF">2018-03-01T18:32:02Z</dcterms:modified>
</cp:coreProperties>
</file>